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handoutMasterIdLst>
    <p:handoutMasterId r:id="rId37"/>
  </p:handoutMasterIdLst>
  <p:sldIdLst>
    <p:sldId id="374" r:id="rId2"/>
    <p:sldId id="386" r:id="rId3"/>
    <p:sldId id="383" r:id="rId4"/>
    <p:sldId id="384" r:id="rId5"/>
    <p:sldId id="319" r:id="rId6"/>
    <p:sldId id="385" r:id="rId7"/>
    <p:sldId id="320" r:id="rId8"/>
    <p:sldId id="339" r:id="rId9"/>
    <p:sldId id="376" r:id="rId10"/>
    <p:sldId id="377" r:id="rId11"/>
    <p:sldId id="378" r:id="rId12"/>
    <p:sldId id="325" r:id="rId13"/>
    <p:sldId id="379" r:id="rId14"/>
    <p:sldId id="382" r:id="rId15"/>
    <p:sldId id="381" r:id="rId16"/>
    <p:sldId id="315" r:id="rId17"/>
    <p:sldId id="321" r:id="rId18"/>
    <p:sldId id="349" r:id="rId19"/>
    <p:sldId id="324" r:id="rId20"/>
    <p:sldId id="326" r:id="rId21"/>
    <p:sldId id="343" r:id="rId22"/>
    <p:sldId id="327" r:id="rId23"/>
    <p:sldId id="328" r:id="rId24"/>
    <p:sldId id="330" r:id="rId25"/>
    <p:sldId id="331" r:id="rId26"/>
    <p:sldId id="333" r:id="rId27"/>
    <p:sldId id="334" r:id="rId28"/>
    <p:sldId id="335" r:id="rId29"/>
    <p:sldId id="338" r:id="rId30"/>
    <p:sldId id="375" r:id="rId31"/>
    <p:sldId id="357" r:id="rId32"/>
    <p:sldId id="359" r:id="rId33"/>
    <p:sldId id="360" r:id="rId34"/>
    <p:sldId id="361" r:id="rId35"/>
  </p:sldIdLst>
  <p:sldSz cx="9906000" cy="6858000" type="A4"/>
  <p:notesSz cx="6735763" cy="98663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96"/>
    <a:srgbClr val="000000"/>
    <a:srgbClr val="79CBBF"/>
    <a:srgbClr val="EE3D42"/>
    <a:srgbClr val="0C1F53"/>
    <a:srgbClr val="514E56"/>
    <a:srgbClr val="9FA1A4"/>
    <a:srgbClr val="E5E5E5"/>
    <a:srgbClr val="93041A"/>
    <a:srgbClr val="FF14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15" autoAdjust="0"/>
    <p:restoredTop sz="94682" autoAdjust="0"/>
  </p:normalViewPr>
  <p:slideViewPr>
    <p:cSldViewPr snapToGrid="0">
      <p:cViewPr>
        <p:scale>
          <a:sx n="90" d="100"/>
          <a:sy n="90" d="100"/>
        </p:scale>
        <p:origin x="-1116" y="-150"/>
      </p:cViewPr>
      <p:guideLst>
        <p:guide orient="horz"/>
        <p:guide/>
      </p:guideLst>
    </p:cSldViewPr>
  </p:slideViewPr>
  <p:outlineViewPr>
    <p:cViewPr>
      <p:scale>
        <a:sx n="33" d="100"/>
        <a:sy n="33" d="100"/>
      </p:scale>
      <p:origin x="0" y="3320"/>
    </p:cViewPr>
  </p:outlineViewPr>
  <p:notesTextViewPr>
    <p:cViewPr>
      <p:scale>
        <a:sx n="100" d="100"/>
        <a:sy n="100" d="100"/>
      </p:scale>
      <p:origin x="0" y="0"/>
    </p:cViewPr>
  </p:notesTextViewPr>
  <p:sorterViewPr>
    <p:cViewPr>
      <p:scale>
        <a:sx n="76" d="100"/>
        <a:sy n="76" d="100"/>
      </p:scale>
      <p:origin x="0" y="10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65394E-2"/>
          <c:y val="5.3184299999999997E-2"/>
          <c:w val="0.79746300000000003"/>
          <c:h val="0.85094800000000004"/>
        </c:manualLayout>
      </c:layout>
      <c:lineChart>
        <c:grouping val="standard"/>
        <c:varyColors val="0"/>
        <c:ser>
          <c:idx val="0"/>
          <c:order val="0"/>
          <c:tx>
            <c:strRef>
              <c:f>Sheet1!$B$1</c:f>
              <c:strCache>
                <c:ptCount val="1"/>
                <c:pt idx="0">
                  <c:v>Italia</c:v>
                </c:pt>
              </c:strCache>
            </c:strRef>
          </c:tx>
          <c:spPr>
            <a:ln w="38100" cap="flat">
              <a:solidFill>
                <a:srgbClr val="0C2D66"/>
              </a:solidFill>
              <a:prstDash val="solid"/>
              <a:miter lim="800000"/>
            </a:ln>
            <a:effectLst/>
          </c:spPr>
          <c:marker>
            <c:symbol val="none"/>
          </c:marker>
          <c:cat>
            <c:strRef>
              <c:f>Sheet1!$A$2:$A$112</c:f>
              <c:strCache>
                <c:ptCount val="111"/>
                <c:pt idx="0">
                  <c:v>2007</c:v>
                </c:pt>
                <c:pt idx="1">
                  <c:v>2007</c:v>
                </c:pt>
                <c:pt idx="2">
                  <c:v>2007</c:v>
                </c:pt>
                <c:pt idx="3">
                  <c:v>2007</c:v>
                </c:pt>
                <c:pt idx="4">
                  <c:v>2007</c:v>
                </c:pt>
                <c:pt idx="5">
                  <c:v>2007</c:v>
                </c:pt>
                <c:pt idx="6">
                  <c:v>2007</c:v>
                </c:pt>
                <c:pt idx="7">
                  <c:v>2007</c:v>
                </c:pt>
                <c:pt idx="8">
                  <c:v>2007</c:v>
                </c:pt>
                <c:pt idx="9">
                  <c:v>2007</c:v>
                </c:pt>
                <c:pt idx="10">
                  <c:v>2007</c:v>
                </c:pt>
                <c:pt idx="11">
                  <c:v>2007</c:v>
                </c:pt>
                <c:pt idx="12">
                  <c:v>2008</c:v>
                </c:pt>
                <c:pt idx="13">
                  <c:v>2008</c:v>
                </c:pt>
                <c:pt idx="14">
                  <c:v>2008</c:v>
                </c:pt>
                <c:pt idx="15">
                  <c:v>2008</c:v>
                </c:pt>
                <c:pt idx="16">
                  <c:v>2008</c:v>
                </c:pt>
                <c:pt idx="17">
                  <c:v>2008</c:v>
                </c:pt>
                <c:pt idx="18">
                  <c:v>2008</c:v>
                </c:pt>
                <c:pt idx="19">
                  <c:v>2008</c:v>
                </c:pt>
                <c:pt idx="20">
                  <c:v>2008</c:v>
                </c:pt>
                <c:pt idx="21">
                  <c:v>2008</c:v>
                </c:pt>
                <c:pt idx="22">
                  <c:v>2008</c:v>
                </c:pt>
                <c:pt idx="23">
                  <c:v>2008</c:v>
                </c:pt>
                <c:pt idx="24">
                  <c:v>2009</c:v>
                </c:pt>
                <c:pt idx="25">
                  <c:v>2009</c:v>
                </c:pt>
                <c:pt idx="26">
                  <c:v>2009</c:v>
                </c:pt>
                <c:pt idx="27">
                  <c:v>2009</c:v>
                </c:pt>
                <c:pt idx="28">
                  <c:v>2009</c:v>
                </c:pt>
                <c:pt idx="29">
                  <c:v>2009</c:v>
                </c:pt>
                <c:pt idx="30">
                  <c:v>2009</c:v>
                </c:pt>
                <c:pt idx="31">
                  <c:v>2009</c:v>
                </c:pt>
                <c:pt idx="32">
                  <c:v>2009</c:v>
                </c:pt>
                <c:pt idx="33">
                  <c:v>2009</c:v>
                </c:pt>
                <c:pt idx="34">
                  <c:v>2009</c:v>
                </c:pt>
                <c:pt idx="35">
                  <c:v>2009</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2012</c:v>
                </c:pt>
                <c:pt idx="61">
                  <c:v>2012</c:v>
                </c:pt>
                <c:pt idx="62">
                  <c:v>2012</c:v>
                </c:pt>
                <c:pt idx="63">
                  <c:v>2012</c:v>
                </c:pt>
                <c:pt idx="64">
                  <c:v>2012</c:v>
                </c:pt>
                <c:pt idx="65">
                  <c:v>2012</c:v>
                </c:pt>
                <c:pt idx="66">
                  <c:v>2012</c:v>
                </c:pt>
                <c:pt idx="67">
                  <c:v>2012</c:v>
                </c:pt>
                <c:pt idx="68">
                  <c:v>2012</c:v>
                </c:pt>
                <c:pt idx="69">
                  <c:v>2012</c:v>
                </c:pt>
                <c:pt idx="70">
                  <c:v>2012</c:v>
                </c:pt>
                <c:pt idx="71">
                  <c:v>2012</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2014</c:v>
                </c:pt>
                <c:pt idx="85">
                  <c:v>2014</c:v>
                </c:pt>
                <c:pt idx="86">
                  <c:v>2014</c:v>
                </c:pt>
                <c:pt idx="87">
                  <c:v>2014</c:v>
                </c:pt>
                <c:pt idx="88">
                  <c:v>2014</c:v>
                </c:pt>
                <c:pt idx="89">
                  <c:v>2014</c:v>
                </c:pt>
                <c:pt idx="90">
                  <c:v>2014</c:v>
                </c:pt>
                <c:pt idx="91">
                  <c:v>2014</c:v>
                </c:pt>
                <c:pt idx="92">
                  <c:v>2014</c:v>
                </c:pt>
                <c:pt idx="93">
                  <c:v>2014</c:v>
                </c:pt>
                <c:pt idx="94">
                  <c:v>2014</c:v>
                </c:pt>
                <c:pt idx="95">
                  <c:v>2014</c:v>
                </c:pt>
                <c:pt idx="96">
                  <c:v>2015</c:v>
                </c:pt>
                <c:pt idx="97">
                  <c:v>2015</c:v>
                </c:pt>
                <c:pt idx="98">
                  <c:v>2015</c:v>
                </c:pt>
                <c:pt idx="99">
                  <c:v>2015</c:v>
                </c:pt>
                <c:pt idx="100">
                  <c:v>2015</c:v>
                </c:pt>
                <c:pt idx="101">
                  <c:v>2015</c:v>
                </c:pt>
                <c:pt idx="102">
                  <c:v>2015</c:v>
                </c:pt>
                <c:pt idx="103">
                  <c:v>2015</c:v>
                </c:pt>
                <c:pt idx="104">
                  <c:v>2015</c:v>
                </c:pt>
                <c:pt idx="105">
                  <c:v>2015</c:v>
                </c:pt>
                <c:pt idx="106">
                  <c:v>2015</c:v>
                </c:pt>
                <c:pt idx="107">
                  <c:v>2015</c:v>
                </c:pt>
                <c:pt idx="108">
                  <c:v>2016</c:v>
                </c:pt>
                <c:pt idx="109">
                  <c:v>2016</c:v>
                </c:pt>
                <c:pt idx="110">
                  <c:v>2016</c:v>
                </c:pt>
              </c:strCache>
            </c:strRef>
          </c:cat>
          <c:val>
            <c:numRef>
              <c:f>Sheet1!$B$2:$B$112</c:f>
              <c:numCache>
                <c:formatCode>General</c:formatCode>
                <c:ptCount val="111"/>
                <c:pt idx="0">
                  <c:v>32.799999999999997</c:v>
                </c:pt>
                <c:pt idx="1">
                  <c:v>32.799999999999997</c:v>
                </c:pt>
                <c:pt idx="2">
                  <c:v>32.799999999999997</c:v>
                </c:pt>
                <c:pt idx="3">
                  <c:v>33.159999999999997</c:v>
                </c:pt>
                <c:pt idx="4">
                  <c:v>33.159999999999997</c:v>
                </c:pt>
                <c:pt idx="5">
                  <c:v>33.159999999999997</c:v>
                </c:pt>
                <c:pt idx="6">
                  <c:v>33.159999999999997</c:v>
                </c:pt>
                <c:pt idx="7">
                  <c:v>33.159999999999997</c:v>
                </c:pt>
                <c:pt idx="8">
                  <c:v>35.159999999999997</c:v>
                </c:pt>
                <c:pt idx="9">
                  <c:v>37.65</c:v>
                </c:pt>
                <c:pt idx="10">
                  <c:v>37.43</c:v>
                </c:pt>
                <c:pt idx="11">
                  <c:v>38</c:v>
                </c:pt>
                <c:pt idx="12">
                  <c:v>38</c:v>
                </c:pt>
                <c:pt idx="13">
                  <c:v>38</c:v>
                </c:pt>
                <c:pt idx="14">
                  <c:v>37.58</c:v>
                </c:pt>
                <c:pt idx="15">
                  <c:v>37.11</c:v>
                </c:pt>
                <c:pt idx="16">
                  <c:v>37.51</c:v>
                </c:pt>
                <c:pt idx="17">
                  <c:v>37.42</c:v>
                </c:pt>
                <c:pt idx="18">
                  <c:v>37.6</c:v>
                </c:pt>
                <c:pt idx="19">
                  <c:v>37.659999999999997</c:v>
                </c:pt>
                <c:pt idx="20">
                  <c:v>37.619999999999997</c:v>
                </c:pt>
                <c:pt idx="21">
                  <c:v>37.119999999999997</c:v>
                </c:pt>
                <c:pt idx="22">
                  <c:v>37.22</c:v>
                </c:pt>
                <c:pt idx="23">
                  <c:v>35.78</c:v>
                </c:pt>
                <c:pt idx="24">
                  <c:v>33.730000000000011</c:v>
                </c:pt>
                <c:pt idx="25">
                  <c:v>32.75</c:v>
                </c:pt>
                <c:pt idx="26">
                  <c:v>31.81</c:v>
                </c:pt>
                <c:pt idx="27">
                  <c:v>29.64</c:v>
                </c:pt>
                <c:pt idx="28">
                  <c:v>30.44</c:v>
                </c:pt>
                <c:pt idx="29">
                  <c:v>29.95</c:v>
                </c:pt>
                <c:pt idx="30">
                  <c:v>29.11</c:v>
                </c:pt>
                <c:pt idx="31">
                  <c:v>29.02</c:v>
                </c:pt>
                <c:pt idx="32">
                  <c:v>29.24</c:v>
                </c:pt>
                <c:pt idx="33">
                  <c:v>30.34</c:v>
                </c:pt>
                <c:pt idx="34">
                  <c:v>30.43</c:v>
                </c:pt>
                <c:pt idx="35">
                  <c:v>30.36</c:v>
                </c:pt>
                <c:pt idx="36">
                  <c:v>31.09</c:v>
                </c:pt>
                <c:pt idx="37">
                  <c:v>31.05</c:v>
                </c:pt>
                <c:pt idx="38">
                  <c:v>32.869999999999997</c:v>
                </c:pt>
                <c:pt idx="39">
                  <c:v>32.82</c:v>
                </c:pt>
                <c:pt idx="40">
                  <c:v>32.82</c:v>
                </c:pt>
                <c:pt idx="41">
                  <c:v>32.82</c:v>
                </c:pt>
                <c:pt idx="42">
                  <c:v>35.700000000000003</c:v>
                </c:pt>
                <c:pt idx="43">
                  <c:v>35.97</c:v>
                </c:pt>
                <c:pt idx="44">
                  <c:v>36.5</c:v>
                </c:pt>
                <c:pt idx="45">
                  <c:v>34.770000000000003</c:v>
                </c:pt>
                <c:pt idx="46">
                  <c:v>34.770000000000003</c:v>
                </c:pt>
                <c:pt idx="47">
                  <c:v>34.799999999999997</c:v>
                </c:pt>
                <c:pt idx="48">
                  <c:v>37.46</c:v>
                </c:pt>
                <c:pt idx="49">
                  <c:v>37.479999999999997</c:v>
                </c:pt>
                <c:pt idx="50">
                  <c:v>37.61</c:v>
                </c:pt>
                <c:pt idx="51">
                  <c:v>38.380000000000003</c:v>
                </c:pt>
                <c:pt idx="52">
                  <c:v>38.369999999999997</c:v>
                </c:pt>
                <c:pt idx="53">
                  <c:v>38.369999999999997</c:v>
                </c:pt>
                <c:pt idx="54">
                  <c:v>38.799999999999997</c:v>
                </c:pt>
                <c:pt idx="55">
                  <c:v>38.799999999999997</c:v>
                </c:pt>
                <c:pt idx="56">
                  <c:v>39</c:v>
                </c:pt>
                <c:pt idx="57">
                  <c:v>39.04</c:v>
                </c:pt>
                <c:pt idx="58">
                  <c:v>39.07</c:v>
                </c:pt>
                <c:pt idx="59">
                  <c:v>39.049999999999997</c:v>
                </c:pt>
                <c:pt idx="60">
                  <c:v>38.950000000000003</c:v>
                </c:pt>
                <c:pt idx="61">
                  <c:v>38.9</c:v>
                </c:pt>
                <c:pt idx="62">
                  <c:v>38.89</c:v>
                </c:pt>
                <c:pt idx="63">
                  <c:v>35.72</c:v>
                </c:pt>
                <c:pt idx="64">
                  <c:v>35.51</c:v>
                </c:pt>
                <c:pt idx="65">
                  <c:v>35.44</c:v>
                </c:pt>
                <c:pt idx="66">
                  <c:v>35.82</c:v>
                </c:pt>
                <c:pt idx="67">
                  <c:v>36.119999999999997</c:v>
                </c:pt>
                <c:pt idx="68">
                  <c:v>36.43</c:v>
                </c:pt>
                <c:pt idx="69">
                  <c:v>36.81</c:v>
                </c:pt>
                <c:pt idx="70">
                  <c:v>37.049999999999997</c:v>
                </c:pt>
                <c:pt idx="71">
                  <c:v>38.04</c:v>
                </c:pt>
                <c:pt idx="72">
                  <c:v>37.840000000000003</c:v>
                </c:pt>
                <c:pt idx="73">
                  <c:v>37.840000000000003</c:v>
                </c:pt>
                <c:pt idx="74">
                  <c:v>37.840000000000003</c:v>
                </c:pt>
                <c:pt idx="75">
                  <c:v>37.950000000000003</c:v>
                </c:pt>
                <c:pt idx="76">
                  <c:v>38.159999999999997</c:v>
                </c:pt>
                <c:pt idx="77">
                  <c:v>38.32</c:v>
                </c:pt>
                <c:pt idx="78">
                  <c:v>38.53</c:v>
                </c:pt>
                <c:pt idx="79">
                  <c:v>39.520000000000003</c:v>
                </c:pt>
                <c:pt idx="80">
                  <c:v>39.82</c:v>
                </c:pt>
                <c:pt idx="81">
                  <c:v>39.92</c:v>
                </c:pt>
                <c:pt idx="82">
                  <c:v>40.06</c:v>
                </c:pt>
                <c:pt idx="83">
                  <c:v>40.090000000000003</c:v>
                </c:pt>
                <c:pt idx="84">
                  <c:v>40.35</c:v>
                </c:pt>
                <c:pt idx="85">
                  <c:v>41.24</c:v>
                </c:pt>
                <c:pt idx="86">
                  <c:v>41.79</c:v>
                </c:pt>
                <c:pt idx="87">
                  <c:v>41.61</c:v>
                </c:pt>
                <c:pt idx="88">
                  <c:v>41.21</c:v>
                </c:pt>
                <c:pt idx="89">
                  <c:v>41.21</c:v>
                </c:pt>
                <c:pt idx="90">
                  <c:v>39.89</c:v>
                </c:pt>
                <c:pt idx="91">
                  <c:v>39.730000000000011</c:v>
                </c:pt>
                <c:pt idx="92">
                  <c:v>39.17</c:v>
                </c:pt>
                <c:pt idx="93">
                  <c:v>36.770000000000003</c:v>
                </c:pt>
                <c:pt idx="94">
                  <c:v>36.770000000000003</c:v>
                </c:pt>
                <c:pt idx="95">
                  <c:v>35.97</c:v>
                </c:pt>
                <c:pt idx="96">
                  <c:v>35.54</c:v>
                </c:pt>
                <c:pt idx="97">
                  <c:v>35.43</c:v>
                </c:pt>
                <c:pt idx="98">
                  <c:v>35.46</c:v>
                </c:pt>
                <c:pt idx="99">
                  <c:v>34.79</c:v>
                </c:pt>
                <c:pt idx="100">
                  <c:v>34.75</c:v>
                </c:pt>
                <c:pt idx="101">
                  <c:v>34.85</c:v>
                </c:pt>
                <c:pt idx="102">
                  <c:v>34.49</c:v>
                </c:pt>
                <c:pt idx="103">
                  <c:v>34.24</c:v>
                </c:pt>
                <c:pt idx="104">
                  <c:v>33.76</c:v>
                </c:pt>
                <c:pt idx="105">
                  <c:v>33.93</c:v>
                </c:pt>
                <c:pt idx="106">
                  <c:v>34.07</c:v>
                </c:pt>
                <c:pt idx="107">
                  <c:v>34.75</c:v>
                </c:pt>
                <c:pt idx="108">
                  <c:v>34.380000000000003</c:v>
                </c:pt>
                <c:pt idx="109">
                  <c:v>34.090000000000003</c:v>
                </c:pt>
                <c:pt idx="110">
                  <c:v>33.049999999999997</c:v>
                </c:pt>
              </c:numCache>
            </c:numRef>
          </c:val>
          <c:smooth val="0"/>
        </c:ser>
        <c:ser>
          <c:idx val="1"/>
          <c:order val="1"/>
          <c:tx>
            <c:strRef>
              <c:f>Sheet1!$C$1</c:f>
              <c:strCache>
                <c:ptCount val="1"/>
                <c:pt idx="0">
                  <c:v>Germania</c:v>
                </c:pt>
              </c:strCache>
            </c:strRef>
          </c:tx>
          <c:spPr>
            <a:ln w="28575" cap="flat">
              <a:solidFill>
                <a:srgbClr val="F45653"/>
              </a:solidFill>
              <a:prstDash val="solid"/>
              <a:miter lim="800000"/>
            </a:ln>
            <a:effectLst/>
          </c:spPr>
          <c:marker>
            <c:symbol val="none"/>
          </c:marker>
          <c:cat>
            <c:strRef>
              <c:f>Sheet1!$A$2:$A$112</c:f>
              <c:strCache>
                <c:ptCount val="111"/>
                <c:pt idx="0">
                  <c:v>2007</c:v>
                </c:pt>
                <c:pt idx="1">
                  <c:v>2007</c:v>
                </c:pt>
                <c:pt idx="2">
                  <c:v>2007</c:v>
                </c:pt>
                <c:pt idx="3">
                  <c:v>2007</c:v>
                </c:pt>
                <c:pt idx="4">
                  <c:v>2007</c:v>
                </c:pt>
                <c:pt idx="5">
                  <c:v>2007</c:v>
                </c:pt>
                <c:pt idx="6">
                  <c:v>2007</c:v>
                </c:pt>
                <c:pt idx="7">
                  <c:v>2007</c:v>
                </c:pt>
                <c:pt idx="8">
                  <c:v>2007</c:v>
                </c:pt>
                <c:pt idx="9">
                  <c:v>2007</c:v>
                </c:pt>
                <c:pt idx="10">
                  <c:v>2007</c:v>
                </c:pt>
                <c:pt idx="11">
                  <c:v>2007</c:v>
                </c:pt>
                <c:pt idx="12">
                  <c:v>2008</c:v>
                </c:pt>
                <c:pt idx="13">
                  <c:v>2008</c:v>
                </c:pt>
                <c:pt idx="14">
                  <c:v>2008</c:v>
                </c:pt>
                <c:pt idx="15">
                  <c:v>2008</c:v>
                </c:pt>
                <c:pt idx="16">
                  <c:v>2008</c:v>
                </c:pt>
                <c:pt idx="17">
                  <c:v>2008</c:v>
                </c:pt>
                <c:pt idx="18">
                  <c:v>2008</c:v>
                </c:pt>
                <c:pt idx="19">
                  <c:v>2008</c:v>
                </c:pt>
                <c:pt idx="20">
                  <c:v>2008</c:v>
                </c:pt>
                <c:pt idx="21">
                  <c:v>2008</c:v>
                </c:pt>
                <c:pt idx="22">
                  <c:v>2008</c:v>
                </c:pt>
                <c:pt idx="23">
                  <c:v>2008</c:v>
                </c:pt>
                <c:pt idx="24">
                  <c:v>2009</c:v>
                </c:pt>
                <c:pt idx="25">
                  <c:v>2009</c:v>
                </c:pt>
                <c:pt idx="26">
                  <c:v>2009</c:v>
                </c:pt>
                <c:pt idx="27">
                  <c:v>2009</c:v>
                </c:pt>
                <c:pt idx="28">
                  <c:v>2009</c:v>
                </c:pt>
                <c:pt idx="29">
                  <c:v>2009</c:v>
                </c:pt>
                <c:pt idx="30">
                  <c:v>2009</c:v>
                </c:pt>
                <c:pt idx="31">
                  <c:v>2009</c:v>
                </c:pt>
                <c:pt idx="32">
                  <c:v>2009</c:v>
                </c:pt>
                <c:pt idx="33">
                  <c:v>2009</c:v>
                </c:pt>
                <c:pt idx="34">
                  <c:v>2009</c:v>
                </c:pt>
                <c:pt idx="35">
                  <c:v>2009</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2012</c:v>
                </c:pt>
                <c:pt idx="61">
                  <c:v>2012</c:v>
                </c:pt>
                <c:pt idx="62">
                  <c:v>2012</c:v>
                </c:pt>
                <c:pt idx="63">
                  <c:v>2012</c:v>
                </c:pt>
                <c:pt idx="64">
                  <c:v>2012</c:v>
                </c:pt>
                <c:pt idx="65">
                  <c:v>2012</c:v>
                </c:pt>
                <c:pt idx="66">
                  <c:v>2012</c:v>
                </c:pt>
                <c:pt idx="67">
                  <c:v>2012</c:v>
                </c:pt>
                <c:pt idx="68">
                  <c:v>2012</c:v>
                </c:pt>
                <c:pt idx="69">
                  <c:v>2012</c:v>
                </c:pt>
                <c:pt idx="70">
                  <c:v>2012</c:v>
                </c:pt>
                <c:pt idx="71">
                  <c:v>2012</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2014</c:v>
                </c:pt>
                <c:pt idx="85">
                  <c:v>2014</c:v>
                </c:pt>
                <c:pt idx="86">
                  <c:v>2014</c:v>
                </c:pt>
                <c:pt idx="87">
                  <c:v>2014</c:v>
                </c:pt>
                <c:pt idx="88">
                  <c:v>2014</c:v>
                </c:pt>
                <c:pt idx="89">
                  <c:v>2014</c:v>
                </c:pt>
                <c:pt idx="90">
                  <c:v>2014</c:v>
                </c:pt>
                <c:pt idx="91">
                  <c:v>2014</c:v>
                </c:pt>
                <c:pt idx="92">
                  <c:v>2014</c:v>
                </c:pt>
                <c:pt idx="93">
                  <c:v>2014</c:v>
                </c:pt>
                <c:pt idx="94">
                  <c:v>2014</c:v>
                </c:pt>
                <c:pt idx="95">
                  <c:v>2014</c:v>
                </c:pt>
                <c:pt idx="96">
                  <c:v>2015</c:v>
                </c:pt>
                <c:pt idx="97">
                  <c:v>2015</c:v>
                </c:pt>
                <c:pt idx="98">
                  <c:v>2015</c:v>
                </c:pt>
                <c:pt idx="99">
                  <c:v>2015</c:v>
                </c:pt>
                <c:pt idx="100">
                  <c:v>2015</c:v>
                </c:pt>
                <c:pt idx="101">
                  <c:v>2015</c:v>
                </c:pt>
                <c:pt idx="102">
                  <c:v>2015</c:v>
                </c:pt>
                <c:pt idx="103">
                  <c:v>2015</c:v>
                </c:pt>
                <c:pt idx="104">
                  <c:v>2015</c:v>
                </c:pt>
                <c:pt idx="105">
                  <c:v>2015</c:v>
                </c:pt>
                <c:pt idx="106">
                  <c:v>2015</c:v>
                </c:pt>
                <c:pt idx="107">
                  <c:v>2015</c:v>
                </c:pt>
                <c:pt idx="108">
                  <c:v>2016</c:v>
                </c:pt>
                <c:pt idx="109">
                  <c:v>2016</c:v>
                </c:pt>
                <c:pt idx="110">
                  <c:v>2016</c:v>
                </c:pt>
              </c:strCache>
            </c:strRef>
          </c:cat>
          <c:val>
            <c:numRef>
              <c:f>Sheet1!$C$2:$C$112</c:f>
              <c:numCache>
                <c:formatCode>General</c:formatCode>
                <c:ptCount val="110"/>
                <c:pt idx="0">
                  <c:v>27.05</c:v>
                </c:pt>
                <c:pt idx="1">
                  <c:v>27.15</c:v>
                </c:pt>
                <c:pt idx="2">
                  <c:v>27.15</c:v>
                </c:pt>
                <c:pt idx="3">
                  <c:v>27.4</c:v>
                </c:pt>
                <c:pt idx="4">
                  <c:v>27.5</c:v>
                </c:pt>
                <c:pt idx="5">
                  <c:v>29.1</c:v>
                </c:pt>
                <c:pt idx="6">
                  <c:v>31.85</c:v>
                </c:pt>
                <c:pt idx="7">
                  <c:v>35</c:v>
                </c:pt>
                <c:pt idx="8">
                  <c:v>37</c:v>
                </c:pt>
                <c:pt idx="9">
                  <c:v>40.5</c:v>
                </c:pt>
                <c:pt idx="10">
                  <c:v>41</c:v>
                </c:pt>
                <c:pt idx="11">
                  <c:v>40.799999999999997</c:v>
                </c:pt>
                <c:pt idx="12">
                  <c:v>38.5</c:v>
                </c:pt>
                <c:pt idx="13">
                  <c:v>37</c:v>
                </c:pt>
                <c:pt idx="14">
                  <c:v>35.299999999999997</c:v>
                </c:pt>
                <c:pt idx="15">
                  <c:v>34</c:v>
                </c:pt>
                <c:pt idx="16">
                  <c:v>34</c:v>
                </c:pt>
                <c:pt idx="17">
                  <c:v>32.799999999999997</c:v>
                </c:pt>
                <c:pt idx="18">
                  <c:v>33.6</c:v>
                </c:pt>
                <c:pt idx="19">
                  <c:v>34.1</c:v>
                </c:pt>
                <c:pt idx="20">
                  <c:v>33.4</c:v>
                </c:pt>
                <c:pt idx="21">
                  <c:v>31.8</c:v>
                </c:pt>
                <c:pt idx="22">
                  <c:v>29.8</c:v>
                </c:pt>
                <c:pt idx="23">
                  <c:v>27.8</c:v>
                </c:pt>
                <c:pt idx="24">
                  <c:v>26</c:v>
                </c:pt>
                <c:pt idx="25">
                  <c:v>25.2</c:v>
                </c:pt>
                <c:pt idx="26">
                  <c:v>24</c:v>
                </c:pt>
                <c:pt idx="27">
                  <c:v>23</c:v>
                </c:pt>
                <c:pt idx="28">
                  <c:v>22.4</c:v>
                </c:pt>
                <c:pt idx="29">
                  <c:v>22</c:v>
                </c:pt>
                <c:pt idx="30">
                  <c:v>22</c:v>
                </c:pt>
                <c:pt idx="31">
                  <c:v>22.18</c:v>
                </c:pt>
                <c:pt idx="32">
                  <c:v>22.07</c:v>
                </c:pt>
                <c:pt idx="33">
                  <c:v>23.1</c:v>
                </c:pt>
                <c:pt idx="34">
                  <c:v>26.64</c:v>
                </c:pt>
                <c:pt idx="35">
                  <c:v>26</c:v>
                </c:pt>
                <c:pt idx="36">
                  <c:v>28.4</c:v>
                </c:pt>
                <c:pt idx="37">
                  <c:v>28.14</c:v>
                </c:pt>
                <c:pt idx="38">
                  <c:v>27.95</c:v>
                </c:pt>
                <c:pt idx="39">
                  <c:v>28.37</c:v>
                </c:pt>
                <c:pt idx="40">
                  <c:v>29.41</c:v>
                </c:pt>
                <c:pt idx="41">
                  <c:v>30.08</c:v>
                </c:pt>
                <c:pt idx="42">
                  <c:v>30.6</c:v>
                </c:pt>
                <c:pt idx="43">
                  <c:v>31.84</c:v>
                </c:pt>
                <c:pt idx="44">
                  <c:v>33.369999999999997</c:v>
                </c:pt>
                <c:pt idx="45">
                  <c:v>34.409999999999997</c:v>
                </c:pt>
                <c:pt idx="46">
                  <c:v>34.65</c:v>
                </c:pt>
                <c:pt idx="47">
                  <c:v>34.42</c:v>
                </c:pt>
                <c:pt idx="48">
                  <c:v>33.119999999999997</c:v>
                </c:pt>
                <c:pt idx="49">
                  <c:v>33.200000000000003</c:v>
                </c:pt>
                <c:pt idx="50">
                  <c:v>34.06</c:v>
                </c:pt>
                <c:pt idx="51">
                  <c:v>34.200000000000003</c:v>
                </c:pt>
                <c:pt idx="52">
                  <c:v>34.44</c:v>
                </c:pt>
                <c:pt idx="53">
                  <c:v>34.39</c:v>
                </c:pt>
                <c:pt idx="54">
                  <c:v>34.53</c:v>
                </c:pt>
                <c:pt idx="55">
                  <c:v>34.74</c:v>
                </c:pt>
                <c:pt idx="56">
                  <c:v>35.479999999999997</c:v>
                </c:pt>
                <c:pt idx="57">
                  <c:v>36.43</c:v>
                </c:pt>
                <c:pt idx="58">
                  <c:v>36.9</c:v>
                </c:pt>
                <c:pt idx="59">
                  <c:v>35.71</c:v>
                </c:pt>
                <c:pt idx="60">
                  <c:v>33.75</c:v>
                </c:pt>
                <c:pt idx="61">
                  <c:v>33.4</c:v>
                </c:pt>
                <c:pt idx="62">
                  <c:v>32.700000000000003</c:v>
                </c:pt>
                <c:pt idx="63">
                  <c:v>31.95</c:v>
                </c:pt>
                <c:pt idx="64">
                  <c:v>30.85</c:v>
                </c:pt>
                <c:pt idx="65">
                  <c:v>29.15</c:v>
                </c:pt>
                <c:pt idx="66">
                  <c:v>29.04</c:v>
                </c:pt>
                <c:pt idx="67">
                  <c:v>29.13</c:v>
                </c:pt>
                <c:pt idx="68">
                  <c:v>30.84</c:v>
                </c:pt>
                <c:pt idx="69">
                  <c:v>33.6</c:v>
                </c:pt>
                <c:pt idx="70">
                  <c:v>34.97</c:v>
                </c:pt>
                <c:pt idx="71">
                  <c:v>35.020000000000003</c:v>
                </c:pt>
                <c:pt idx="72">
                  <c:v>34.770000000000003</c:v>
                </c:pt>
                <c:pt idx="73">
                  <c:v>34.58</c:v>
                </c:pt>
                <c:pt idx="74">
                  <c:v>34.68</c:v>
                </c:pt>
                <c:pt idx="75">
                  <c:v>34.65</c:v>
                </c:pt>
                <c:pt idx="76">
                  <c:v>32.99</c:v>
                </c:pt>
                <c:pt idx="77">
                  <c:v>36.1</c:v>
                </c:pt>
                <c:pt idx="78">
                  <c:v>37.56</c:v>
                </c:pt>
                <c:pt idx="79">
                  <c:v>37.700000000000003</c:v>
                </c:pt>
                <c:pt idx="80">
                  <c:v>40</c:v>
                </c:pt>
                <c:pt idx="81">
                  <c:v>41.74</c:v>
                </c:pt>
                <c:pt idx="82">
                  <c:v>42.46</c:v>
                </c:pt>
                <c:pt idx="83">
                  <c:v>42.24</c:v>
                </c:pt>
                <c:pt idx="84">
                  <c:v>41.26</c:v>
                </c:pt>
                <c:pt idx="85">
                  <c:v>40.94</c:v>
                </c:pt>
                <c:pt idx="86">
                  <c:v>40.549999999999997</c:v>
                </c:pt>
                <c:pt idx="87">
                  <c:v>39.72</c:v>
                </c:pt>
                <c:pt idx="88">
                  <c:v>38.869999999999997</c:v>
                </c:pt>
                <c:pt idx="89">
                  <c:v>37.97</c:v>
                </c:pt>
                <c:pt idx="90">
                  <c:v>37.18</c:v>
                </c:pt>
                <c:pt idx="91">
                  <c:v>37.090000000000003</c:v>
                </c:pt>
                <c:pt idx="92">
                  <c:v>36.44</c:v>
                </c:pt>
                <c:pt idx="93">
                  <c:v>35.14</c:v>
                </c:pt>
                <c:pt idx="94">
                  <c:v>33.99</c:v>
                </c:pt>
                <c:pt idx="95">
                  <c:v>32.479999999999997</c:v>
                </c:pt>
                <c:pt idx="96">
                  <c:v>30.89</c:v>
                </c:pt>
                <c:pt idx="97">
                  <c:v>30.81</c:v>
                </c:pt>
                <c:pt idx="98">
                  <c:v>30.73</c:v>
                </c:pt>
                <c:pt idx="99">
                  <c:v>30.75</c:v>
                </c:pt>
                <c:pt idx="100">
                  <c:v>29.8</c:v>
                </c:pt>
                <c:pt idx="101">
                  <c:v>28.83</c:v>
                </c:pt>
                <c:pt idx="102">
                  <c:v>27.94</c:v>
                </c:pt>
                <c:pt idx="103">
                  <c:v>27.77</c:v>
                </c:pt>
                <c:pt idx="104">
                  <c:v>28.38</c:v>
                </c:pt>
                <c:pt idx="105">
                  <c:v>29.43</c:v>
                </c:pt>
                <c:pt idx="106">
                  <c:v>29.81</c:v>
                </c:pt>
                <c:pt idx="107">
                  <c:v>29.74</c:v>
                </c:pt>
                <c:pt idx="108">
                  <c:v>28.87</c:v>
                </c:pt>
                <c:pt idx="109">
                  <c:v>28.87</c:v>
                </c:pt>
              </c:numCache>
            </c:numRef>
          </c:val>
          <c:smooth val="0"/>
        </c:ser>
        <c:ser>
          <c:idx val="2"/>
          <c:order val="2"/>
          <c:tx>
            <c:strRef>
              <c:f>Sheet1!$D$1</c:f>
              <c:strCache>
                <c:ptCount val="1"/>
                <c:pt idx="0">
                  <c:v>UE</c:v>
                </c:pt>
              </c:strCache>
            </c:strRef>
          </c:tx>
          <c:spPr>
            <a:ln w="28575" cap="flat">
              <a:solidFill>
                <a:srgbClr val="89D3CB"/>
              </a:solidFill>
              <a:prstDash val="solid"/>
              <a:miter lim="800000"/>
            </a:ln>
            <a:effectLst/>
          </c:spPr>
          <c:marker>
            <c:symbol val="none"/>
          </c:marker>
          <c:cat>
            <c:strRef>
              <c:f>Sheet1!$A$2:$A$112</c:f>
              <c:strCache>
                <c:ptCount val="111"/>
                <c:pt idx="0">
                  <c:v>2007</c:v>
                </c:pt>
                <c:pt idx="1">
                  <c:v>2007</c:v>
                </c:pt>
                <c:pt idx="2">
                  <c:v>2007</c:v>
                </c:pt>
                <c:pt idx="3">
                  <c:v>2007</c:v>
                </c:pt>
                <c:pt idx="4">
                  <c:v>2007</c:v>
                </c:pt>
                <c:pt idx="5">
                  <c:v>2007</c:v>
                </c:pt>
                <c:pt idx="6">
                  <c:v>2007</c:v>
                </c:pt>
                <c:pt idx="7">
                  <c:v>2007</c:v>
                </c:pt>
                <c:pt idx="8">
                  <c:v>2007</c:v>
                </c:pt>
                <c:pt idx="9">
                  <c:v>2007</c:v>
                </c:pt>
                <c:pt idx="10">
                  <c:v>2007</c:v>
                </c:pt>
                <c:pt idx="11">
                  <c:v>2007</c:v>
                </c:pt>
                <c:pt idx="12">
                  <c:v>2008</c:v>
                </c:pt>
                <c:pt idx="13">
                  <c:v>2008</c:v>
                </c:pt>
                <c:pt idx="14">
                  <c:v>2008</c:v>
                </c:pt>
                <c:pt idx="15">
                  <c:v>2008</c:v>
                </c:pt>
                <c:pt idx="16">
                  <c:v>2008</c:v>
                </c:pt>
                <c:pt idx="17">
                  <c:v>2008</c:v>
                </c:pt>
                <c:pt idx="18">
                  <c:v>2008</c:v>
                </c:pt>
                <c:pt idx="19">
                  <c:v>2008</c:v>
                </c:pt>
                <c:pt idx="20">
                  <c:v>2008</c:v>
                </c:pt>
                <c:pt idx="21">
                  <c:v>2008</c:v>
                </c:pt>
                <c:pt idx="22">
                  <c:v>2008</c:v>
                </c:pt>
                <c:pt idx="23">
                  <c:v>2008</c:v>
                </c:pt>
                <c:pt idx="24">
                  <c:v>2009</c:v>
                </c:pt>
                <c:pt idx="25">
                  <c:v>2009</c:v>
                </c:pt>
                <c:pt idx="26">
                  <c:v>2009</c:v>
                </c:pt>
                <c:pt idx="27">
                  <c:v>2009</c:v>
                </c:pt>
                <c:pt idx="28">
                  <c:v>2009</c:v>
                </c:pt>
                <c:pt idx="29">
                  <c:v>2009</c:v>
                </c:pt>
                <c:pt idx="30">
                  <c:v>2009</c:v>
                </c:pt>
                <c:pt idx="31">
                  <c:v>2009</c:v>
                </c:pt>
                <c:pt idx="32">
                  <c:v>2009</c:v>
                </c:pt>
                <c:pt idx="33">
                  <c:v>2009</c:v>
                </c:pt>
                <c:pt idx="34">
                  <c:v>2009</c:v>
                </c:pt>
                <c:pt idx="35">
                  <c:v>2009</c:v>
                </c:pt>
                <c:pt idx="36">
                  <c:v>2010</c:v>
                </c:pt>
                <c:pt idx="37">
                  <c:v>2010</c:v>
                </c:pt>
                <c:pt idx="38">
                  <c:v>2010</c:v>
                </c:pt>
                <c:pt idx="39">
                  <c:v>2010</c:v>
                </c:pt>
                <c:pt idx="40">
                  <c:v>2010</c:v>
                </c:pt>
                <c:pt idx="41">
                  <c:v>2010</c:v>
                </c:pt>
                <c:pt idx="42">
                  <c:v>2010</c:v>
                </c:pt>
                <c:pt idx="43">
                  <c:v>2010</c:v>
                </c:pt>
                <c:pt idx="44">
                  <c:v>2010</c:v>
                </c:pt>
                <c:pt idx="45">
                  <c:v>2010</c:v>
                </c:pt>
                <c:pt idx="46">
                  <c:v>2010</c:v>
                </c:pt>
                <c:pt idx="47">
                  <c:v>2010</c:v>
                </c:pt>
                <c:pt idx="48">
                  <c:v>2011</c:v>
                </c:pt>
                <c:pt idx="49">
                  <c:v>2011</c:v>
                </c:pt>
                <c:pt idx="50">
                  <c:v>2011</c:v>
                </c:pt>
                <c:pt idx="51">
                  <c:v>2011</c:v>
                </c:pt>
                <c:pt idx="52">
                  <c:v>2011</c:v>
                </c:pt>
                <c:pt idx="53">
                  <c:v>2011</c:v>
                </c:pt>
                <c:pt idx="54">
                  <c:v>2011</c:v>
                </c:pt>
                <c:pt idx="55">
                  <c:v>2011</c:v>
                </c:pt>
                <c:pt idx="56">
                  <c:v>2011</c:v>
                </c:pt>
                <c:pt idx="57">
                  <c:v>2011</c:v>
                </c:pt>
                <c:pt idx="58">
                  <c:v>2011</c:v>
                </c:pt>
                <c:pt idx="59">
                  <c:v>2011</c:v>
                </c:pt>
                <c:pt idx="60">
                  <c:v>2012</c:v>
                </c:pt>
                <c:pt idx="61">
                  <c:v>2012</c:v>
                </c:pt>
                <c:pt idx="62">
                  <c:v>2012</c:v>
                </c:pt>
                <c:pt idx="63">
                  <c:v>2012</c:v>
                </c:pt>
                <c:pt idx="64">
                  <c:v>2012</c:v>
                </c:pt>
                <c:pt idx="65">
                  <c:v>2012</c:v>
                </c:pt>
                <c:pt idx="66">
                  <c:v>2012</c:v>
                </c:pt>
                <c:pt idx="67">
                  <c:v>2012</c:v>
                </c:pt>
                <c:pt idx="68">
                  <c:v>2012</c:v>
                </c:pt>
                <c:pt idx="69">
                  <c:v>2012</c:v>
                </c:pt>
                <c:pt idx="70">
                  <c:v>2012</c:v>
                </c:pt>
                <c:pt idx="71">
                  <c:v>2012</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2014</c:v>
                </c:pt>
                <c:pt idx="85">
                  <c:v>2014</c:v>
                </c:pt>
                <c:pt idx="86">
                  <c:v>2014</c:v>
                </c:pt>
                <c:pt idx="87">
                  <c:v>2014</c:v>
                </c:pt>
                <c:pt idx="88">
                  <c:v>2014</c:v>
                </c:pt>
                <c:pt idx="89">
                  <c:v>2014</c:v>
                </c:pt>
                <c:pt idx="90">
                  <c:v>2014</c:v>
                </c:pt>
                <c:pt idx="91">
                  <c:v>2014</c:v>
                </c:pt>
                <c:pt idx="92">
                  <c:v>2014</c:v>
                </c:pt>
                <c:pt idx="93">
                  <c:v>2014</c:v>
                </c:pt>
                <c:pt idx="94">
                  <c:v>2014</c:v>
                </c:pt>
                <c:pt idx="95">
                  <c:v>2014</c:v>
                </c:pt>
                <c:pt idx="96">
                  <c:v>2015</c:v>
                </c:pt>
                <c:pt idx="97">
                  <c:v>2015</c:v>
                </c:pt>
                <c:pt idx="98">
                  <c:v>2015</c:v>
                </c:pt>
                <c:pt idx="99">
                  <c:v>2015</c:v>
                </c:pt>
                <c:pt idx="100">
                  <c:v>2015</c:v>
                </c:pt>
                <c:pt idx="101">
                  <c:v>2015</c:v>
                </c:pt>
                <c:pt idx="102">
                  <c:v>2015</c:v>
                </c:pt>
                <c:pt idx="103">
                  <c:v>2015</c:v>
                </c:pt>
                <c:pt idx="104">
                  <c:v>2015</c:v>
                </c:pt>
                <c:pt idx="105">
                  <c:v>2015</c:v>
                </c:pt>
                <c:pt idx="106">
                  <c:v>2015</c:v>
                </c:pt>
                <c:pt idx="107">
                  <c:v>2015</c:v>
                </c:pt>
                <c:pt idx="108">
                  <c:v>2016</c:v>
                </c:pt>
                <c:pt idx="109">
                  <c:v>2016</c:v>
                </c:pt>
                <c:pt idx="110">
                  <c:v>2016</c:v>
                </c:pt>
              </c:strCache>
            </c:strRef>
          </c:cat>
          <c:val>
            <c:numRef>
              <c:f>Sheet1!$D$2:$D$112</c:f>
              <c:numCache>
                <c:formatCode>General</c:formatCode>
                <c:ptCount val="110"/>
                <c:pt idx="0">
                  <c:v>28.72</c:v>
                </c:pt>
                <c:pt idx="1">
                  <c:v>28.57</c:v>
                </c:pt>
                <c:pt idx="2">
                  <c:v>27.88</c:v>
                </c:pt>
                <c:pt idx="3">
                  <c:v>27.58</c:v>
                </c:pt>
                <c:pt idx="4">
                  <c:v>27.69</c:v>
                </c:pt>
                <c:pt idx="5">
                  <c:v>28.63</c:v>
                </c:pt>
                <c:pt idx="6">
                  <c:v>30.36</c:v>
                </c:pt>
                <c:pt idx="7">
                  <c:v>33.03</c:v>
                </c:pt>
                <c:pt idx="8">
                  <c:v>35.369999999999997</c:v>
                </c:pt>
                <c:pt idx="9">
                  <c:v>38.81</c:v>
                </c:pt>
                <c:pt idx="10">
                  <c:v>39.200000000000003</c:v>
                </c:pt>
                <c:pt idx="11">
                  <c:v>39.03</c:v>
                </c:pt>
                <c:pt idx="12">
                  <c:v>38.54</c:v>
                </c:pt>
                <c:pt idx="13">
                  <c:v>37.76</c:v>
                </c:pt>
                <c:pt idx="14">
                  <c:v>36.4</c:v>
                </c:pt>
                <c:pt idx="15">
                  <c:v>34.51</c:v>
                </c:pt>
                <c:pt idx="16">
                  <c:v>34</c:v>
                </c:pt>
                <c:pt idx="17">
                  <c:v>33.32</c:v>
                </c:pt>
                <c:pt idx="18">
                  <c:v>34.11</c:v>
                </c:pt>
                <c:pt idx="19">
                  <c:v>35.01</c:v>
                </c:pt>
                <c:pt idx="20">
                  <c:v>35.090000000000003</c:v>
                </c:pt>
                <c:pt idx="21">
                  <c:v>33.82</c:v>
                </c:pt>
                <c:pt idx="22">
                  <c:v>32.799999999999997</c:v>
                </c:pt>
                <c:pt idx="23">
                  <c:v>30.92</c:v>
                </c:pt>
                <c:pt idx="24">
                  <c:v>29.37</c:v>
                </c:pt>
                <c:pt idx="25">
                  <c:v>28.42</c:v>
                </c:pt>
                <c:pt idx="26">
                  <c:v>26.47</c:v>
                </c:pt>
                <c:pt idx="27">
                  <c:v>24.48</c:v>
                </c:pt>
                <c:pt idx="28">
                  <c:v>24.39</c:v>
                </c:pt>
                <c:pt idx="29">
                  <c:v>24.53</c:v>
                </c:pt>
                <c:pt idx="30">
                  <c:v>24.89</c:v>
                </c:pt>
                <c:pt idx="31">
                  <c:v>25.66</c:v>
                </c:pt>
                <c:pt idx="32">
                  <c:v>26.3</c:v>
                </c:pt>
                <c:pt idx="33">
                  <c:v>26.92</c:v>
                </c:pt>
                <c:pt idx="34">
                  <c:v>28.4</c:v>
                </c:pt>
                <c:pt idx="35">
                  <c:v>28.31</c:v>
                </c:pt>
                <c:pt idx="36">
                  <c:v>28.94</c:v>
                </c:pt>
                <c:pt idx="37">
                  <c:v>28.63</c:v>
                </c:pt>
                <c:pt idx="38">
                  <c:v>28.13</c:v>
                </c:pt>
                <c:pt idx="39">
                  <c:v>28.18</c:v>
                </c:pt>
                <c:pt idx="40">
                  <c:v>28.73</c:v>
                </c:pt>
                <c:pt idx="41">
                  <c:v>29.64</c:v>
                </c:pt>
                <c:pt idx="42">
                  <c:v>30.59</c:v>
                </c:pt>
                <c:pt idx="43">
                  <c:v>31.74</c:v>
                </c:pt>
                <c:pt idx="44">
                  <c:v>32.67</c:v>
                </c:pt>
                <c:pt idx="45">
                  <c:v>32.880000000000003</c:v>
                </c:pt>
                <c:pt idx="46">
                  <c:v>33.31</c:v>
                </c:pt>
                <c:pt idx="47">
                  <c:v>33.25</c:v>
                </c:pt>
                <c:pt idx="48">
                  <c:v>33.159999999999997</c:v>
                </c:pt>
                <c:pt idx="49">
                  <c:v>33.299999999999997</c:v>
                </c:pt>
                <c:pt idx="50">
                  <c:v>33.270000000000003</c:v>
                </c:pt>
                <c:pt idx="51">
                  <c:v>32.99</c:v>
                </c:pt>
                <c:pt idx="52">
                  <c:v>33.25</c:v>
                </c:pt>
                <c:pt idx="53">
                  <c:v>33.79</c:v>
                </c:pt>
                <c:pt idx="54">
                  <c:v>34.230000000000011</c:v>
                </c:pt>
                <c:pt idx="55">
                  <c:v>34.39</c:v>
                </c:pt>
                <c:pt idx="56">
                  <c:v>34.79</c:v>
                </c:pt>
                <c:pt idx="57">
                  <c:v>34.909999999999997</c:v>
                </c:pt>
                <c:pt idx="58">
                  <c:v>35.1</c:v>
                </c:pt>
                <c:pt idx="59">
                  <c:v>34.69</c:v>
                </c:pt>
                <c:pt idx="60">
                  <c:v>34.36</c:v>
                </c:pt>
                <c:pt idx="61">
                  <c:v>34.32</c:v>
                </c:pt>
                <c:pt idx="62">
                  <c:v>33.450000000000003</c:v>
                </c:pt>
                <c:pt idx="63">
                  <c:v>32.04</c:v>
                </c:pt>
                <c:pt idx="64">
                  <c:v>31.19</c:v>
                </c:pt>
                <c:pt idx="65">
                  <c:v>30.9</c:v>
                </c:pt>
                <c:pt idx="66">
                  <c:v>31.02</c:v>
                </c:pt>
                <c:pt idx="67">
                  <c:v>31.24</c:v>
                </c:pt>
                <c:pt idx="68">
                  <c:v>32.08</c:v>
                </c:pt>
                <c:pt idx="69">
                  <c:v>33.159999999999997</c:v>
                </c:pt>
                <c:pt idx="70">
                  <c:v>34.07</c:v>
                </c:pt>
                <c:pt idx="71">
                  <c:v>34.19</c:v>
                </c:pt>
                <c:pt idx="72">
                  <c:v>34.33</c:v>
                </c:pt>
                <c:pt idx="73">
                  <c:v>34.11</c:v>
                </c:pt>
                <c:pt idx="74">
                  <c:v>34.07</c:v>
                </c:pt>
                <c:pt idx="75">
                  <c:v>34.19</c:v>
                </c:pt>
                <c:pt idx="76">
                  <c:v>34.25</c:v>
                </c:pt>
                <c:pt idx="77">
                  <c:v>35.68</c:v>
                </c:pt>
                <c:pt idx="78">
                  <c:v>36.31</c:v>
                </c:pt>
                <c:pt idx="79">
                  <c:v>36.86</c:v>
                </c:pt>
                <c:pt idx="80">
                  <c:v>38.44</c:v>
                </c:pt>
                <c:pt idx="81">
                  <c:v>39.4</c:v>
                </c:pt>
                <c:pt idx="82">
                  <c:v>40.21</c:v>
                </c:pt>
                <c:pt idx="83">
                  <c:v>40.21</c:v>
                </c:pt>
                <c:pt idx="84">
                  <c:v>40.08</c:v>
                </c:pt>
                <c:pt idx="85">
                  <c:v>40.01</c:v>
                </c:pt>
                <c:pt idx="86">
                  <c:v>39.32</c:v>
                </c:pt>
                <c:pt idx="87">
                  <c:v>38.22</c:v>
                </c:pt>
                <c:pt idx="88">
                  <c:v>37.53</c:v>
                </c:pt>
                <c:pt idx="89">
                  <c:v>37.56</c:v>
                </c:pt>
                <c:pt idx="90">
                  <c:v>36.97</c:v>
                </c:pt>
                <c:pt idx="91">
                  <c:v>36.92</c:v>
                </c:pt>
                <c:pt idx="92">
                  <c:v>36.450000000000003</c:v>
                </c:pt>
                <c:pt idx="93">
                  <c:v>35.340000000000003</c:v>
                </c:pt>
                <c:pt idx="94">
                  <c:v>34.43</c:v>
                </c:pt>
                <c:pt idx="95">
                  <c:v>33.08</c:v>
                </c:pt>
                <c:pt idx="96">
                  <c:v>31.72</c:v>
                </c:pt>
                <c:pt idx="97">
                  <c:v>31.85</c:v>
                </c:pt>
                <c:pt idx="98">
                  <c:v>31.55</c:v>
                </c:pt>
                <c:pt idx="99">
                  <c:v>31.28</c:v>
                </c:pt>
                <c:pt idx="100">
                  <c:v>30.54</c:v>
                </c:pt>
                <c:pt idx="101">
                  <c:v>29.96</c:v>
                </c:pt>
                <c:pt idx="102">
                  <c:v>29.78</c:v>
                </c:pt>
                <c:pt idx="103">
                  <c:v>29.72</c:v>
                </c:pt>
                <c:pt idx="104">
                  <c:v>29.91</c:v>
                </c:pt>
                <c:pt idx="105">
                  <c:v>30.55</c:v>
                </c:pt>
                <c:pt idx="106">
                  <c:v>30.78</c:v>
                </c:pt>
                <c:pt idx="107">
                  <c:v>30.47</c:v>
                </c:pt>
                <c:pt idx="108">
                  <c:v>29.56</c:v>
                </c:pt>
                <c:pt idx="109">
                  <c:v>29.41</c:v>
                </c:pt>
              </c:numCache>
            </c:numRef>
          </c:val>
          <c:smooth val="0"/>
        </c:ser>
        <c:dLbls>
          <c:showLegendKey val="0"/>
          <c:showVal val="0"/>
          <c:showCatName val="0"/>
          <c:showSerName val="0"/>
          <c:showPercent val="0"/>
          <c:showBubbleSize val="0"/>
        </c:dLbls>
        <c:marker val="1"/>
        <c:smooth val="0"/>
        <c:axId val="79471744"/>
        <c:axId val="80840960"/>
      </c:lineChart>
      <c:catAx>
        <c:axId val="79471744"/>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sz="1400" b="1" i="0" u="none" strike="noStrike">
                <a:solidFill>
                  <a:srgbClr val="0C2D66"/>
                </a:solidFill>
                <a:latin typeface="Arial"/>
              </a:defRPr>
            </a:pPr>
            <a:endParaRPr lang="it-IT"/>
          </a:p>
        </c:txPr>
        <c:crossAx val="80840960"/>
        <c:crosses val="autoZero"/>
        <c:auto val="1"/>
        <c:lblAlgn val="ctr"/>
        <c:lblOffset val="100"/>
        <c:tickLblSkip val="12"/>
        <c:noMultiLvlLbl val="1"/>
      </c:catAx>
      <c:valAx>
        <c:axId val="80840960"/>
        <c:scaling>
          <c:orientation val="minMax"/>
          <c:max val="43"/>
          <c:min val="20"/>
        </c:scaling>
        <c:delete val="0"/>
        <c:axPos val="l"/>
        <c:majorGridlines>
          <c:spPr>
            <a:ln w="12700" cap="flat">
              <a:solidFill>
                <a:srgbClr val="A6A6A6"/>
              </a:solidFill>
              <a:prstDash val="sysDot"/>
              <a:miter lim="800000"/>
            </a:ln>
          </c:spPr>
        </c:majorGridlines>
        <c:numFmt formatCode="0" sourceLinked="0"/>
        <c:majorTickMark val="out"/>
        <c:minorTickMark val="none"/>
        <c:tickLblPos val="nextTo"/>
        <c:spPr>
          <a:ln w="12700" cap="flat">
            <a:solidFill>
              <a:srgbClr val="888888"/>
            </a:solidFill>
            <a:prstDash val="solid"/>
            <a:miter lim="800000"/>
          </a:ln>
        </c:spPr>
        <c:txPr>
          <a:bodyPr rot="0"/>
          <a:lstStyle/>
          <a:p>
            <a:pPr>
              <a:defRPr sz="1400" b="1" i="0" u="none" strike="noStrike">
                <a:solidFill>
                  <a:srgbClr val="0C2D66"/>
                </a:solidFill>
                <a:latin typeface="Arial"/>
              </a:defRPr>
            </a:pPr>
            <a:endParaRPr lang="it-IT"/>
          </a:p>
        </c:txPr>
        <c:crossAx val="79471744"/>
        <c:crosses val="autoZero"/>
        <c:crossBetween val="between"/>
        <c:majorUnit val="2.5555599999999981"/>
        <c:minorUnit val="1.2777799999999999"/>
      </c:valAx>
      <c:spPr>
        <a:noFill/>
        <a:ln w="12700" cap="flat">
          <a:noFill/>
          <a:miter lim="400000"/>
        </a:ln>
        <a:effectLst/>
      </c:spPr>
    </c:plotArea>
    <c:legend>
      <c:legendPos val="r"/>
      <c:layout>
        <c:manualLayout>
          <c:xMode val="edge"/>
          <c:yMode val="edge"/>
          <c:x val="0.84527287664661999"/>
          <c:y val="1.6669300000000001E-2"/>
          <c:w val="0.15472712335337899"/>
          <c:h val="0.242726684353163"/>
        </c:manualLayout>
      </c:layout>
      <c:overlay val="1"/>
      <c:spPr>
        <a:noFill/>
        <a:ln w="12700" cap="flat">
          <a:noFill/>
          <a:miter lim="400000"/>
        </a:ln>
        <a:effectLst/>
      </c:spPr>
      <c:txPr>
        <a:bodyPr rot="0"/>
        <a:lstStyle/>
        <a:p>
          <a:pPr>
            <a:defRPr sz="1400" b="1" i="0" u="none" strike="noStrike">
              <a:solidFill>
                <a:srgbClr val="0C2D66"/>
              </a:solidFill>
              <a:latin typeface="Arial"/>
            </a:defRPr>
          </a:pPr>
          <a:endParaRPr lang="it-IT"/>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Vendite</c:v>
                </c:pt>
              </c:strCache>
            </c:strRef>
          </c:tx>
          <c:spPr>
            <a:solidFill>
              <a:srgbClr val="0C2D66"/>
            </a:solidFill>
            <a:ln w="12700" cap="flat">
              <a:noFill/>
              <a:miter lim="400000"/>
            </a:ln>
            <a:effectLst/>
          </c:spPr>
          <c:dPt>
            <c:idx val="0"/>
            <c:bubble3D val="0"/>
          </c:dPt>
          <c:dPt>
            <c:idx val="1"/>
            <c:bubble3D val="0"/>
            <c:spPr>
              <a:solidFill>
                <a:srgbClr val="FF0000"/>
              </a:solidFill>
              <a:ln w="12700" cap="flat">
                <a:noFill/>
                <a:miter lim="400000"/>
              </a:ln>
              <a:effectLst/>
            </c:spPr>
          </c:dPt>
          <c:dPt>
            <c:idx val="2"/>
            <c:bubble3D val="0"/>
            <c:spPr>
              <a:solidFill>
                <a:srgbClr val="FFDA28"/>
              </a:solidFill>
              <a:ln w="9525" cap="flat">
                <a:solidFill>
                  <a:srgbClr val="F9F9F9"/>
                </a:solidFill>
                <a:prstDash val="solid"/>
                <a:round/>
              </a:ln>
              <a:effectLst/>
            </c:spPr>
          </c:dPt>
          <c:dPt>
            <c:idx val="3"/>
            <c:bubble3D val="0"/>
            <c:spPr>
              <a:solidFill>
                <a:srgbClr val="89D3CB"/>
              </a:solidFill>
              <a:ln w="9525" cap="flat">
                <a:solidFill>
                  <a:srgbClr val="F9F9F9"/>
                </a:solidFill>
                <a:prstDash val="solid"/>
                <a:round/>
              </a:ln>
              <a:effectLst/>
            </c:spPr>
          </c:dPt>
          <c:cat>
            <c:strRef>
              <c:f>Sheet1!$B$1:$E$1</c:f>
              <c:strCache>
                <c:ptCount val="4"/>
                <c:pt idx="0">
                  <c:v>LATTE 
E PANNA</c:v>
                </c:pt>
                <c:pt idx="1">
                  <c:v>YOGURT 
E DESSERT</c:v>
                </c:pt>
                <c:pt idx="2">
                  <c:v>FORMAGGI</c:v>
                </c:pt>
                <c:pt idx="3">
                  <c:v>ALTRI</c:v>
                </c:pt>
              </c:strCache>
            </c:strRef>
          </c:cat>
          <c:val>
            <c:numRef>
              <c:f>Sheet1!$B$2:$E$2</c:f>
              <c:numCache>
                <c:formatCode>General</c:formatCode>
                <c:ptCount val="4"/>
                <c:pt idx="0">
                  <c:v>60</c:v>
                </c:pt>
                <c:pt idx="1">
                  <c:v>12</c:v>
                </c:pt>
                <c:pt idx="2">
                  <c:v>20</c:v>
                </c:pt>
                <c:pt idx="3">
                  <c:v>8</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0890400000000001"/>
          <c:y val="4.3530399999999997E-2"/>
          <c:w val="0.76698100000000002"/>
          <c:h val="0.88315900000000003"/>
        </c:manualLayout>
      </c:layout>
      <c:barChart>
        <c:barDir val="bar"/>
        <c:grouping val="clustered"/>
        <c:varyColors val="0"/>
        <c:ser>
          <c:idx val="0"/>
          <c:order val="0"/>
          <c:tx>
            <c:strRef>
              <c:f>Sheet1!$B$1</c:f>
            </c:strRef>
          </c:tx>
          <c:spPr>
            <a:solidFill>
              <a:srgbClr val="0C2D66"/>
            </a:solidFill>
            <a:ln w="12700" cap="flat">
              <a:noFill/>
              <a:miter lim="400000"/>
            </a:ln>
            <a:effectLst/>
          </c:spPr>
          <c:invertIfNegative val="0"/>
          <c:dLbls>
            <c:numFmt formatCode="0.0%" sourceLinked="0"/>
            <c:txPr>
              <a:bodyPr/>
              <a:lstStyle/>
              <a:p>
                <a:pPr>
                  <a:defRPr sz="1300" b="1" i="0" u="none" strike="noStrike">
                    <a:solidFill>
                      <a:srgbClr val="0C2D66"/>
                    </a:solidFill>
                    <a:latin typeface="Arial"/>
                  </a:defRPr>
                </a:pPr>
                <a:endParaRPr lang="it-IT"/>
              </a:p>
            </c:txPr>
            <c:dLblPos val="outEnd"/>
            <c:showLegendKey val="0"/>
            <c:showVal val="1"/>
            <c:showCatName val="0"/>
            <c:showSerName val="0"/>
            <c:showPercent val="0"/>
            <c:showBubbleSize val="0"/>
            <c:showLeaderLines val="0"/>
          </c:dLbls>
          <c:cat>
            <c:strRef>
              <c:f>Sheet1!$A$2:$A$9</c:f>
              <c:strCache>
                <c:ptCount val="8"/>
                <c:pt idx="0">
                  <c:v>UE 28 (media)</c:v>
                </c:pt>
                <c:pt idx="1">
                  <c:v>Regno Unito</c:v>
                </c:pt>
                <c:pt idx="2">
                  <c:v>Polonia</c:v>
                </c:pt>
                <c:pt idx="3">
                  <c:v>Austria</c:v>
                </c:pt>
                <c:pt idx="4">
                  <c:v>Olanda</c:v>
                </c:pt>
                <c:pt idx="5">
                  <c:v>Italia</c:v>
                </c:pt>
                <c:pt idx="6">
                  <c:v>Francia</c:v>
                </c:pt>
                <c:pt idx="7">
                  <c:v>Germania</c:v>
                </c:pt>
              </c:strCache>
            </c:strRef>
          </c:cat>
          <c:val>
            <c:numRef>
              <c:f>Sheet1!$B$2:$B$9</c:f>
              <c:numCache>
                <c:formatCode>General</c:formatCode>
                <c:ptCount val="8"/>
                <c:pt idx="0">
                  <c:v>-0.27300000000000002</c:v>
                </c:pt>
                <c:pt idx="1">
                  <c:v>-0.25</c:v>
                </c:pt>
                <c:pt idx="2">
                  <c:v>-0.25800000000000001</c:v>
                </c:pt>
                <c:pt idx="3">
                  <c:v>-0.25700000000000001</c:v>
                </c:pt>
                <c:pt idx="4">
                  <c:v>-0.33</c:v>
                </c:pt>
                <c:pt idx="5">
                  <c:v>-0.20899999999999999</c:v>
                </c:pt>
                <c:pt idx="6">
                  <c:v>-0.23799999999999999</c:v>
                </c:pt>
                <c:pt idx="7">
                  <c:v>-0.30599999999999999</c:v>
                </c:pt>
              </c:numCache>
            </c:numRef>
          </c:val>
        </c:ser>
        <c:dLbls>
          <c:showLegendKey val="0"/>
          <c:showVal val="0"/>
          <c:showCatName val="0"/>
          <c:showSerName val="0"/>
          <c:showPercent val="0"/>
          <c:showBubbleSize val="0"/>
        </c:dLbls>
        <c:gapWidth val="150"/>
        <c:axId val="80815616"/>
        <c:axId val="80817152"/>
      </c:barChart>
      <c:catAx>
        <c:axId val="80815616"/>
        <c:scaling>
          <c:orientation val="maxMin"/>
        </c:scaling>
        <c:delete val="0"/>
        <c:axPos val="l"/>
        <c:numFmt formatCode="General" sourceLinked="0"/>
        <c:majorTickMark val="out"/>
        <c:minorTickMark val="none"/>
        <c:tickLblPos val="high"/>
        <c:spPr>
          <a:ln w="12700" cap="flat">
            <a:solidFill>
              <a:srgbClr val="888888"/>
            </a:solidFill>
            <a:prstDash val="solid"/>
            <a:miter lim="800000"/>
          </a:ln>
        </c:spPr>
        <c:txPr>
          <a:bodyPr rot="0"/>
          <a:lstStyle/>
          <a:p>
            <a:pPr>
              <a:defRPr sz="1600" b="1" i="0" u="none" strike="noStrike">
                <a:solidFill>
                  <a:srgbClr val="0C2D66"/>
                </a:solidFill>
                <a:latin typeface="Arial"/>
              </a:defRPr>
            </a:pPr>
            <a:endParaRPr lang="it-IT"/>
          </a:p>
        </c:txPr>
        <c:crossAx val="80817152"/>
        <c:crosses val="autoZero"/>
        <c:auto val="1"/>
        <c:lblAlgn val="ctr"/>
        <c:lblOffset val="100"/>
        <c:noMultiLvlLbl val="1"/>
      </c:catAx>
      <c:valAx>
        <c:axId val="80817152"/>
        <c:scaling>
          <c:orientation val="minMax"/>
        </c:scaling>
        <c:delete val="0"/>
        <c:axPos val="t"/>
        <c:numFmt formatCode="#,##0%" sourceLinked="0"/>
        <c:majorTickMark val="none"/>
        <c:minorTickMark val="none"/>
        <c:tickLblPos val="high"/>
        <c:spPr>
          <a:ln w="12700" cap="flat">
            <a:noFill/>
            <a:prstDash val="solid"/>
            <a:miter lim="800000"/>
          </a:ln>
        </c:spPr>
        <c:txPr>
          <a:bodyPr rot="0"/>
          <a:lstStyle/>
          <a:p>
            <a:pPr>
              <a:defRPr sz="1600" b="1" i="0" u="none" strike="noStrike">
                <a:solidFill>
                  <a:srgbClr val="0C2D66"/>
                </a:solidFill>
                <a:latin typeface="Arial"/>
              </a:defRPr>
            </a:pPr>
            <a:endParaRPr lang="it-IT"/>
          </a:p>
        </c:txPr>
        <c:crossAx val="80815616"/>
        <c:crosses val="autoZero"/>
        <c:crossBetween val="between"/>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7010173315112502E-2"/>
          <c:y val="0.15994832131571099"/>
          <c:w val="0.91224051539012196"/>
          <c:h val="0.69762918216154302"/>
        </c:manualLayout>
      </c:layout>
      <c:barChart>
        <c:barDir val="col"/>
        <c:grouping val="clustered"/>
        <c:varyColors val="0"/>
        <c:ser>
          <c:idx val="0"/>
          <c:order val="2"/>
          <c:tx>
            <c:strRef>
              <c:f>'[Costi alimentazione medi annuali dal 2009 al 2015.xlsx]Riepilogo'!$D$4</c:f>
              <c:strCache>
                <c:ptCount val="1"/>
                <c:pt idx="0">
                  <c:v>Prezzo latte €./Hl</c:v>
                </c:pt>
              </c:strCache>
            </c:strRef>
          </c:tx>
          <c:spPr>
            <a:solidFill>
              <a:srgbClr val="C9CAD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90"/>
                    </a:solidFill>
                    <a:latin typeface="+mn-lt"/>
                    <a:ea typeface="+mn-ea"/>
                    <a:cs typeface="+mn-cs"/>
                  </a:defRPr>
                </a:pPr>
                <a:endParaRPr lang="it-IT"/>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'[Costi alimentazione medi annuali dal 2009 al 2015.xlsx]Riepilogo'!$D$5:$D$11</c:f>
              <c:numCache>
                <c:formatCode>0.00</c:formatCode>
                <c:ptCount val="7"/>
                <c:pt idx="0">
                  <c:v>33.81</c:v>
                </c:pt>
                <c:pt idx="1">
                  <c:v>34.578000000000003</c:v>
                </c:pt>
                <c:pt idx="2">
                  <c:v>39.5</c:v>
                </c:pt>
                <c:pt idx="3">
                  <c:v>39.174999999999997</c:v>
                </c:pt>
                <c:pt idx="4">
                  <c:v>40.25</c:v>
                </c:pt>
                <c:pt idx="5">
                  <c:v>42.916699999999999</c:v>
                </c:pt>
                <c:pt idx="6">
                  <c:v>36.75</c:v>
                </c:pt>
              </c:numCache>
            </c:numRef>
          </c:val>
        </c:ser>
        <c:dLbls>
          <c:showLegendKey val="0"/>
          <c:showVal val="0"/>
          <c:showCatName val="0"/>
          <c:showSerName val="0"/>
          <c:showPercent val="0"/>
          <c:showBubbleSize val="0"/>
        </c:dLbls>
        <c:gapWidth val="150"/>
        <c:axId val="80848384"/>
        <c:axId val="80846848"/>
      </c:barChart>
      <c:lineChart>
        <c:grouping val="standard"/>
        <c:varyColors val="0"/>
        <c:ser>
          <c:idx val="1"/>
          <c:order val="0"/>
          <c:tx>
            <c:strRef>
              <c:f>'[Costi alimentazione medi annuali dal 2009 al 2015.xlsx]Riepilogo'!$C$4</c:f>
              <c:strCache>
                <c:ptCount val="1"/>
                <c:pt idx="0">
                  <c:v>Costo razione vacche in latte €. Capo giorno</c:v>
                </c:pt>
              </c:strCache>
            </c:strRef>
          </c:tx>
          <c:spPr>
            <a:ln w="28575" cap="rnd">
              <a:solidFill>
                <a:srgbClr val="000090"/>
              </a:solidFill>
              <a:round/>
            </a:ln>
            <a:effectLst/>
          </c:spPr>
          <c:marker>
            <c:symbol val="circle"/>
            <c:size val="6"/>
            <c:spPr>
              <a:solidFill>
                <a:srgbClr val="000090"/>
              </a:solidFill>
              <a:ln>
                <a:solidFill>
                  <a:srgbClr val="000090"/>
                </a:solidFill>
              </a:ln>
              <a:effectLst/>
            </c:spPr>
          </c:marker>
          <c:dLbls>
            <c:dLbl>
              <c:idx val="2"/>
              <c:layout>
                <c:manualLayout>
                  <c:x val="-3.1338962997037499E-2"/>
                  <c:y val="-4.4507931040009899E-2"/>
                </c:manualLayout>
              </c:layout>
              <c:tx>
                <c:rich>
                  <a:bodyPr/>
                  <a:lstStyle/>
                  <a:p>
                    <a:r>
                      <a:rPr lang="en-US" dirty="0">
                        <a:solidFill>
                          <a:srgbClr val="000090"/>
                        </a:solidFill>
                      </a:rPr>
                      <a:t>5,42</a:t>
                    </a:r>
                    <a:endParaRPr lang="en-US" dirty="0">
                      <a:solidFill>
                        <a:srgbClr val="FFFFFF"/>
                      </a:solidFill>
                    </a:endParaRPr>
                  </a:p>
                </c:rich>
              </c:tx>
              <c:dLblPos val="r"/>
              <c:showLegendKey val="0"/>
              <c:showVal val="1"/>
              <c:showCatName val="0"/>
              <c:showSerName val="0"/>
              <c:showPercent val="0"/>
              <c:showBubbleSize val="0"/>
            </c:dLbl>
            <c:dLbl>
              <c:idx val="5"/>
              <c:layout/>
              <c:tx>
                <c:rich>
                  <a:bodyPr/>
                  <a:lstStyle/>
                  <a:p>
                    <a:r>
                      <a:rPr lang="en-US" dirty="0">
                        <a:solidFill>
                          <a:srgbClr val="000090"/>
                        </a:solidFill>
                      </a:rPr>
                      <a:t>6,07</a:t>
                    </a:r>
                    <a:endParaRPr lang="en-US" dirty="0">
                      <a:solidFill>
                        <a:srgbClr val="FFFFFF"/>
                      </a:solidFill>
                    </a:endParaRPr>
                  </a:p>
                </c:rich>
              </c:tx>
              <c:dLblPos val="t"/>
              <c:showLegendKey val="0"/>
              <c:showVal val="1"/>
              <c:showCatName val="0"/>
              <c:showSerName val="0"/>
              <c:showPercent val="0"/>
              <c:showBubbleSize val="0"/>
            </c:dLbl>
            <c:dLbl>
              <c:idx val="6"/>
              <c:layout>
                <c:manualLayout>
                  <c:x val="-3.42408821177691E-2"/>
                  <c:y val="5.2002956393200302E-2"/>
                </c:manualLayout>
              </c:layout>
              <c:tx>
                <c:rich>
                  <a:bodyPr/>
                  <a:lstStyle/>
                  <a:p>
                    <a:r>
                      <a:rPr lang="en-US" dirty="0">
                        <a:solidFill>
                          <a:srgbClr val="000090"/>
                        </a:solidFill>
                      </a:rPr>
                      <a:t>5,41</a:t>
                    </a:r>
                    <a:endParaRPr lang="en-US" dirty="0">
                      <a:solidFill>
                        <a:srgbClr val="FFFFFF"/>
                      </a:solidFill>
                    </a:endParaRPr>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90"/>
                    </a:solidFill>
                    <a:latin typeface="+mn-lt"/>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'[Costi alimentazione medi annuali dal 2009 al 2015.xlsx]Riepilogo'!$A$5:$A$11</c:f>
              <c:numCache>
                <c:formatCode>0</c:formatCode>
                <c:ptCount val="7"/>
                <c:pt idx="0">
                  <c:v>2009</c:v>
                </c:pt>
                <c:pt idx="1">
                  <c:v>2010</c:v>
                </c:pt>
                <c:pt idx="2">
                  <c:v>2011</c:v>
                </c:pt>
                <c:pt idx="3">
                  <c:v>2012</c:v>
                </c:pt>
                <c:pt idx="4">
                  <c:v>2013</c:v>
                </c:pt>
                <c:pt idx="5">
                  <c:v>2014</c:v>
                </c:pt>
                <c:pt idx="6">
                  <c:v>2015</c:v>
                </c:pt>
              </c:numCache>
            </c:numRef>
          </c:cat>
          <c:val>
            <c:numRef>
              <c:f>'[Costi alimentazione medi annuali dal 2009 al 2015.xlsx]Riepilogo'!$C$5:$C$11</c:f>
              <c:numCache>
                <c:formatCode>0.00</c:formatCode>
                <c:ptCount val="7"/>
                <c:pt idx="0">
                  <c:v>4.7887483333333396</c:v>
                </c:pt>
                <c:pt idx="1">
                  <c:v>4.9824504999999997</c:v>
                </c:pt>
                <c:pt idx="2">
                  <c:v>5.4223800000000004</c:v>
                </c:pt>
                <c:pt idx="3">
                  <c:v>6.1410991666666659</c:v>
                </c:pt>
                <c:pt idx="4">
                  <c:v>6.5166767500000002</c:v>
                </c:pt>
                <c:pt idx="5">
                  <c:v>6.0674867499999809</c:v>
                </c:pt>
                <c:pt idx="6">
                  <c:v>5.4092799999999999</c:v>
                </c:pt>
              </c:numCache>
            </c:numRef>
          </c:val>
          <c:smooth val="0"/>
        </c:ser>
        <c:ser>
          <c:idx val="4"/>
          <c:order val="1"/>
          <c:tx>
            <c:strRef>
              <c:f>'[Costi alimentazione medi annuali dal 2009 al 2015.xlsx]Riepilogo'!$F$4</c:f>
              <c:strCache>
                <c:ptCount val="1"/>
                <c:pt idx="0">
                  <c:v>IOFC €. Capo giono</c:v>
                </c:pt>
              </c:strCache>
            </c:strRef>
          </c:tx>
          <c:spPr>
            <a:ln w="28575" cap="rnd">
              <a:solidFill>
                <a:srgbClr val="79CBBF"/>
              </a:solidFill>
              <a:round/>
            </a:ln>
            <a:effectLst/>
          </c:spPr>
          <c:marker>
            <c:symbol val="circle"/>
            <c:size val="5"/>
            <c:spPr>
              <a:solidFill>
                <a:srgbClr val="79CBBF"/>
              </a:solidFill>
              <a:ln>
                <a:solidFill>
                  <a:srgbClr val="79CBBF"/>
                </a:solidFill>
              </a:ln>
            </c:spPr>
          </c:marker>
          <c:dLbls>
            <c:dLbl>
              <c:idx val="0"/>
              <c:layout>
                <c:manualLayout>
                  <c:x val="-3.9506167718976401E-2"/>
                  <c:y val="-6.5040650406504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4320980613592501E-2"/>
                  <c:y val="-5.912786400591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460903216240198E-2"/>
                  <c:y val="-4.7302291204730201E-2"/>
                </c:manualLayout>
              </c:layout>
              <c:tx>
                <c:rich>
                  <a:bodyPr/>
                  <a:lstStyle/>
                  <a:p>
                    <a:r>
                      <a:rPr lang="en-US" dirty="0">
                        <a:solidFill>
                          <a:srgbClr val="000090"/>
                        </a:solidFill>
                      </a:rPr>
                      <a:t>5,61</a:t>
                    </a:r>
                    <a:endParaRPr lang="en-US" dirty="0">
                      <a:solidFill>
                        <a:schemeClr val="bg1"/>
                      </a:solidFill>
                    </a:endParaRPr>
                  </a:p>
                </c:rich>
              </c:tx>
              <c:showLegendKey val="0"/>
              <c:showVal val="1"/>
              <c:showCatName val="0"/>
              <c:showSerName val="0"/>
              <c:showPercent val="0"/>
              <c:showBubbleSize val="0"/>
            </c:dLbl>
            <c:dLbl>
              <c:idx val="4"/>
              <c:layout>
                <c:manualLayout>
                  <c:x val="-3.4601689181323503E-2"/>
                  <c:y val="-6.2578156475682503E-2"/>
                </c:manualLayout>
              </c:layout>
              <c:tx>
                <c:rich>
                  <a:bodyPr/>
                  <a:lstStyle/>
                  <a:p>
                    <a:r>
                      <a:rPr lang="en-US" dirty="0">
                        <a:solidFill>
                          <a:srgbClr val="000090"/>
                        </a:solidFill>
                      </a:rPr>
                      <a:t>5,56</a:t>
                    </a:r>
                    <a:endParaRPr lang="en-US" dirty="0">
                      <a:solidFill>
                        <a:schemeClr val="bg1"/>
                      </a:solidFill>
                    </a:endParaRPr>
                  </a:p>
                </c:rich>
              </c:tx>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90"/>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'[Costi alimentazione medi annuali dal 2009 al 2015.xlsx]Riepilogo'!$A$5:$A$11</c:f>
              <c:numCache>
                <c:formatCode>0</c:formatCode>
                <c:ptCount val="7"/>
                <c:pt idx="0">
                  <c:v>2009</c:v>
                </c:pt>
                <c:pt idx="1">
                  <c:v>2010</c:v>
                </c:pt>
                <c:pt idx="2">
                  <c:v>2011</c:v>
                </c:pt>
                <c:pt idx="3">
                  <c:v>2012</c:v>
                </c:pt>
                <c:pt idx="4">
                  <c:v>2013</c:v>
                </c:pt>
                <c:pt idx="5">
                  <c:v>2014</c:v>
                </c:pt>
                <c:pt idx="6">
                  <c:v>2015</c:v>
                </c:pt>
              </c:numCache>
            </c:numRef>
          </c:cat>
          <c:val>
            <c:numRef>
              <c:f>'[Costi alimentazione medi annuali dal 2009 al 2015.xlsx]Riepilogo'!$F$5:$F$11</c:f>
              <c:numCache>
                <c:formatCode>0.00</c:formatCode>
                <c:ptCount val="7"/>
                <c:pt idx="0">
                  <c:v>5.3542516666666646</c:v>
                </c:pt>
                <c:pt idx="1">
                  <c:v>5.3909494999999996</c:v>
                </c:pt>
                <c:pt idx="2">
                  <c:v>6.427620000000001</c:v>
                </c:pt>
                <c:pt idx="3">
                  <c:v>5.6114008333333336</c:v>
                </c:pt>
                <c:pt idx="4">
                  <c:v>5.5583232500000008</c:v>
                </c:pt>
                <c:pt idx="5">
                  <c:v>6.8075232499999867</c:v>
                </c:pt>
                <c:pt idx="6">
                  <c:v>5.615719999999996</c:v>
                </c:pt>
              </c:numCache>
            </c:numRef>
          </c:val>
          <c:smooth val="0"/>
        </c:ser>
        <c:dLbls>
          <c:showLegendKey val="0"/>
          <c:showVal val="1"/>
          <c:showCatName val="0"/>
          <c:showSerName val="0"/>
          <c:showPercent val="0"/>
          <c:showBubbleSize val="0"/>
        </c:dLbls>
        <c:marker val="1"/>
        <c:smooth val="0"/>
        <c:axId val="80843520"/>
        <c:axId val="80845056"/>
      </c:lineChart>
      <c:catAx>
        <c:axId val="80843520"/>
        <c:scaling>
          <c:orientation val="minMax"/>
        </c:scaling>
        <c:delete val="0"/>
        <c:axPos val="b"/>
        <c:numFmt formatCode="0"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514E56"/>
                </a:solidFill>
                <a:latin typeface="+mn-lt"/>
                <a:ea typeface="+mn-ea"/>
                <a:cs typeface="+mn-cs"/>
              </a:defRPr>
            </a:pPr>
            <a:endParaRPr lang="it-IT"/>
          </a:p>
        </c:txPr>
        <c:crossAx val="80845056"/>
        <c:crossesAt val="4.5"/>
        <c:auto val="1"/>
        <c:lblAlgn val="ctr"/>
        <c:lblOffset val="100"/>
        <c:noMultiLvlLbl val="0"/>
      </c:catAx>
      <c:valAx>
        <c:axId val="80845056"/>
        <c:scaling>
          <c:orientation val="minMax"/>
          <c:max val="7"/>
          <c:min val="4.5"/>
        </c:scaling>
        <c:delete val="0"/>
        <c:axPos val="l"/>
        <c:majorGridlines>
          <c:spPr>
            <a:ln>
              <a:solidFill>
                <a:schemeClr val="tx1">
                  <a:lumMod val="15000"/>
                  <a:lumOff val="85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514E56"/>
                </a:solidFill>
                <a:latin typeface="+mn-lt"/>
                <a:ea typeface="+mn-ea"/>
                <a:cs typeface="+mn-cs"/>
              </a:defRPr>
            </a:pPr>
            <a:endParaRPr lang="it-IT"/>
          </a:p>
        </c:txPr>
        <c:crossAx val="80843520"/>
        <c:crosses val="autoZero"/>
        <c:crossBetween val="between"/>
        <c:minorUnit val="0.04"/>
      </c:valAx>
      <c:valAx>
        <c:axId val="80846848"/>
        <c:scaling>
          <c:orientation val="minMax"/>
          <c:max val="43"/>
          <c:min val="33"/>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514E56"/>
                </a:solidFill>
                <a:latin typeface="+mn-lt"/>
                <a:ea typeface="+mn-ea"/>
                <a:cs typeface="+mn-cs"/>
              </a:defRPr>
            </a:pPr>
            <a:endParaRPr lang="it-IT"/>
          </a:p>
        </c:txPr>
        <c:crossAx val="80848384"/>
        <c:crosses val="max"/>
        <c:crossBetween val="between"/>
      </c:valAx>
      <c:catAx>
        <c:axId val="80848384"/>
        <c:scaling>
          <c:orientation val="minMax"/>
        </c:scaling>
        <c:delete val="1"/>
        <c:axPos val="b"/>
        <c:majorTickMark val="none"/>
        <c:minorTickMark val="none"/>
        <c:tickLblPos val="none"/>
        <c:crossAx val="80846848"/>
        <c:crosses val="autoZero"/>
        <c:auto val="1"/>
        <c:lblAlgn val="ctr"/>
        <c:lblOffset val="100"/>
        <c:noMultiLvlLbl val="0"/>
      </c:catAx>
      <c:spPr>
        <a:noFill/>
        <a:ln>
          <a:noFill/>
        </a:ln>
        <a:effectLst/>
      </c:spPr>
    </c:plotArea>
    <c:legend>
      <c:legendPos val="l"/>
      <c:legendEntry>
        <c:idx val="0"/>
        <c:txPr>
          <a:bodyPr rot="0" spcFirstLastPara="1" vertOverflow="ellipsis" vert="horz" wrap="square" anchor="ctr" anchorCtr="1"/>
          <a:lstStyle/>
          <a:p>
            <a:pPr>
              <a:defRPr sz="900" b="0" i="0" u="none" strike="noStrike" kern="1200" baseline="0">
                <a:solidFill>
                  <a:srgbClr val="000090"/>
                </a:solidFill>
                <a:latin typeface="+mn-lt"/>
                <a:ea typeface="+mn-ea"/>
                <a:cs typeface="+mn-cs"/>
              </a:defRPr>
            </a:pPr>
            <a:endParaRPr lang="it-IT"/>
          </a:p>
        </c:txPr>
      </c:legendEntry>
      <c:legendEntry>
        <c:idx val="1"/>
        <c:txPr>
          <a:bodyPr rot="0" spcFirstLastPara="1" vertOverflow="ellipsis" vert="horz" wrap="square" anchor="ctr" anchorCtr="1"/>
          <a:lstStyle/>
          <a:p>
            <a:pPr>
              <a:defRPr sz="900" b="0" i="0" u="none" strike="noStrike" kern="1200" baseline="0">
                <a:solidFill>
                  <a:srgbClr val="000090"/>
                </a:solidFill>
                <a:latin typeface="+mn-lt"/>
                <a:ea typeface="+mn-ea"/>
                <a:cs typeface="+mn-cs"/>
              </a:defRPr>
            </a:pPr>
            <a:endParaRPr lang="it-IT"/>
          </a:p>
        </c:txPr>
      </c:legendEntry>
      <c:legendEntry>
        <c:idx val="2"/>
        <c:txPr>
          <a:bodyPr rot="0" spcFirstLastPara="1" vertOverflow="ellipsis" vert="horz" wrap="square" anchor="ctr" anchorCtr="1"/>
          <a:lstStyle/>
          <a:p>
            <a:pPr>
              <a:defRPr sz="900" b="0" i="0" u="none" strike="noStrike" kern="1200" baseline="0">
                <a:solidFill>
                  <a:srgbClr val="000090"/>
                </a:solidFill>
                <a:latin typeface="+mn-lt"/>
                <a:ea typeface="+mn-ea"/>
                <a:cs typeface="+mn-cs"/>
              </a:defRPr>
            </a:pPr>
            <a:endParaRPr lang="it-IT"/>
          </a:p>
        </c:txPr>
      </c:legendEntry>
      <c:layout>
        <c:manualLayout>
          <c:xMode val="edge"/>
          <c:yMode val="edge"/>
          <c:x val="2.5198437696862799E-3"/>
          <c:y val="0.91393595043986697"/>
          <c:w val="0.99748015623031405"/>
          <c:h val="8.59833234897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59819557792"/>
          <c:y val="0.22609325970861799"/>
          <c:w val="0.79031462576898404"/>
          <c:h val="0.57634138422349801"/>
        </c:manualLayout>
      </c:layout>
      <c:barChart>
        <c:barDir val="col"/>
        <c:grouping val="clustered"/>
        <c:varyColors val="0"/>
        <c:ser>
          <c:idx val="0"/>
          <c:order val="0"/>
          <c:tx>
            <c:strRef>
              <c:f>Foglio1!$A$5:$D$5</c:f>
              <c:strCache>
                <c:ptCount val="4"/>
                <c:pt idx="0">
                  <c:v>consumi di latte </c:v>
                </c:pt>
              </c:strCache>
            </c:strRef>
          </c:tx>
          <c:spPr>
            <a:solidFill>
              <a:srgbClr val="0C1F5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it-IT"/>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Foglio1!$E$4:$J$4</c:f>
              <c:numCache>
                <c:formatCode>General</c:formatCode>
                <c:ptCount val="6"/>
                <c:pt idx="0">
                  <c:v>2010</c:v>
                </c:pt>
                <c:pt idx="1">
                  <c:v>2011</c:v>
                </c:pt>
                <c:pt idx="2">
                  <c:v>2012</c:v>
                </c:pt>
                <c:pt idx="3">
                  <c:v>2013</c:v>
                </c:pt>
                <c:pt idx="4">
                  <c:v>2014</c:v>
                </c:pt>
                <c:pt idx="5">
                  <c:v>2015</c:v>
                </c:pt>
              </c:numCache>
            </c:numRef>
          </c:cat>
          <c:val>
            <c:numRef>
              <c:f>Foglio1!$E$5:$J$5</c:f>
              <c:numCache>
                <c:formatCode>_-* #,##0_-;\-* #,##0_-;_-* "-"??_-;_-@_-</c:formatCode>
                <c:ptCount val="6"/>
                <c:pt idx="0">
                  <c:v>2137</c:v>
                </c:pt>
                <c:pt idx="1">
                  <c:v>2120</c:v>
                </c:pt>
                <c:pt idx="2">
                  <c:v>2075</c:v>
                </c:pt>
                <c:pt idx="3">
                  <c:v>2024</c:v>
                </c:pt>
                <c:pt idx="4">
                  <c:v>1949</c:v>
                </c:pt>
                <c:pt idx="5">
                  <c:v>1821</c:v>
                </c:pt>
              </c:numCache>
            </c:numRef>
          </c:val>
        </c:ser>
        <c:dLbls>
          <c:showLegendKey val="0"/>
          <c:showVal val="0"/>
          <c:showCatName val="0"/>
          <c:showSerName val="0"/>
          <c:showPercent val="0"/>
          <c:showBubbleSize val="0"/>
        </c:dLbls>
        <c:gapWidth val="219"/>
        <c:overlap val="-27"/>
        <c:axId val="99620352"/>
        <c:axId val="99621888"/>
      </c:barChart>
      <c:lineChart>
        <c:grouping val="standard"/>
        <c:varyColors val="0"/>
        <c:ser>
          <c:idx val="1"/>
          <c:order val="1"/>
          <c:tx>
            <c:strRef>
              <c:f>Foglio1!$A$6:$D$6</c:f>
              <c:strCache>
                <c:ptCount val="4"/>
                <c:pt idx="0">
                  <c:v>conferimenti Granlatte</c:v>
                </c:pt>
              </c:strCache>
            </c:strRef>
          </c:tx>
          <c:spPr>
            <a:ln w="28575" cap="rnd">
              <a:solidFill>
                <a:srgbClr val="EE3D42"/>
              </a:solidFill>
              <a:round/>
            </a:ln>
            <a:effectLst/>
          </c:spPr>
          <c:marker>
            <c:symbol val="circle"/>
            <c:size val="5"/>
            <c:spPr>
              <a:ln>
                <a:solidFill>
                  <a:srgbClr val="EE3D42"/>
                </a:solidFill>
              </a:ln>
            </c:spPr>
          </c:marker>
          <c:dLbls>
            <c:dLbl>
              <c:idx val="0"/>
              <c:layout>
                <c:manualLayout>
                  <c:x val="6.9022902016283999E-3"/>
                  <c:y val="1.966623412704179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7299665034784399E-3"/>
                  <c:y val="2.163097555699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7299665034783896E-3"/>
                  <c:y val="1.73047804455980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1533110023189903E-3"/>
                  <c:y val="2.1631145879639799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C1F53"/>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5.59521756508084E-2"/>
                      <c:h val="6.9154399178363565E-2"/>
                    </c:manualLayout>
                  </c15:layout>
                </c:ext>
              </c:extLst>
            </c:dLbl>
            <c:dLbl>
              <c:idx val="4"/>
              <c:layout>
                <c:manualLayout>
                  <c:x val="-9.4476276977835502E-17"/>
                  <c:y val="2.16309755569976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C1F53"/>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Foglio1!$E$4:$J$4</c:f>
              <c:numCache>
                <c:formatCode>General</c:formatCode>
                <c:ptCount val="6"/>
                <c:pt idx="0">
                  <c:v>2010</c:v>
                </c:pt>
                <c:pt idx="1">
                  <c:v>2011</c:v>
                </c:pt>
                <c:pt idx="2">
                  <c:v>2012</c:v>
                </c:pt>
                <c:pt idx="3">
                  <c:v>2013</c:v>
                </c:pt>
                <c:pt idx="4">
                  <c:v>2014</c:v>
                </c:pt>
                <c:pt idx="5">
                  <c:v>2015</c:v>
                </c:pt>
              </c:numCache>
            </c:numRef>
          </c:cat>
          <c:val>
            <c:numRef>
              <c:f>Foglio1!$E$6:$J$6</c:f>
              <c:numCache>
                <c:formatCode>_-* #,##0_-;\-* #,##0_-;_-* "-"??_-;_-@_-</c:formatCode>
                <c:ptCount val="6"/>
                <c:pt idx="0">
                  <c:v>415</c:v>
                </c:pt>
                <c:pt idx="1">
                  <c:v>420</c:v>
                </c:pt>
                <c:pt idx="2">
                  <c:v>465</c:v>
                </c:pt>
                <c:pt idx="3">
                  <c:v>492</c:v>
                </c:pt>
                <c:pt idx="4">
                  <c:v>528</c:v>
                </c:pt>
                <c:pt idx="5">
                  <c:v>556</c:v>
                </c:pt>
              </c:numCache>
            </c:numRef>
          </c:val>
          <c:smooth val="0"/>
        </c:ser>
        <c:dLbls>
          <c:showLegendKey val="0"/>
          <c:showVal val="0"/>
          <c:showCatName val="0"/>
          <c:showSerName val="0"/>
          <c:showPercent val="0"/>
          <c:showBubbleSize val="0"/>
        </c:dLbls>
        <c:marker val="1"/>
        <c:smooth val="0"/>
        <c:axId val="99637504"/>
        <c:axId val="99635968"/>
      </c:lineChart>
      <c:catAx>
        <c:axId val="9962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C1F53"/>
                </a:solidFill>
                <a:latin typeface="Arial"/>
                <a:ea typeface="+mn-ea"/>
                <a:cs typeface="Arial"/>
              </a:defRPr>
            </a:pPr>
            <a:endParaRPr lang="it-IT"/>
          </a:p>
        </c:txPr>
        <c:crossAx val="99621888"/>
        <c:crossesAt val="1600"/>
        <c:auto val="1"/>
        <c:lblAlgn val="ctr"/>
        <c:lblOffset val="100"/>
        <c:noMultiLvlLbl val="0"/>
      </c:catAx>
      <c:valAx>
        <c:axId val="99621888"/>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C1F53"/>
                </a:solidFill>
                <a:latin typeface="Arial"/>
                <a:ea typeface="+mn-ea"/>
                <a:cs typeface="Arial"/>
              </a:defRPr>
            </a:pPr>
            <a:endParaRPr lang="it-IT"/>
          </a:p>
        </c:txPr>
        <c:crossAx val="99620352"/>
        <c:crosses val="autoZero"/>
        <c:crossBetween val="between"/>
      </c:valAx>
      <c:valAx>
        <c:axId val="99635968"/>
        <c:scaling>
          <c:orientation val="minMax"/>
        </c:scaling>
        <c:delete val="0"/>
        <c:axPos val="r"/>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C1F53"/>
                </a:solidFill>
                <a:latin typeface="Arial"/>
                <a:ea typeface="+mn-ea"/>
                <a:cs typeface="Arial"/>
              </a:defRPr>
            </a:pPr>
            <a:endParaRPr lang="it-IT"/>
          </a:p>
        </c:txPr>
        <c:crossAx val="99637504"/>
        <c:crosses val="max"/>
        <c:crossBetween val="between"/>
      </c:valAx>
      <c:catAx>
        <c:axId val="99637504"/>
        <c:scaling>
          <c:orientation val="minMax"/>
        </c:scaling>
        <c:delete val="1"/>
        <c:axPos val="b"/>
        <c:numFmt formatCode="General" sourceLinked="1"/>
        <c:majorTickMark val="none"/>
        <c:minorTickMark val="none"/>
        <c:tickLblPos val="nextTo"/>
        <c:crossAx val="99635968"/>
        <c:crossesAt val="0"/>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a:ea typeface="+mn-ea"/>
                <a:cs typeface="Arial"/>
              </a:defRPr>
            </a:pPr>
            <a:endParaRPr lang="it-IT"/>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a:ea typeface="+mn-ea"/>
                <a:cs typeface="Arial"/>
              </a:defRPr>
            </a:pPr>
            <a:endParaRPr lang="it-IT"/>
          </a:p>
        </c:txPr>
      </c:legendEntry>
      <c:legendEntry>
        <c:idx val="2"/>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a:ea typeface="+mn-ea"/>
                <a:cs typeface="Arial"/>
              </a:defRPr>
            </a:pPr>
            <a:endParaRPr lang="it-IT"/>
          </a:p>
        </c:txPr>
      </c:legendEntry>
      <c:layout>
        <c:manualLayout>
          <c:xMode val="edge"/>
          <c:yMode val="edge"/>
          <c:x val="0"/>
          <c:y val="0.91081579319700701"/>
          <c:w val="0.97846604988471197"/>
          <c:h val="6.27595648881009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a:ea typeface="+mn-ea"/>
              <a:cs typeface="Arial"/>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9CBBF"/>
            </a:solidFill>
          </c:spPr>
          <c:invertIfNegative val="0"/>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Lbls>
            <c:dLbl>
              <c:idx val="0"/>
              <c:layout/>
              <c:tx>
                <c:rich>
                  <a:bodyPr/>
                  <a:lstStyle/>
                  <a:p>
                    <a:r>
                      <a:rPr lang="en-US" dirty="0" smtClean="0"/>
                      <a:t>2.500</a:t>
                    </a:r>
                    <a:endParaRPr lang="en-US" dirty="0"/>
                  </a:p>
                </c:rich>
              </c:tx>
              <c:dLblPos val="outEnd"/>
              <c:showLegendKey val="0"/>
              <c:showVal val="1"/>
              <c:showCatName val="0"/>
              <c:showSerName val="0"/>
              <c:showPercent val="0"/>
              <c:showBubbleSize val="0"/>
            </c:dLbl>
            <c:dLbl>
              <c:idx val="1"/>
              <c:layout/>
              <c:tx>
                <c:rich>
                  <a:bodyPr/>
                  <a:lstStyle/>
                  <a:p>
                    <a:r>
                      <a:rPr lang="en-US" dirty="0" smtClean="0"/>
                      <a:t>8.500</a:t>
                    </a:r>
                    <a:endParaRPr lang="en-US" dirty="0"/>
                  </a:p>
                </c:rich>
              </c:tx>
              <c:dLblPos val="outEnd"/>
              <c:showLegendKey val="0"/>
              <c:showVal val="1"/>
              <c:showCatName val="0"/>
              <c:showSerName val="0"/>
              <c:showPercent val="0"/>
              <c:showBubbleSize val="0"/>
            </c:dLbl>
            <c:dLbl>
              <c:idx val="2"/>
              <c:layout/>
              <c:tx>
                <c:rich>
                  <a:bodyPr/>
                  <a:lstStyle/>
                  <a:p>
                    <a:r>
                      <a:rPr lang="en-US" dirty="0" smtClean="0"/>
                      <a:t>13.100</a:t>
                    </a:r>
                    <a:endParaRPr lang="en-US" dirty="0"/>
                  </a:p>
                </c:rich>
              </c:tx>
              <c:dLblPos val="outEnd"/>
              <c:showLegendKey val="0"/>
              <c:showVal val="1"/>
              <c:showCatName val="0"/>
              <c:showSerName val="0"/>
              <c:showPercent val="0"/>
              <c:showBubbleSize val="0"/>
            </c:dLbl>
            <c:dLbl>
              <c:idx val="3"/>
              <c:layout/>
              <c:tx>
                <c:rich>
                  <a:bodyPr/>
                  <a:lstStyle/>
                  <a:p>
                    <a:r>
                      <a:rPr lang="en-US" dirty="0" smtClean="0"/>
                      <a:t>16.400</a:t>
                    </a:r>
                    <a:endParaRPr lang="en-US" dirty="0"/>
                  </a:p>
                </c:rich>
              </c:tx>
              <c:dLblPos val="outEnd"/>
              <c:showLegendKey val="0"/>
              <c:showVal val="1"/>
              <c:showCatName val="0"/>
              <c:showSerName val="0"/>
              <c:showPercent val="0"/>
              <c:showBubbleSize val="0"/>
            </c:dLbl>
            <c:dLbl>
              <c:idx val="4"/>
              <c:layout/>
              <c:tx>
                <c:rich>
                  <a:bodyPr/>
                  <a:lstStyle/>
                  <a:p>
                    <a:r>
                      <a:rPr lang="en-US" dirty="0" smtClean="0"/>
                      <a:t>19.700</a:t>
                    </a:r>
                    <a:endParaRPr lang="en-US" dirty="0"/>
                  </a:p>
                </c:rich>
              </c:tx>
              <c:dLblPos val="outEnd"/>
              <c:showLegendKey val="0"/>
              <c:showVal val="1"/>
              <c:showCatName val="0"/>
              <c:showSerName val="0"/>
              <c:showPercent val="0"/>
              <c:showBubbleSize val="0"/>
            </c:dLbl>
            <c:dLbl>
              <c:idx val="5"/>
              <c:layout/>
              <c:tx>
                <c:rich>
                  <a:bodyPr/>
                  <a:lstStyle/>
                  <a:p>
                    <a:r>
                      <a:rPr lang="en-US" dirty="0" smtClean="0"/>
                      <a:t>31.400</a:t>
                    </a:r>
                    <a:endParaRPr lang="en-US" dirty="0"/>
                  </a:p>
                </c:rich>
              </c:tx>
              <c:dLblPos val="outEnd"/>
              <c:showLegendKey val="0"/>
              <c:showVal val="1"/>
              <c:showCatName val="0"/>
              <c:showSerName val="0"/>
              <c:showPercent val="0"/>
              <c:showBubbleSize val="0"/>
            </c:dLbl>
            <c:txPr>
              <a:bodyPr/>
              <a:lstStyle/>
              <a:p>
                <a:pPr>
                  <a:defRPr sz="1700" b="1">
                    <a:solidFill>
                      <a:srgbClr val="004796"/>
                    </a:solidFill>
                    <a:latin typeface="Arial"/>
                    <a:cs typeface="Arial"/>
                  </a:defRPr>
                </a:pPr>
                <a:endParaRPr lang="it-IT"/>
              </a:p>
            </c:txPr>
            <c:dLblPos val="outEnd"/>
            <c:showLegendKey val="0"/>
            <c:showVal val="1"/>
            <c:showCatName val="0"/>
            <c:showSerName val="0"/>
            <c:showPercent val="0"/>
            <c:showBubbleSize val="0"/>
            <c:showLeaderLines val="0"/>
          </c:dLbls>
          <c:cat>
            <c:strRef>
              <c:f>Sheet1!$A$2:$A$7</c:f>
              <c:strCache>
                <c:ptCount val="6"/>
                <c:pt idx="0">
                  <c:v>2010</c:v>
                </c:pt>
                <c:pt idx="1">
                  <c:v>2011</c:v>
                </c:pt>
                <c:pt idx="2">
                  <c:v>2012</c:v>
                </c:pt>
                <c:pt idx="3">
                  <c:v>2013</c:v>
                </c:pt>
                <c:pt idx="4">
                  <c:v>2014</c:v>
                </c:pt>
                <c:pt idx="5">
                  <c:v>2015 Exp</c:v>
                </c:pt>
              </c:strCache>
            </c:strRef>
          </c:cat>
          <c:val>
            <c:numRef>
              <c:f>Sheet1!$B$2:$B$7</c:f>
              <c:numCache>
                <c:formatCode>0</c:formatCode>
                <c:ptCount val="6"/>
                <c:pt idx="0" formatCode="#,##0">
                  <c:v>2500</c:v>
                </c:pt>
                <c:pt idx="1">
                  <c:v>8500</c:v>
                </c:pt>
                <c:pt idx="2">
                  <c:v>13100</c:v>
                </c:pt>
                <c:pt idx="3">
                  <c:v>16400</c:v>
                </c:pt>
                <c:pt idx="4">
                  <c:v>19700</c:v>
                </c:pt>
                <c:pt idx="5">
                  <c:v>31400</c:v>
                </c:pt>
              </c:numCache>
            </c:numRef>
          </c:val>
        </c:ser>
        <c:dLbls>
          <c:dLblPos val="outEnd"/>
          <c:showLegendKey val="0"/>
          <c:showVal val="1"/>
          <c:showCatName val="0"/>
          <c:showSerName val="0"/>
          <c:showPercent val="0"/>
          <c:showBubbleSize val="0"/>
        </c:dLbls>
        <c:gapWidth val="50"/>
        <c:axId val="137156864"/>
        <c:axId val="136904704"/>
      </c:barChart>
      <c:catAx>
        <c:axId val="137156864"/>
        <c:scaling>
          <c:orientation val="minMax"/>
        </c:scaling>
        <c:delete val="0"/>
        <c:axPos val="b"/>
        <c:majorTickMark val="out"/>
        <c:minorTickMark val="none"/>
        <c:tickLblPos val="nextTo"/>
        <c:txPr>
          <a:bodyPr/>
          <a:lstStyle/>
          <a:p>
            <a:pPr>
              <a:defRPr sz="1500">
                <a:latin typeface="Arial"/>
                <a:cs typeface="Arial"/>
              </a:defRPr>
            </a:pPr>
            <a:endParaRPr lang="it-IT"/>
          </a:p>
        </c:txPr>
        <c:crossAx val="136904704"/>
        <c:crosses val="autoZero"/>
        <c:auto val="1"/>
        <c:lblAlgn val="ctr"/>
        <c:lblOffset val="100"/>
        <c:noMultiLvlLbl val="0"/>
      </c:catAx>
      <c:valAx>
        <c:axId val="136904704"/>
        <c:scaling>
          <c:orientation val="minMax"/>
        </c:scaling>
        <c:delete val="1"/>
        <c:axPos val="l"/>
        <c:majorGridlines/>
        <c:numFmt formatCode="#,##0" sourceLinked="1"/>
        <c:majorTickMark val="none"/>
        <c:minorTickMark val="none"/>
        <c:tickLblPos val="none"/>
        <c:crossAx val="137156864"/>
        <c:crosses val="autoZero"/>
        <c:crossBetween val="between"/>
      </c:valAx>
    </c:plotArea>
    <c:plotVisOnly val="1"/>
    <c:dispBlanksAs val="gap"/>
    <c:showDLblsOverMax val="0"/>
  </c:chart>
  <c:txPr>
    <a:bodyPr/>
    <a:lstStyle/>
    <a:p>
      <a:pPr>
        <a:defRPr sz="1200">
          <a:solidFill>
            <a:srgbClr val="0C1F53"/>
          </a:solidFill>
          <a:latin typeface=""/>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Italia</c:v>
                </c:pt>
              </c:strCache>
            </c:strRef>
          </c:tx>
          <c:spPr>
            <a:solidFill>
              <a:srgbClr val="0C1F5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Foglio1!$A$2:$A$6</c:f>
              <c:strCache>
                <c:ptCount val="5"/>
                <c:pt idx="0">
                  <c:v>Formaggi</c:v>
                </c:pt>
                <c:pt idx="1">
                  <c:v>Vini fermi imbottigliati</c:v>
                </c:pt>
                <c:pt idx="2">
                  <c:v>Olio d'oliva</c:v>
                </c:pt>
                <c:pt idx="3">
                  <c:v>Carni preparate</c:v>
                </c:pt>
                <c:pt idx="4">
                  <c:v>Cioccolata</c:v>
                </c:pt>
              </c:strCache>
            </c:strRef>
          </c:cat>
          <c:val>
            <c:numRef>
              <c:f>Foglio1!$B$2:$B$6</c:f>
              <c:numCache>
                <c:formatCode>0.00</c:formatCode>
                <c:ptCount val="5"/>
                <c:pt idx="0">
                  <c:v>6.5159721424217114</c:v>
                </c:pt>
                <c:pt idx="1">
                  <c:v>3.1504705739800438</c:v>
                </c:pt>
                <c:pt idx="2">
                  <c:v>3.4517987685044802</c:v>
                </c:pt>
                <c:pt idx="3">
                  <c:v>6.988758488368414</c:v>
                </c:pt>
                <c:pt idx="4">
                  <c:v>5.18</c:v>
                </c:pt>
              </c:numCache>
            </c:numRef>
          </c:val>
        </c:ser>
        <c:ser>
          <c:idx val="1"/>
          <c:order val="1"/>
          <c:tx>
            <c:strRef>
              <c:f>Foglio1!$C$1</c:f>
              <c:strCache>
                <c:ptCount val="1"/>
                <c:pt idx="0">
                  <c:v>Francia</c:v>
                </c:pt>
              </c:strCache>
            </c:strRef>
          </c:tx>
          <c:spPr>
            <a:solidFill>
              <a:srgbClr val="FFD42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Foglio1!$A$2:$A$6</c:f>
              <c:strCache>
                <c:ptCount val="5"/>
                <c:pt idx="0">
                  <c:v>Formaggi</c:v>
                </c:pt>
                <c:pt idx="1">
                  <c:v>Vini fermi imbottigliati</c:v>
                </c:pt>
                <c:pt idx="2">
                  <c:v>Olio d'oliva</c:v>
                </c:pt>
                <c:pt idx="3">
                  <c:v>Carni preparate</c:v>
                </c:pt>
                <c:pt idx="4">
                  <c:v>Cioccolata</c:v>
                </c:pt>
              </c:strCache>
            </c:strRef>
          </c:cat>
          <c:val>
            <c:numRef>
              <c:f>Foglio1!$C$2:$C$6</c:f>
              <c:numCache>
                <c:formatCode>0.00</c:formatCode>
                <c:ptCount val="5"/>
                <c:pt idx="0">
                  <c:v>4.5080537706139436</c:v>
                </c:pt>
                <c:pt idx="1">
                  <c:v>4.6399156298081277</c:v>
                </c:pt>
                <c:pt idx="2">
                  <c:v>5.5080379438717069</c:v>
                </c:pt>
                <c:pt idx="3">
                  <c:v>3.7114380615348641</c:v>
                </c:pt>
                <c:pt idx="4">
                  <c:v>3.81</c:v>
                </c:pt>
              </c:numCache>
            </c:numRef>
          </c:val>
        </c:ser>
        <c:ser>
          <c:idx val="2"/>
          <c:order val="2"/>
          <c:tx>
            <c:strRef>
              <c:f>Foglio1!$D$1</c:f>
              <c:strCache>
                <c:ptCount val="1"/>
                <c:pt idx="0">
                  <c:v>Germania</c:v>
                </c:pt>
              </c:strCache>
            </c:strRef>
          </c:tx>
          <c:spPr>
            <a:solidFill>
              <a:srgbClr val="79CBBF"/>
            </a:solidFill>
            <a:ln>
              <a:noFill/>
            </a:ln>
            <a:effectLst/>
          </c:spPr>
          <c:invertIfNegative val="0"/>
          <c:dLbls>
            <c:dLbl>
              <c:idx val="2"/>
              <c:delete val="1"/>
              <c:extLst>
                <c:ext xmlns:c15="http://schemas.microsoft.com/office/drawing/2012/chart" uri="{CE6537A1-D6FC-4f65-9D91-7224C49458BB}"/>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Foglio1!$A$2:$A$6</c:f>
              <c:strCache>
                <c:ptCount val="5"/>
                <c:pt idx="0">
                  <c:v>Formaggi</c:v>
                </c:pt>
                <c:pt idx="1">
                  <c:v>Vini fermi imbottigliati</c:v>
                </c:pt>
                <c:pt idx="2">
                  <c:v>Olio d'oliva</c:v>
                </c:pt>
                <c:pt idx="3">
                  <c:v>Carni preparate</c:v>
                </c:pt>
                <c:pt idx="4">
                  <c:v>Cioccolata</c:v>
                </c:pt>
              </c:strCache>
            </c:strRef>
          </c:cat>
          <c:val>
            <c:numRef>
              <c:f>Foglio1!$D$2:$D$6</c:f>
              <c:numCache>
                <c:formatCode>0.00</c:formatCode>
                <c:ptCount val="5"/>
                <c:pt idx="0">
                  <c:v>3.3233571687542458</c:v>
                </c:pt>
                <c:pt idx="1">
                  <c:v>2.7021576320749601</c:v>
                </c:pt>
                <c:pt idx="2">
                  <c:v>0</c:v>
                </c:pt>
                <c:pt idx="3">
                  <c:v>4.1141234494528964</c:v>
                </c:pt>
                <c:pt idx="4">
                  <c:v>4.3499999999999996</c:v>
                </c:pt>
              </c:numCache>
            </c:numRef>
          </c:val>
        </c:ser>
        <c:ser>
          <c:idx val="3"/>
          <c:order val="3"/>
          <c:tx>
            <c:strRef>
              <c:f>Foglio1!$E$1</c:f>
              <c:strCache>
                <c:ptCount val="1"/>
                <c:pt idx="0">
                  <c:v>Spagna</c:v>
                </c:pt>
              </c:strCache>
            </c:strRef>
          </c:tx>
          <c:spPr>
            <a:solidFill>
              <a:srgbClr val="EE3D4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Foglio1!$A$2:$A$6</c:f>
              <c:strCache>
                <c:ptCount val="5"/>
                <c:pt idx="0">
                  <c:v>Formaggi</c:v>
                </c:pt>
                <c:pt idx="1">
                  <c:v>Vini fermi imbottigliati</c:v>
                </c:pt>
                <c:pt idx="2">
                  <c:v>Olio d'oliva</c:v>
                </c:pt>
                <c:pt idx="3">
                  <c:v>Carni preparate</c:v>
                </c:pt>
                <c:pt idx="4">
                  <c:v>Cioccolata</c:v>
                </c:pt>
              </c:strCache>
            </c:strRef>
          </c:cat>
          <c:val>
            <c:numRef>
              <c:f>Foglio1!$E$2:$E$6</c:f>
              <c:numCache>
                <c:formatCode>0.00</c:formatCode>
                <c:ptCount val="5"/>
                <c:pt idx="0">
                  <c:v>4.5781416445422227</c:v>
                </c:pt>
                <c:pt idx="1">
                  <c:v>2.063042632933465</c:v>
                </c:pt>
                <c:pt idx="2">
                  <c:v>2.451400729704257</c:v>
                </c:pt>
                <c:pt idx="3">
                  <c:v>4.9600075812270301</c:v>
                </c:pt>
                <c:pt idx="4">
                  <c:v>4</c:v>
                </c:pt>
              </c:numCache>
            </c:numRef>
          </c:val>
        </c:ser>
        <c:dLbls>
          <c:showLegendKey val="0"/>
          <c:showVal val="0"/>
          <c:showCatName val="0"/>
          <c:showSerName val="0"/>
          <c:showPercent val="0"/>
          <c:showBubbleSize val="0"/>
        </c:dLbls>
        <c:gapWidth val="267"/>
        <c:overlap val="-43"/>
        <c:axId val="126952192"/>
        <c:axId val="126953728"/>
      </c:barChart>
      <c:catAx>
        <c:axId val="12695219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rgbClr val="000090"/>
                </a:solidFill>
                <a:latin typeface="Arial"/>
                <a:ea typeface="+mn-ea"/>
                <a:cs typeface="Arial"/>
              </a:defRPr>
            </a:pPr>
            <a:endParaRPr lang="it-IT"/>
          </a:p>
        </c:txPr>
        <c:crossAx val="126953728"/>
        <c:crosses val="autoZero"/>
        <c:auto val="1"/>
        <c:lblAlgn val="ctr"/>
        <c:lblOffset val="100"/>
        <c:noMultiLvlLbl val="0"/>
      </c:catAx>
      <c:valAx>
        <c:axId val="126953728"/>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90"/>
                </a:solidFill>
                <a:latin typeface="Arial"/>
                <a:ea typeface="+mn-ea"/>
                <a:cs typeface="Arial"/>
              </a:defRPr>
            </a:pPr>
            <a:endParaRPr lang="it-IT"/>
          </a:p>
        </c:txPr>
        <c:crossAx val="1269521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Arial"/>
              <a:ea typeface="+mn-ea"/>
              <a:cs typeface="Arial"/>
            </a:defRPr>
          </a:pPr>
          <a:endParaRPr lang="it-IT"/>
        </a:p>
      </c:txPr>
    </c:legend>
    <c:plotVisOnly val="1"/>
    <c:dispBlanksAs val="gap"/>
    <c:showDLblsOverMax val="0"/>
  </c:chart>
  <c:spPr>
    <a:solidFill>
      <a:schemeClr val="lt1"/>
    </a:solidFill>
    <a:ln w="9525" cap="flat" cmpd="sng" algn="ctr">
      <a:noFill/>
      <a:round/>
    </a:ln>
    <a:effectLst/>
  </c:spPr>
  <c:txPr>
    <a:bodyPr/>
    <a:lstStyle/>
    <a:p>
      <a:pPr>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Vendite</c:v>
                </c:pt>
              </c:strCache>
            </c:strRef>
          </c:tx>
          <c:spPr>
            <a:solidFill>
              <a:srgbClr val="0C2D66"/>
            </a:solidFill>
            <a:ln w="12700" cap="flat">
              <a:noFill/>
              <a:miter lim="400000"/>
            </a:ln>
            <a:effectLst/>
          </c:spPr>
          <c:dPt>
            <c:idx val="0"/>
            <c:bubble3D val="0"/>
          </c:dPt>
          <c:dPt>
            <c:idx val="1"/>
            <c:bubble3D val="0"/>
            <c:spPr>
              <a:solidFill>
                <a:srgbClr val="FF0000"/>
              </a:solidFill>
              <a:ln w="12700" cap="flat">
                <a:noFill/>
                <a:miter lim="400000"/>
              </a:ln>
              <a:effectLst/>
            </c:spPr>
          </c:dPt>
          <c:cat>
            <c:multiLvlStrRef>
              <c:f>Sheet1!$B$1:$C$1</c:f>
            </c:multiLvlStrRef>
          </c:cat>
          <c:val>
            <c:numRef>
              <c:f>Sheet1!$B$2:$C$2</c:f>
              <c:numCache>
                <c:formatCode>General</c:formatCode>
                <c:ptCount val="2"/>
                <c:pt idx="0">
                  <c:v>96</c:v>
                </c:pt>
                <c:pt idx="1">
                  <c:v>4</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Vendite</c:v>
                </c:pt>
              </c:strCache>
            </c:strRef>
          </c:tx>
          <c:spPr>
            <a:solidFill>
              <a:srgbClr val="0C2D66"/>
            </a:solidFill>
            <a:ln w="12700" cap="flat">
              <a:noFill/>
              <a:miter lim="400000"/>
            </a:ln>
            <a:effectLst/>
          </c:spPr>
          <c:dPt>
            <c:idx val="0"/>
            <c:bubble3D val="0"/>
          </c:dPt>
          <c:dPt>
            <c:idx val="1"/>
            <c:bubble3D val="0"/>
            <c:spPr>
              <a:solidFill>
                <a:srgbClr val="FF0000"/>
              </a:solidFill>
              <a:ln w="12700" cap="flat">
                <a:noFill/>
                <a:miter lim="400000"/>
              </a:ln>
              <a:effectLst/>
            </c:spPr>
          </c:dPt>
          <c:cat>
            <c:strRef>
              <c:f>Sheet1!$B$1:$C$1</c:f>
              <c:strCache>
                <c:ptCount val="2"/>
                <c:pt idx="0">
                  <c:v>Italia</c:v>
                </c:pt>
                <c:pt idx="1">
                  <c:v>Estero</c:v>
                </c:pt>
              </c:strCache>
            </c:strRef>
          </c:cat>
          <c:val>
            <c:numRef>
              <c:f>Sheet1!$B$2:$C$2</c:f>
              <c:numCache>
                <c:formatCode>General</c:formatCode>
                <c:ptCount val="2"/>
                <c:pt idx="0">
                  <c:v>80</c:v>
                </c:pt>
                <c:pt idx="1">
                  <c:v>20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Vendite</c:v>
                </c:pt>
              </c:strCache>
            </c:strRef>
          </c:tx>
          <c:spPr>
            <a:solidFill>
              <a:srgbClr val="0C2D66"/>
            </a:solidFill>
            <a:ln w="12700" cap="flat">
              <a:noFill/>
              <a:miter lim="400000"/>
            </a:ln>
            <a:effectLst/>
          </c:spPr>
          <c:dPt>
            <c:idx val="0"/>
            <c:bubble3D val="0"/>
          </c:dPt>
          <c:dPt>
            <c:idx val="1"/>
            <c:bubble3D val="0"/>
            <c:spPr>
              <a:solidFill>
                <a:srgbClr val="89D3CB"/>
              </a:solidFill>
              <a:ln w="12700" cap="flat">
                <a:noFill/>
                <a:miter lim="400000"/>
              </a:ln>
              <a:effectLst/>
            </c:spPr>
          </c:dPt>
          <c:dPt>
            <c:idx val="2"/>
            <c:bubble3D val="0"/>
            <c:spPr>
              <a:solidFill>
                <a:srgbClr val="FFDA28"/>
              </a:solidFill>
              <a:ln w="9525" cap="flat">
                <a:solidFill>
                  <a:srgbClr val="F9F9F9"/>
                </a:solidFill>
                <a:prstDash val="solid"/>
                <a:round/>
              </a:ln>
              <a:effectLst/>
            </c:spPr>
          </c:dPt>
          <c:dPt>
            <c:idx val="3"/>
            <c:bubble3D val="0"/>
            <c:spPr>
              <a:solidFill>
                <a:srgbClr val="FF0000"/>
              </a:solidFill>
              <a:ln w="9525" cap="flat">
                <a:solidFill>
                  <a:srgbClr val="F9F9F9"/>
                </a:solidFill>
                <a:prstDash val="solid"/>
                <a:round/>
              </a:ln>
              <a:effectLst/>
            </c:spPr>
          </c:dPt>
          <c:cat>
            <c:strRef>
              <c:f>Sheet1!$B$1:$E$1</c:f>
              <c:strCache>
                <c:ptCount val="4"/>
                <c:pt idx="0">
                  <c:v>LATTE 
E PANNA</c:v>
                </c:pt>
                <c:pt idx="1">
                  <c:v>YOGURT 
E DESSERT</c:v>
                </c:pt>
                <c:pt idx="2">
                  <c:v>Sans titre 1</c:v>
                </c:pt>
                <c:pt idx="3">
                  <c:v>Sans titre 2</c:v>
                </c:pt>
              </c:strCache>
            </c:strRef>
          </c:cat>
          <c:val>
            <c:numRef>
              <c:f>Sheet1!$B$2:$E$2</c:f>
              <c:numCache>
                <c:formatCode>General</c:formatCode>
                <c:ptCount val="4"/>
                <c:pt idx="0">
                  <c:v>46</c:v>
                </c:pt>
                <c:pt idx="1">
                  <c:v>10</c:v>
                </c:pt>
                <c:pt idx="2">
                  <c:v>34</c:v>
                </c:pt>
                <c:pt idx="3">
                  <c:v>10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A7AEDADA-254C-DC4A-AB91-8A8F720F9297}" type="datetimeFigureOut">
              <a:rPr lang="en-US" smtClean="0"/>
              <a:t>5/24/2016</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D287C279-9776-A64A-91B9-54169F8E4718}" type="slidenum">
              <a:rPr lang="en-US" smtClean="0"/>
              <a:t>‹N›</a:t>
            </a:fld>
            <a:endParaRPr lang="en-US"/>
          </a:p>
        </p:txBody>
      </p:sp>
    </p:spTree>
    <p:extLst>
      <p:ext uri="{BB962C8B-B14F-4D97-AF65-F5344CB8AC3E}">
        <p14:creationId xmlns:p14="http://schemas.microsoft.com/office/powerpoint/2010/main" val="3724305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695325" y="739775"/>
            <a:ext cx="5345113" cy="3700463"/>
          </a:xfrm>
          <a:prstGeom prst="rect">
            <a:avLst/>
          </a:prstGeom>
        </p:spPr>
        <p:txBody>
          <a:bodyPr/>
          <a:lstStyle/>
          <a:p>
            <a:endParaRPr/>
          </a:p>
        </p:txBody>
      </p:sp>
      <p:sp>
        <p:nvSpPr>
          <p:cNvPr id="213" name="Shape 213"/>
          <p:cNvSpPr>
            <a:spLocks noGrp="1"/>
          </p:cNvSpPr>
          <p:nvPr>
            <p:ph type="body" sz="quarter" idx="1"/>
          </p:nvPr>
        </p:nvSpPr>
        <p:spPr>
          <a:xfrm>
            <a:off x="898102" y="4686500"/>
            <a:ext cx="4939560" cy="4439841"/>
          </a:xfrm>
          <a:prstGeom prst="rect">
            <a:avLst/>
          </a:prstGeom>
        </p:spPr>
        <p:txBody>
          <a:bodyPr/>
          <a:lstStyle/>
          <a:p>
            <a:endParaRPr/>
          </a:p>
        </p:txBody>
      </p:sp>
    </p:spTree>
    <p:extLst>
      <p:ext uri="{BB962C8B-B14F-4D97-AF65-F5344CB8AC3E}">
        <p14:creationId xmlns:p14="http://schemas.microsoft.com/office/powerpoint/2010/main" val="2371994312"/>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95325" y="739775"/>
            <a:ext cx="5345113" cy="3700463"/>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63304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95325" y="739775"/>
            <a:ext cx="5345113" cy="3700463"/>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09981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39775"/>
            <a:ext cx="53451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094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35" name="Shape 35"/>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84" name="Shape 184"/>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pic>
        <p:nvPicPr>
          <p:cNvPr id="191" name="image1.pdf"/>
          <p:cNvPicPr>
            <a:picLocks noChangeAspect="1"/>
          </p:cNvPicPr>
          <p:nvPr/>
        </p:nvPicPr>
        <p:blipFill>
          <a:blip r:embed="rId2">
            <a:extLst/>
          </a:blip>
          <a:stretch>
            <a:fillRect/>
          </a:stretch>
        </p:blipFill>
        <p:spPr>
          <a:xfrm>
            <a:off x="306388" y="6454775"/>
            <a:ext cx="641351" cy="314325"/>
          </a:xfrm>
          <a:prstGeom prst="rect">
            <a:avLst/>
          </a:prstGeom>
          <a:ln w="12700">
            <a:miter lim="400000"/>
          </a:ln>
        </p:spPr>
      </p:pic>
      <p:sp>
        <p:nvSpPr>
          <p:cNvPr id="192" name="Shape 192"/>
          <p:cNvSpPr/>
          <p:nvPr/>
        </p:nvSpPr>
        <p:spPr>
          <a:xfrm flipH="1" flipV="1">
            <a:off x="-1" y="6370637"/>
            <a:ext cx="9906001" cy="9527"/>
          </a:xfrm>
          <a:prstGeom prst="line">
            <a:avLst/>
          </a:prstGeom>
          <a:ln w="25400">
            <a:solidFill>
              <a:srgbClr val="35ADA3"/>
            </a:solidFill>
          </a:ln>
        </p:spPr>
        <p:txBody>
          <a:bodyPr lIns="45719" rIns="45719"/>
          <a:lstStyle/>
          <a:p>
            <a:endParaRPr/>
          </a:p>
        </p:txBody>
      </p:sp>
      <p:sp>
        <p:nvSpPr>
          <p:cNvPr id="193" name="Shape 193"/>
          <p:cNvSpPr/>
          <p:nvPr/>
        </p:nvSpPr>
        <p:spPr>
          <a:xfrm>
            <a:off x="992187" y="6521061"/>
            <a:ext cx="8799514" cy="21470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spAutoFit/>
          </a:bodyPr>
          <a:lstStyle/>
          <a:p>
            <a:pPr>
              <a:defRPr sz="900" b="1">
                <a:solidFill>
                  <a:srgbClr val="0C2D66"/>
                </a:solidFill>
                <a:latin typeface="Arial"/>
                <a:ea typeface="Arial"/>
                <a:cs typeface="Arial"/>
                <a:sym typeface="Arial"/>
              </a:defRPr>
            </a:pPr>
            <a:r>
              <a:t>L’ITALIA CHE CRESCE -	</a:t>
            </a:r>
            <a:r>
              <a:rPr b="0"/>
              <a:t>L’AGROALIMENTARE MOTORE PER LO SVILUPPO E L’INTERNAZIONALIZZAZIONE DELLE IMPRESE ITALIANE</a:t>
            </a:r>
            <a:r>
              <a:rPr b="0">
                <a:solidFill>
                  <a:srgbClr val="35ADA3"/>
                </a:solidFill>
              </a:rPr>
              <a:t>. </a:t>
            </a:r>
            <a:r>
              <a:rPr b="0"/>
              <a:t>Bologna 10.1.2015</a:t>
            </a:r>
            <a:r>
              <a:t> </a:t>
            </a:r>
          </a:p>
        </p:txBody>
      </p:sp>
      <p:pic>
        <p:nvPicPr>
          <p:cNvPr id="194" name="image1.pdf"/>
          <p:cNvPicPr>
            <a:picLocks noChangeAspect="1"/>
          </p:cNvPicPr>
          <p:nvPr/>
        </p:nvPicPr>
        <p:blipFill>
          <a:blip r:embed="rId2">
            <a:extLst/>
          </a:blip>
          <a:stretch>
            <a:fillRect/>
          </a:stretch>
        </p:blipFill>
        <p:spPr>
          <a:xfrm>
            <a:off x="306388" y="6454775"/>
            <a:ext cx="641351" cy="314325"/>
          </a:xfrm>
          <a:prstGeom prst="rect">
            <a:avLst/>
          </a:prstGeom>
          <a:ln w="12700">
            <a:miter lim="400000"/>
          </a:ln>
        </p:spPr>
      </p:pic>
      <p:sp>
        <p:nvSpPr>
          <p:cNvPr id="195" name="Shape 195"/>
          <p:cNvSpPr>
            <a:spLocks noGrp="1"/>
          </p:cNvSpPr>
          <p:nvPr>
            <p:ph type="sldNum" sz="quarter" idx="2"/>
          </p:nvPr>
        </p:nvSpPr>
        <p:spPr>
          <a:xfrm>
            <a:off x="4787900" y="6172200"/>
            <a:ext cx="2311400" cy="368301"/>
          </a:xfrm>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031945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577851" y="4495800"/>
            <a:ext cx="7101106" cy="1524000"/>
          </a:xfrm>
        </p:spPr>
        <p:txBody>
          <a:bodyPr>
            <a:normAutofit/>
          </a:bodyPr>
          <a:lstStyle>
            <a:lvl1pPr>
              <a:defRPr sz="3200"/>
            </a:lvl1pPr>
          </a:lstStyle>
          <a:p>
            <a:r>
              <a:rPr lang="it-IT" smtClean="0"/>
              <a:t>Fare clic per modificare lo stile del titolo</a:t>
            </a:r>
            <a:endParaRPr lang="en-US" dirty="0"/>
          </a:p>
        </p:txBody>
      </p:sp>
      <p:sp>
        <p:nvSpPr>
          <p:cNvPr id="3" name="Date Placeholder 2"/>
          <p:cNvSpPr>
            <a:spLocks noGrp="1"/>
          </p:cNvSpPr>
          <p:nvPr>
            <p:ph type="dt" sz="half" idx="10"/>
          </p:nvPr>
        </p:nvSpPr>
        <p:spPr>
          <a:xfrm>
            <a:off x="8049432" y="6172204"/>
            <a:ext cx="1300502" cy="365125"/>
          </a:xfrm>
          <a:prstGeom prst="rect">
            <a:avLst/>
          </a:prstGeom>
        </p:spPr>
        <p:txBody>
          <a:bodyPr/>
          <a:lstStyle/>
          <a:p>
            <a:endParaRPr lang="it-IT"/>
          </a:p>
        </p:txBody>
      </p:sp>
      <p:sp>
        <p:nvSpPr>
          <p:cNvPr id="4" name="Footer Placeholder 3"/>
          <p:cNvSpPr>
            <a:spLocks noGrp="1"/>
          </p:cNvSpPr>
          <p:nvPr>
            <p:ph type="ftr" sz="quarter" idx="11"/>
          </p:nvPr>
        </p:nvSpPr>
        <p:spPr>
          <a:xfrm>
            <a:off x="577850" y="6172201"/>
            <a:ext cx="6296034" cy="365125"/>
          </a:xfrm>
          <a:prstGeom prst="rect">
            <a:avLst/>
          </a:prstGeom>
        </p:spPr>
        <p:txBody>
          <a:bodyPr/>
          <a:lstStyle/>
          <a:p>
            <a:endParaRPr lang="it-IT"/>
          </a:p>
        </p:txBody>
      </p:sp>
      <p:sp>
        <p:nvSpPr>
          <p:cNvPr id="5" name="Slide Number Placeholder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72539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42" name="Shape 42"/>
          <p:cNvSpPr/>
          <p:nvPr/>
        </p:nvSpPr>
        <p:spPr>
          <a:xfrm>
            <a:off x="-1" y="6356350"/>
            <a:ext cx="9906001" cy="501650"/>
          </a:xfrm>
          <a:prstGeom prst="rect">
            <a:avLst/>
          </a:prstGeom>
          <a:solidFill>
            <a:srgbClr val="35ADA3"/>
          </a:solidFill>
          <a:ln w="12700">
            <a:miter lim="400000"/>
          </a:ln>
        </p:spPr>
        <p:txBody>
          <a:bodyPr lIns="45719" rIns="45719" anchor="ctr"/>
          <a:lstStyle/>
          <a:p>
            <a:pPr algn="ctr">
              <a:defRPr sz="1800">
                <a:solidFill>
                  <a:srgbClr val="FFFFFF"/>
                </a:solidFill>
              </a:defRPr>
            </a:pPr>
            <a:endParaRPr/>
          </a:p>
        </p:txBody>
      </p:sp>
      <p:pic>
        <p:nvPicPr>
          <p:cNvPr id="43" name="Logo_Granarolo_Group_bianco.png"/>
          <p:cNvPicPr>
            <a:picLocks noChangeAspect="1"/>
          </p:cNvPicPr>
          <p:nvPr/>
        </p:nvPicPr>
        <p:blipFill>
          <a:blip r:embed="rId2">
            <a:extLst/>
          </a:blip>
          <a:stretch>
            <a:fillRect/>
          </a:stretch>
        </p:blipFill>
        <p:spPr>
          <a:xfrm>
            <a:off x="360749" y="6407368"/>
            <a:ext cx="1062926" cy="384940"/>
          </a:xfrm>
          <a:prstGeom prst="rect">
            <a:avLst/>
          </a:prstGeom>
          <a:ln w="12700">
            <a:miter lim="400000"/>
          </a:ln>
        </p:spPr>
      </p:pic>
      <p:sp>
        <p:nvSpPr>
          <p:cNvPr id="44" name="Shape 44"/>
          <p:cNvSpPr>
            <a:spLocks noGrp="1"/>
          </p:cNvSpPr>
          <p:nvPr>
            <p:ph type="sldNum" sz="quarter" idx="2"/>
          </p:nvPr>
        </p:nvSpPr>
        <p:spPr>
          <a:xfrm>
            <a:off x="9414373" y="6530586"/>
            <a:ext cx="231278" cy="214702"/>
          </a:xfrm>
          <a:prstGeom prst="rect">
            <a:avLst/>
          </a:prstGeom>
        </p:spPr>
        <p:txBody>
          <a:bodyPr anchor="b"/>
          <a:lstStyle>
            <a:lvl1pPr>
              <a:defRPr sz="900">
                <a:solidFill>
                  <a:srgbClr val="FFFFFF"/>
                </a:solidFill>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Diapositive de titre">
    <p:spTree>
      <p:nvGrpSpPr>
        <p:cNvPr id="1" name=""/>
        <p:cNvGrpSpPr/>
        <p:nvPr/>
      </p:nvGrpSpPr>
      <p:grpSpPr>
        <a:xfrm>
          <a:off x="0" y="0"/>
          <a:ext cx="0" cy="0"/>
          <a:chOff x="0" y="0"/>
          <a:chExt cx="0" cy="0"/>
        </a:xfrm>
      </p:grpSpPr>
      <p:sp>
        <p:nvSpPr>
          <p:cNvPr id="71" name="Shape 71"/>
          <p:cNvSpPr/>
          <p:nvPr/>
        </p:nvSpPr>
        <p:spPr>
          <a:xfrm>
            <a:off x="6450012" y="6356350"/>
            <a:ext cx="3455988" cy="501650"/>
          </a:xfrm>
          <a:prstGeom prst="rect">
            <a:avLst/>
          </a:prstGeom>
          <a:solidFill>
            <a:srgbClr val="35ADA3"/>
          </a:solidFill>
          <a:ln w="12700">
            <a:miter lim="400000"/>
          </a:ln>
        </p:spPr>
        <p:txBody>
          <a:bodyPr lIns="45719" rIns="45719" anchor="ctr"/>
          <a:lstStyle/>
          <a:p>
            <a:pPr algn="ctr">
              <a:defRPr sz="1800">
                <a:solidFill>
                  <a:srgbClr val="FFFFFF"/>
                </a:solidFill>
              </a:defRPr>
            </a:pPr>
            <a:endParaRPr/>
          </a:p>
        </p:txBody>
      </p:sp>
      <p:pic>
        <p:nvPicPr>
          <p:cNvPr id="72" name="image1.pdf"/>
          <p:cNvPicPr>
            <a:picLocks noChangeAspect="1"/>
          </p:cNvPicPr>
          <p:nvPr/>
        </p:nvPicPr>
        <p:blipFill>
          <a:blip r:embed="rId2">
            <a:extLst/>
          </a:blip>
          <a:stretch>
            <a:fillRect/>
          </a:stretch>
        </p:blipFill>
        <p:spPr>
          <a:xfrm>
            <a:off x="306388" y="6454775"/>
            <a:ext cx="641351" cy="314325"/>
          </a:xfrm>
          <a:prstGeom prst="rect">
            <a:avLst/>
          </a:prstGeom>
          <a:ln w="12700">
            <a:miter lim="400000"/>
          </a:ln>
        </p:spPr>
      </p:pic>
      <p:sp>
        <p:nvSpPr>
          <p:cNvPr id="73" name="Shape 73"/>
          <p:cNvSpPr/>
          <p:nvPr/>
        </p:nvSpPr>
        <p:spPr>
          <a:xfrm flipH="1" flipV="1">
            <a:off x="0" y="6370637"/>
            <a:ext cx="6942139" cy="1"/>
          </a:xfrm>
          <a:prstGeom prst="line">
            <a:avLst/>
          </a:prstGeom>
          <a:ln w="25400">
            <a:solidFill>
              <a:srgbClr val="35ADA3"/>
            </a:solidFill>
          </a:ln>
        </p:spPr>
        <p:txBody>
          <a:bodyPr lIns="45719" rIns="45719"/>
          <a:lstStyle/>
          <a:p>
            <a:endParaRPr/>
          </a:p>
        </p:txBody>
      </p:sp>
      <p:sp>
        <p:nvSpPr>
          <p:cNvPr id="74" name="Shape 74"/>
          <p:cNvSpPr/>
          <p:nvPr/>
        </p:nvSpPr>
        <p:spPr>
          <a:xfrm>
            <a:off x="992187" y="6521061"/>
            <a:ext cx="5457826" cy="21470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spAutoFit/>
          </a:bodyPr>
          <a:lstStyle/>
          <a:p>
            <a:pPr>
              <a:defRPr sz="900" b="1">
                <a:solidFill>
                  <a:srgbClr val="0C2D66"/>
                </a:solidFill>
                <a:latin typeface="Arial"/>
                <a:ea typeface="Arial"/>
                <a:cs typeface="Arial"/>
                <a:sym typeface="Arial"/>
              </a:defRPr>
            </a:pPr>
            <a:r>
              <a:t>ANNUAL REPORT 2014 -	</a:t>
            </a:r>
            <a:r>
              <a:rPr b="0"/>
              <a:t>GRANAROLO INCONTRA LA COMUNITÀ FINANZIARIA</a:t>
            </a:r>
            <a:r>
              <a:rPr b="0">
                <a:solidFill>
                  <a:srgbClr val="35ADA3"/>
                </a:solidFill>
              </a:rPr>
              <a:t>. </a:t>
            </a:r>
            <a:r>
              <a:rPr b="0"/>
              <a:t>Milano 27.3.2015</a:t>
            </a:r>
            <a:r>
              <a:t> </a:t>
            </a:r>
          </a:p>
        </p:txBody>
      </p:sp>
      <p:sp>
        <p:nvSpPr>
          <p:cNvPr id="75" name="Shape 75"/>
          <p:cNvSpPr/>
          <p:nvPr/>
        </p:nvSpPr>
        <p:spPr>
          <a:xfrm>
            <a:off x="6632575" y="6530586"/>
            <a:ext cx="2371725" cy="21470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spAutoFit/>
          </a:bodyPr>
          <a:lstStyle>
            <a:lvl1pPr>
              <a:defRPr sz="900">
                <a:solidFill>
                  <a:srgbClr val="FFFFFF"/>
                </a:solidFill>
                <a:latin typeface="Arial"/>
                <a:ea typeface="Arial"/>
                <a:cs typeface="Arial"/>
                <a:sym typeface="Arial"/>
              </a:defRPr>
            </a:lvl1pPr>
          </a:lstStyle>
          <a:p>
            <a:r>
              <a:t>RISERVATO E CONFIDENZIALE</a:t>
            </a:r>
          </a:p>
        </p:txBody>
      </p:sp>
      <p:sp>
        <p:nvSpPr>
          <p:cNvPr id="76" name="Shape 76"/>
          <p:cNvSpPr>
            <a:spLocks noGrp="1"/>
          </p:cNvSpPr>
          <p:nvPr>
            <p:ph type="sldNum" sz="quarter" idx="2"/>
          </p:nvPr>
        </p:nvSpPr>
        <p:spPr>
          <a:xfrm>
            <a:off x="9414373" y="6530586"/>
            <a:ext cx="231278" cy="214702"/>
          </a:xfrm>
          <a:prstGeom prst="rect">
            <a:avLst/>
          </a:prstGeom>
        </p:spPr>
        <p:txBody>
          <a:bodyPr anchor="b"/>
          <a:lstStyle>
            <a:lvl1pPr>
              <a:defRPr sz="900">
                <a:solidFill>
                  <a:srgbClr val="FFFFFF"/>
                </a:solidFill>
                <a:latin typeface="Arial"/>
                <a:ea typeface="Arial"/>
                <a:cs typeface="Arial"/>
                <a:sym typeface="Aria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83" name="Shape 83"/>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39" name="Shape 139"/>
          <p:cNvSpPr/>
          <p:nvPr/>
        </p:nvSpPr>
        <p:spPr>
          <a:xfrm>
            <a:off x="3016530" y="3689105"/>
            <a:ext cx="3869766" cy="1005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000">
                <a:solidFill>
                  <a:srgbClr val="FFFFFF"/>
                </a:solidFill>
                <a:latin typeface="Century Gothic"/>
                <a:ea typeface="Century Gothic"/>
                <a:cs typeface="Century Gothic"/>
                <a:sym typeface="Century Gothic"/>
              </a:defRPr>
            </a:pPr>
            <a:r>
              <a:t>TESTO TESTO TESTO</a:t>
            </a:r>
          </a:p>
          <a:p>
            <a:pPr algn="ctr">
              <a:defRPr sz="2000">
                <a:solidFill>
                  <a:srgbClr val="FFFFFF"/>
                </a:solidFill>
                <a:latin typeface="Century Gothic"/>
                <a:ea typeface="Century Gothic"/>
                <a:cs typeface="Century Gothic"/>
                <a:sym typeface="Century Gothic"/>
              </a:defRPr>
            </a:pPr>
            <a:r>
              <a:t>TESTO TESTO TESTO</a:t>
            </a:r>
          </a:p>
        </p:txBody>
      </p:sp>
      <p:pic>
        <p:nvPicPr>
          <p:cNvPr id="140" name="image3.jpg" descr="Presentazione_granarolo_v.03_TESTO-03.jpg"/>
          <p:cNvPicPr>
            <a:picLocks noChangeAspect="1"/>
          </p:cNvPicPr>
          <p:nvPr/>
        </p:nvPicPr>
        <p:blipFill>
          <a:blip r:embed="rId2">
            <a:extLst/>
          </a:blip>
          <a:stretch>
            <a:fillRect/>
          </a:stretch>
        </p:blipFill>
        <p:spPr>
          <a:xfrm>
            <a:off x="-2" y="-163286"/>
            <a:ext cx="9920400" cy="7021287"/>
          </a:xfrm>
          <a:prstGeom prst="rect">
            <a:avLst/>
          </a:prstGeom>
          <a:ln w="12700">
            <a:miter lim="400000"/>
          </a:ln>
        </p:spPr>
      </p:pic>
      <p:sp>
        <p:nvSpPr>
          <p:cNvPr id="141" name="Shape 141"/>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155" name="Shape 155"/>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162" name="Shape 162"/>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69" name="Shape 169"/>
          <p:cNvSpPr/>
          <p:nvPr/>
        </p:nvSpPr>
        <p:spPr>
          <a:xfrm>
            <a:off x="6506119" y="6472540"/>
            <a:ext cx="2958627" cy="33307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spAutoFit/>
          </a:bodyPr>
          <a:lstStyle>
            <a:lvl1pPr>
              <a:lnSpc>
                <a:spcPct val="93000"/>
              </a:lnSpc>
              <a:defRPr sz="900">
                <a:solidFill>
                  <a:srgbClr val="FFFFFF"/>
                </a:solidFill>
                <a:latin typeface="Arial"/>
                <a:ea typeface="Arial"/>
                <a:cs typeface="Arial"/>
                <a:sym typeface="Arial"/>
              </a:defRPr>
            </a:lvl1pPr>
          </a:lstStyle>
          <a:p>
            <a:r>
              <a:t>R&amp;D/QFSHSE –Sales-Operations-Supply Chain Granarolo Group</a:t>
            </a:r>
          </a:p>
        </p:txBody>
      </p:sp>
      <p:sp>
        <p:nvSpPr>
          <p:cNvPr id="170" name="Shape 170"/>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177" name="Shape 177"/>
          <p:cNvSpPr>
            <a:spLocks noGrp="1"/>
          </p:cNvSpPr>
          <p:nvPr>
            <p:ph type="sldNum" sz="quarter" idx="2"/>
          </p:nvPr>
        </p:nvSpPr>
        <p:spPr>
          <a:xfrm>
            <a:off x="4787900" y="6172200"/>
            <a:ext cx="2311400" cy="368301"/>
          </a:xfrm>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hape 2"/>
          <p:cNvSpPr>
            <a:spLocks noGrp="1"/>
          </p:cNvSpPr>
          <p:nvPr>
            <p:ph type="title"/>
          </p:nvPr>
        </p:nvSpPr>
        <p:spPr>
          <a:xfrm>
            <a:off x="495300" y="274638"/>
            <a:ext cx="89154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Texte du titre</a:t>
            </a:r>
          </a:p>
        </p:txBody>
      </p:sp>
      <p:sp>
        <p:nvSpPr>
          <p:cNvPr id="3" name="Shape 3"/>
          <p:cNvSpPr>
            <a:spLocks noGrp="1"/>
          </p:cNvSpPr>
          <p:nvPr>
            <p:ph type="body" idx="1"/>
          </p:nvPr>
        </p:nvSpPr>
        <p:spPr>
          <a:xfrm>
            <a:off x="495300" y="1600200"/>
            <a:ext cx="8915400" cy="452596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Shape 4"/>
          <p:cNvSpPr>
            <a:spLocks noGrp="1"/>
          </p:cNvSpPr>
          <p:nvPr>
            <p:ph type="sldNum" sz="quarter" idx="2"/>
          </p:nvPr>
        </p:nvSpPr>
        <p:spPr>
          <a:xfrm>
            <a:off x="9152076" y="6404294"/>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6" r:id="rId3"/>
    <p:sldLayoutId id="2147483657" r:id="rId4"/>
    <p:sldLayoutId id="2147483664"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tif"/><Relationship Id="rId18" Type="http://schemas.openxmlformats.org/officeDocument/2006/relationships/image" Target="../media/image84.png"/><Relationship Id="rId3" Type="http://schemas.openxmlformats.org/officeDocument/2006/relationships/image" Target="../media/image6.png"/><Relationship Id="rId7" Type="http://schemas.openxmlformats.org/officeDocument/2006/relationships/image" Target="../media/image73.jpeg"/><Relationship Id="rId12" Type="http://schemas.openxmlformats.org/officeDocument/2006/relationships/image" Target="../media/image78.tif"/><Relationship Id="rId17" Type="http://schemas.openxmlformats.org/officeDocument/2006/relationships/image" Target="../media/image83.png"/><Relationship Id="rId2" Type="http://schemas.openxmlformats.org/officeDocument/2006/relationships/image" Target="../media/image41.png"/><Relationship Id="rId16" Type="http://schemas.openxmlformats.org/officeDocument/2006/relationships/image" Target="../media/image82.tif"/><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tif"/><Relationship Id="rId5" Type="http://schemas.openxmlformats.org/officeDocument/2006/relationships/image" Target="../media/image71.png"/><Relationship Id="rId15" Type="http://schemas.openxmlformats.org/officeDocument/2006/relationships/image" Target="../media/image81.tif"/><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tif"/></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09.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image" Target="../media/image94.png"/><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6.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hyperlink" Target="http://www.granarolovegetale.it/content/uploads/2015/04/thumb_granarolo_gelato_vaniglia.j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4.jpg"/><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8" Type="http://schemas.openxmlformats.org/officeDocument/2006/relationships/image" Target="../media/image78.tif"/><Relationship Id="rId13" Type="http://schemas.openxmlformats.org/officeDocument/2006/relationships/image" Target="../media/image70.png"/><Relationship Id="rId18" Type="http://schemas.openxmlformats.org/officeDocument/2006/relationships/image" Target="../media/image121.jpeg"/><Relationship Id="rId3" Type="http://schemas.openxmlformats.org/officeDocument/2006/relationships/image" Target="../media/image120.png"/><Relationship Id="rId7" Type="http://schemas.openxmlformats.org/officeDocument/2006/relationships/image" Target="../media/image77.tif"/><Relationship Id="rId12" Type="http://schemas.openxmlformats.org/officeDocument/2006/relationships/image" Target="../media/image6.png"/><Relationship Id="rId17" Type="http://schemas.openxmlformats.org/officeDocument/2006/relationships/image" Target="../media/image80.tif"/><Relationship Id="rId2" Type="http://schemas.openxmlformats.org/officeDocument/2006/relationships/image" Target="../media/image119.jpeg"/><Relationship Id="rId16"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3.png"/><Relationship Id="rId5" Type="http://schemas.openxmlformats.org/officeDocument/2006/relationships/image" Target="../media/image74.png"/><Relationship Id="rId15" Type="http://schemas.openxmlformats.org/officeDocument/2006/relationships/image" Target="../media/image73.jpeg"/><Relationship Id="rId10" Type="http://schemas.openxmlformats.org/officeDocument/2006/relationships/image" Target="../media/image81.tif"/><Relationship Id="rId19" Type="http://schemas.openxmlformats.org/officeDocument/2006/relationships/image" Target="../media/image122.png"/><Relationship Id="rId4" Type="http://schemas.openxmlformats.org/officeDocument/2006/relationships/image" Target="../media/image71.png"/><Relationship Id="rId9" Type="http://schemas.openxmlformats.org/officeDocument/2006/relationships/image" Target="../media/image79.tif"/><Relationship Id="rId1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chwork_ho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57926" cy="6868661"/>
          </a:xfrm>
          <a:prstGeom prst="rect">
            <a:avLst/>
          </a:prstGeom>
        </p:spPr>
      </p:pic>
      <p:sp>
        <p:nvSpPr>
          <p:cNvPr id="8" name="Shape 265"/>
          <p:cNvSpPr/>
          <p:nvPr/>
        </p:nvSpPr>
        <p:spPr>
          <a:xfrm>
            <a:off x="5238902" y="1842373"/>
            <a:ext cx="3967316" cy="4739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lang="it-IT" b="0" dirty="0" smtClean="0"/>
              <a:t>31 </a:t>
            </a:r>
            <a:r>
              <a:rPr lang="it-IT" b="0" dirty="0"/>
              <a:t>Maggio 2016 </a:t>
            </a:r>
            <a:endParaRPr b="0" dirty="0"/>
          </a:p>
        </p:txBody>
      </p:sp>
      <p:sp>
        <p:nvSpPr>
          <p:cNvPr id="10" name="Shape 265"/>
          <p:cNvSpPr/>
          <p:nvPr/>
        </p:nvSpPr>
        <p:spPr>
          <a:xfrm>
            <a:off x="5039769" y="931162"/>
            <a:ext cx="4365582" cy="13851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lang="en-US" dirty="0" smtClean="0"/>
              <a:t>23° RAPPORTO AGROALIMENTARE ER</a:t>
            </a:r>
          </a:p>
          <a:p>
            <a:pPr algn="ctr"/>
            <a:endParaRPr lang="en-US" dirty="0"/>
          </a:p>
        </p:txBody>
      </p:sp>
      <p:grpSp>
        <p:nvGrpSpPr>
          <p:cNvPr id="14" name="Group 13"/>
          <p:cNvGrpSpPr/>
          <p:nvPr/>
        </p:nvGrpSpPr>
        <p:grpSpPr>
          <a:xfrm>
            <a:off x="6025491" y="4071519"/>
            <a:ext cx="2503657" cy="990971"/>
            <a:chOff x="6315943" y="2635734"/>
            <a:chExt cx="2503657" cy="990971"/>
          </a:xfrm>
        </p:grpSpPr>
        <p:pic>
          <p:nvPicPr>
            <p:cNvPr id="9" name="Picture 8"/>
            <p:cNvPicPr>
              <a:picLocks noChangeAspect="1"/>
            </p:cNvPicPr>
            <p:nvPr/>
          </p:nvPicPr>
          <p:blipFill>
            <a:blip r:embed="rId4"/>
            <a:stretch>
              <a:fillRect/>
            </a:stretch>
          </p:blipFill>
          <p:spPr>
            <a:xfrm>
              <a:off x="7586647" y="3124921"/>
              <a:ext cx="1232953" cy="501783"/>
            </a:xfrm>
            <a:prstGeom prst="rect">
              <a:avLst/>
            </a:prstGeom>
          </p:spPr>
        </p:pic>
        <p:sp>
          <p:nvSpPr>
            <p:cNvPr id="13" name="Shape 265"/>
            <p:cNvSpPr/>
            <p:nvPr/>
          </p:nvSpPr>
          <p:spPr>
            <a:xfrm>
              <a:off x="6437533" y="2635734"/>
              <a:ext cx="2222198" cy="3167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lang="it-IT" sz="1900" b="0" i="1" dirty="0" smtClean="0"/>
                <a:t>GRUPPO</a:t>
              </a:r>
              <a:endParaRPr sz="1900" b="0" i="1" dirty="0"/>
            </a:p>
          </p:txBody>
        </p:sp>
        <p:pic>
          <p:nvPicPr>
            <p:cNvPr id="15" name="pasted-image.pdf"/>
            <p:cNvPicPr>
              <a:picLocks noChangeAspect="1"/>
            </p:cNvPicPr>
            <p:nvPr/>
          </p:nvPicPr>
          <p:blipFill>
            <a:blip r:embed="rId5">
              <a:extLst/>
            </a:blip>
            <a:stretch>
              <a:fillRect/>
            </a:stretch>
          </p:blipFill>
          <p:spPr>
            <a:xfrm>
              <a:off x="6315943" y="3124922"/>
              <a:ext cx="1061501" cy="501783"/>
            </a:xfrm>
            <a:prstGeom prst="rect">
              <a:avLst/>
            </a:prstGeom>
            <a:ln w="12700">
              <a:miter lim="400000"/>
            </a:ln>
          </p:spPr>
        </p:pic>
      </p:grpSp>
    </p:spTree>
    <p:extLst>
      <p:ext uri="{BB962C8B-B14F-4D97-AF65-F5344CB8AC3E}">
        <p14:creationId xmlns:p14="http://schemas.microsoft.com/office/powerpoint/2010/main" val="156276943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9046" y="4014439"/>
            <a:ext cx="7086851" cy="453609"/>
          </a:xfrm>
          <a:prstGeom prst="rect">
            <a:avLst/>
          </a:prstGeom>
          <a:solidFill>
            <a:srgbClr val="FFD42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sp>
        <p:nvSpPr>
          <p:cNvPr id="12" name="Shape 956"/>
          <p:cNvSpPr/>
          <p:nvPr/>
        </p:nvSpPr>
        <p:spPr>
          <a:xfrm>
            <a:off x="366297" y="6279568"/>
            <a:ext cx="3467202" cy="2804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 </a:t>
            </a:r>
            <a:r>
              <a:rPr lang="it-IT" dirty="0"/>
              <a:t>Commissione Europea, </a:t>
            </a:r>
            <a:r>
              <a:rPr lang="it-IT" dirty="0" err="1"/>
              <a:t>Clal</a:t>
            </a:r>
            <a:endParaRPr dirty="0"/>
          </a:p>
        </p:txBody>
      </p:sp>
      <p:graphicFrame>
        <p:nvGraphicFramePr>
          <p:cNvPr id="5" name="Chart 154"/>
          <p:cNvGraphicFramePr/>
          <p:nvPr>
            <p:extLst>
              <p:ext uri="{D42A27DB-BD31-4B8C-83A1-F6EECF244321}">
                <p14:modId xmlns:p14="http://schemas.microsoft.com/office/powerpoint/2010/main" val="1658325148"/>
              </p:ext>
            </p:extLst>
          </p:nvPr>
        </p:nvGraphicFramePr>
        <p:xfrm>
          <a:off x="215441" y="1542270"/>
          <a:ext cx="9343304" cy="4264712"/>
        </p:xfrm>
        <a:graphic>
          <a:graphicData uri="http://schemas.openxmlformats.org/drawingml/2006/chart">
            <c:chart xmlns:c="http://schemas.openxmlformats.org/drawingml/2006/chart" xmlns:r="http://schemas.openxmlformats.org/officeDocument/2006/relationships" r:id="rId2"/>
          </a:graphicData>
        </a:graphic>
      </p:graphicFrame>
      <p:sp>
        <p:nvSpPr>
          <p:cNvPr id="6" name="Shape 1314"/>
          <p:cNvSpPr/>
          <p:nvPr/>
        </p:nvSpPr>
        <p:spPr>
          <a:xfrm>
            <a:off x="342171" y="342080"/>
            <a:ext cx="7109255" cy="9544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defRPr sz="2800" b="1">
                <a:solidFill>
                  <a:srgbClr val="005CA7"/>
                </a:solidFill>
                <a:latin typeface="Arial"/>
                <a:ea typeface="Arial"/>
                <a:cs typeface="Arial"/>
                <a:sym typeface="Arial"/>
              </a:defRPr>
            </a:pPr>
            <a:r>
              <a:rPr lang="it-IT" dirty="0" smtClean="0"/>
              <a:t>PREZZO DEL LATTE CRUDO BOVINO</a:t>
            </a:r>
          </a:p>
          <a:p>
            <a:pPr>
              <a:defRPr sz="2800" b="1">
                <a:solidFill>
                  <a:srgbClr val="005CA7"/>
                </a:solidFill>
                <a:latin typeface="Arial"/>
                <a:ea typeface="Arial"/>
                <a:cs typeface="Arial"/>
                <a:sym typeface="Arial"/>
              </a:defRPr>
            </a:pPr>
            <a:r>
              <a:rPr lang="it-IT" sz="2000" i="1" dirty="0" smtClean="0"/>
              <a:t>(</a:t>
            </a:r>
            <a:r>
              <a:rPr lang="it-IT" sz="2000" i="1" dirty="0" err="1"/>
              <a:t>variaz</a:t>
            </a:r>
            <a:r>
              <a:rPr lang="it-IT" sz="2000" i="1" dirty="0"/>
              <a:t>. marzo 2016 su marzo 2014)</a:t>
            </a:r>
          </a:p>
        </p:txBody>
      </p:sp>
    </p:spTree>
    <p:extLst>
      <p:ext uri="{BB962C8B-B14F-4D97-AF65-F5344CB8AC3E}">
        <p14:creationId xmlns:p14="http://schemas.microsoft.com/office/powerpoint/2010/main" val="49236426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956"/>
          <p:cNvSpPr/>
          <p:nvPr/>
        </p:nvSpPr>
        <p:spPr>
          <a:xfrm>
            <a:off x="349591" y="6310822"/>
            <a:ext cx="5076330" cy="2804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 </a:t>
            </a:r>
            <a:r>
              <a:rPr lang="it-IT" dirty="0"/>
              <a:t>Elaborazione CLAL, ZMP, </a:t>
            </a:r>
            <a:r>
              <a:rPr lang="it-IT" dirty="0" err="1"/>
              <a:t>FranceAgriMer</a:t>
            </a:r>
            <a:endParaRPr dirty="0"/>
          </a:p>
        </p:txBody>
      </p:sp>
      <p:graphicFrame>
        <p:nvGraphicFramePr>
          <p:cNvPr id="7" name="Grafico 6"/>
          <p:cNvGraphicFramePr/>
          <p:nvPr>
            <p:extLst>
              <p:ext uri="{D42A27DB-BD31-4B8C-83A1-F6EECF244321}">
                <p14:modId xmlns:p14="http://schemas.microsoft.com/office/powerpoint/2010/main" val="2836104255"/>
              </p:ext>
            </p:extLst>
          </p:nvPr>
        </p:nvGraphicFramePr>
        <p:xfrm>
          <a:off x="334962" y="1716699"/>
          <a:ext cx="8504238" cy="3680917"/>
        </p:xfrm>
        <a:graphic>
          <a:graphicData uri="http://schemas.openxmlformats.org/drawingml/2006/chart">
            <c:chart xmlns:c="http://schemas.openxmlformats.org/drawingml/2006/chart" xmlns:r="http://schemas.openxmlformats.org/officeDocument/2006/relationships" r:id="rId2"/>
          </a:graphicData>
        </a:graphic>
      </p:graphicFrame>
      <p:sp>
        <p:nvSpPr>
          <p:cNvPr id="8" name="Shape 1314"/>
          <p:cNvSpPr/>
          <p:nvPr/>
        </p:nvSpPr>
        <p:spPr>
          <a:xfrm>
            <a:off x="342171" y="342080"/>
            <a:ext cx="9094214" cy="9544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lnSpc>
                <a:spcPct val="110000"/>
              </a:lnSpc>
              <a:defRPr sz="2800" b="1">
                <a:solidFill>
                  <a:srgbClr val="005CA7"/>
                </a:solidFill>
                <a:latin typeface="Arial"/>
                <a:ea typeface="Arial"/>
                <a:cs typeface="Arial"/>
                <a:sym typeface="Arial"/>
              </a:defRPr>
            </a:pPr>
            <a:r>
              <a:rPr lang="it-IT" i="1" dirty="0" smtClean="0"/>
              <a:t>TREND </a:t>
            </a:r>
            <a:r>
              <a:rPr lang="it-IT" i="1" dirty="0"/>
              <a:t>DELLE MATERIE </a:t>
            </a:r>
            <a:r>
              <a:rPr lang="it-IT" i="1" dirty="0" smtClean="0"/>
              <a:t>PRIME</a:t>
            </a:r>
            <a:br>
              <a:rPr lang="it-IT" i="1" dirty="0" smtClean="0"/>
            </a:br>
            <a:r>
              <a:rPr lang="it-IT" i="1" dirty="0" smtClean="0"/>
              <a:t>Andamento IOFC </a:t>
            </a:r>
            <a:r>
              <a:rPr lang="it-IT" sz="2000" i="1" dirty="0" smtClean="0"/>
              <a:t>(ricavo-costo alimentazione)</a:t>
            </a:r>
            <a:endParaRPr lang="it-IT" sz="2000" i="1" dirty="0"/>
          </a:p>
        </p:txBody>
      </p:sp>
    </p:spTree>
    <p:extLst>
      <p:ext uri="{BB962C8B-B14F-4D97-AF65-F5344CB8AC3E}">
        <p14:creationId xmlns:p14="http://schemas.microsoft.com/office/powerpoint/2010/main" val="177634606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912"/>
          <p:cNvSpPr/>
          <p:nvPr/>
        </p:nvSpPr>
        <p:spPr>
          <a:xfrm>
            <a:off x="2946279" y="1419045"/>
            <a:ext cx="4302157" cy="4914863"/>
          </a:xfrm>
          <a:prstGeom prst="rect">
            <a:avLst/>
          </a:prstGeom>
          <a:blipFill>
            <a:blip r:embed="rId2">
              <a:alphaModFix amt="30000"/>
            </a:blip>
            <a:stretch>
              <a:fillRect/>
            </a:stretch>
          </a:blipFill>
          <a:ln w="12700">
            <a:miter lim="400000"/>
          </a:ln>
        </p:spPr>
        <p:txBody>
          <a:bodyPr lIns="45719" rIns="45719" anchor="ctr"/>
          <a:lstStyle/>
          <a:p>
            <a:pPr algn="ctr" defTabSz="914400">
              <a:defRPr sz="2000">
                <a:solidFill>
                  <a:srgbClr val="2A2AA0"/>
                </a:solidFill>
                <a:latin typeface="Arial"/>
                <a:ea typeface="Arial"/>
                <a:cs typeface="Arial"/>
                <a:sym typeface="Arial"/>
              </a:defRPr>
            </a:pPr>
            <a:endParaRPr/>
          </a:p>
        </p:txBody>
      </p:sp>
      <p:sp>
        <p:nvSpPr>
          <p:cNvPr id="913" name="Shape 913"/>
          <p:cNvSpPr/>
          <p:nvPr/>
        </p:nvSpPr>
        <p:spPr>
          <a:xfrm>
            <a:off x="5170995" y="1440656"/>
            <a:ext cx="3355481" cy="922294"/>
          </a:xfrm>
          <a:prstGeom prst="roundRect">
            <a:avLst>
              <a:gd name="adj" fmla="val 15513"/>
            </a:avLst>
          </a:prstGeom>
          <a:solidFill>
            <a:srgbClr val="FFFFFF"/>
          </a:solidFill>
          <a:ln w="25400">
            <a:solidFill>
              <a:schemeClr val="accent1"/>
            </a:solidFill>
          </a:ln>
        </p:spPr>
        <p:txBody>
          <a:bodyPr lIns="45719" rIns="45719" anchor="ctr">
            <a:noAutofit/>
          </a:bodyPr>
          <a:lstStyle/>
          <a:p>
            <a:endParaRPr/>
          </a:p>
        </p:txBody>
      </p:sp>
      <p:sp>
        <p:nvSpPr>
          <p:cNvPr id="914" name="Shape 914"/>
          <p:cNvSpPr/>
          <p:nvPr/>
        </p:nvSpPr>
        <p:spPr>
          <a:xfrm>
            <a:off x="1132395" y="1440656"/>
            <a:ext cx="3355481" cy="922294"/>
          </a:xfrm>
          <a:prstGeom prst="roundRect">
            <a:avLst>
              <a:gd name="adj" fmla="val 15513"/>
            </a:avLst>
          </a:prstGeom>
          <a:solidFill>
            <a:srgbClr val="FFFFFF"/>
          </a:solidFill>
          <a:ln w="25400">
            <a:solidFill>
              <a:schemeClr val="accent1"/>
            </a:solidFill>
          </a:ln>
        </p:spPr>
        <p:txBody>
          <a:bodyPr lIns="45719" rIns="45719" anchor="ctr">
            <a:noAutofit/>
          </a:bodyPr>
          <a:lstStyle/>
          <a:p>
            <a:endParaRPr/>
          </a:p>
        </p:txBody>
      </p:sp>
      <p:sp>
        <p:nvSpPr>
          <p:cNvPr id="916" name="Shape 916"/>
          <p:cNvSpPr/>
          <p:nvPr/>
        </p:nvSpPr>
        <p:spPr>
          <a:xfrm>
            <a:off x="334962" y="298450"/>
            <a:ext cx="7851768" cy="94077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oAutofit/>
          </a:bodyPr>
          <a:lstStyle/>
          <a:p>
            <a:pPr>
              <a:lnSpc>
                <a:spcPct val="110000"/>
              </a:lnSpc>
              <a:defRPr sz="2800" b="1">
                <a:solidFill>
                  <a:srgbClr val="005CA7"/>
                </a:solidFill>
                <a:latin typeface="Arial"/>
                <a:ea typeface="Arial"/>
                <a:cs typeface="Arial"/>
                <a:sym typeface="Arial"/>
              </a:defRPr>
            </a:pPr>
            <a:r>
              <a:rPr dirty="0"/>
              <a:t>MERCATO LATTIERO CASEARIO </a:t>
            </a:r>
            <a:r>
              <a:rPr dirty="0" smtClean="0"/>
              <a:t>ITALIANO</a:t>
            </a:r>
            <a:r>
              <a:rPr lang="it-IT" dirty="0" smtClean="0"/>
              <a:t/>
            </a:r>
            <a:br>
              <a:rPr lang="it-IT" dirty="0" smtClean="0"/>
            </a:br>
            <a:r>
              <a:rPr i="1" dirty="0" smtClean="0"/>
              <a:t>TREND </a:t>
            </a:r>
            <a:r>
              <a:rPr i="1" dirty="0"/>
              <a:t>2015</a:t>
            </a:r>
          </a:p>
        </p:txBody>
      </p:sp>
      <p:grpSp>
        <p:nvGrpSpPr>
          <p:cNvPr id="919" name="Group 919"/>
          <p:cNvGrpSpPr/>
          <p:nvPr/>
        </p:nvGrpSpPr>
        <p:grpSpPr>
          <a:xfrm>
            <a:off x="420311" y="2855302"/>
            <a:ext cx="430972" cy="724750"/>
            <a:chOff x="0" y="0"/>
            <a:chExt cx="430970" cy="724748"/>
          </a:xfrm>
        </p:grpSpPr>
        <p:pic>
          <p:nvPicPr>
            <p:cNvPr id="917" name="pasted-image.pdf"/>
            <p:cNvPicPr>
              <a:picLocks noChangeAspect="1"/>
            </p:cNvPicPr>
            <p:nvPr/>
          </p:nvPicPr>
          <p:blipFill>
            <a:blip r:embed="rId3">
              <a:extLst/>
            </a:blip>
            <a:stretch>
              <a:fillRect/>
            </a:stretch>
          </p:blipFill>
          <p:spPr>
            <a:xfrm>
              <a:off x="228600" y="164884"/>
              <a:ext cx="202371" cy="501651"/>
            </a:xfrm>
            <a:prstGeom prst="rect">
              <a:avLst/>
            </a:prstGeom>
            <a:ln w="12700" cap="flat">
              <a:noFill/>
              <a:miter lim="400000"/>
            </a:ln>
            <a:effectLst/>
          </p:spPr>
        </p:pic>
        <p:pic>
          <p:nvPicPr>
            <p:cNvPr id="918" name="pasted-image.pdf"/>
            <p:cNvPicPr>
              <a:picLocks noChangeAspect="1"/>
            </p:cNvPicPr>
            <p:nvPr/>
          </p:nvPicPr>
          <p:blipFill>
            <a:blip r:embed="rId3">
              <a:extLst/>
            </a:blip>
            <a:stretch>
              <a:fillRect/>
            </a:stretch>
          </p:blipFill>
          <p:spPr>
            <a:xfrm>
              <a:off x="0" y="0"/>
              <a:ext cx="292372" cy="724749"/>
            </a:xfrm>
            <a:prstGeom prst="rect">
              <a:avLst/>
            </a:prstGeom>
            <a:ln w="12700" cap="flat">
              <a:noFill/>
              <a:miter lim="400000"/>
            </a:ln>
            <a:effectLst/>
          </p:spPr>
        </p:pic>
      </p:grpSp>
      <p:sp>
        <p:nvSpPr>
          <p:cNvPr id="920" name="Shape 920"/>
          <p:cNvSpPr/>
          <p:nvPr/>
        </p:nvSpPr>
        <p:spPr>
          <a:xfrm>
            <a:off x="968360" y="2855302"/>
            <a:ext cx="1177931"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rPr sz="2800" dirty="0"/>
              <a:t>-9,5%</a:t>
            </a:r>
          </a:p>
        </p:txBody>
      </p:sp>
      <p:sp>
        <p:nvSpPr>
          <p:cNvPr id="921" name="Shape 921"/>
          <p:cNvSpPr/>
          <p:nvPr/>
        </p:nvSpPr>
        <p:spPr>
          <a:xfrm>
            <a:off x="981060" y="3254106"/>
            <a:ext cx="1425928"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dirty="0"/>
              <a:t>Consumo di latte fresco</a:t>
            </a:r>
          </a:p>
        </p:txBody>
      </p:sp>
      <p:sp>
        <p:nvSpPr>
          <p:cNvPr id="922" name="Shape 922"/>
          <p:cNvSpPr/>
          <p:nvPr/>
        </p:nvSpPr>
        <p:spPr>
          <a:xfrm>
            <a:off x="4131325" y="2885630"/>
            <a:ext cx="1177931"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rPr sz="2800" dirty="0"/>
              <a:t>-5,6%</a:t>
            </a:r>
          </a:p>
        </p:txBody>
      </p:sp>
      <p:sp>
        <p:nvSpPr>
          <p:cNvPr id="923" name="Shape 923"/>
          <p:cNvSpPr/>
          <p:nvPr/>
        </p:nvSpPr>
        <p:spPr>
          <a:xfrm>
            <a:off x="4144025" y="3284434"/>
            <a:ext cx="1425928"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a:t>Consumo di latte UHT</a:t>
            </a:r>
          </a:p>
        </p:txBody>
      </p:sp>
      <p:sp>
        <p:nvSpPr>
          <p:cNvPr id="924" name="Shape 924"/>
          <p:cNvSpPr/>
          <p:nvPr/>
        </p:nvSpPr>
        <p:spPr>
          <a:xfrm>
            <a:off x="7554988" y="2880197"/>
            <a:ext cx="142592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rPr sz="2800" dirty="0"/>
              <a:t>+0,3%</a:t>
            </a:r>
          </a:p>
        </p:txBody>
      </p:sp>
      <p:sp>
        <p:nvSpPr>
          <p:cNvPr id="925" name="Shape 925"/>
          <p:cNvSpPr/>
          <p:nvPr/>
        </p:nvSpPr>
        <p:spPr>
          <a:xfrm>
            <a:off x="7567688" y="3279001"/>
            <a:ext cx="1811294"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dirty="0"/>
              <a:t>Consumo formaggi freschi</a:t>
            </a:r>
          </a:p>
        </p:txBody>
      </p:sp>
      <p:sp>
        <p:nvSpPr>
          <p:cNvPr id="926" name="Shape 926"/>
          <p:cNvSpPr/>
          <p:nvPr/>
        </p:nvSpPr>
        <p:spPr>
          <a:xfrm>
            <a:off x="968360" y="4498357"/>
            <a:ext cx="145132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rPr sz="2800"/>
              <a:t>+2,4%</a:t>
            </a:r>
          </a:p>
        </p:txBody>
      </p:sp>
      <p:sp>
        <p:nvSpPr>
          <p:cNvPr id="927" name="Shape 927"/>
          <p:cNvSpPr/>
          <p:nvPr/>
        </p:nvSpPr>
        <p:spPr>
          <a:xfrm>
            <a:off x="981060" y="4897161"/>
            <a:ext cx="1425928"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a:t>Consumo di yogurt</a:t>
            </a:r>
          </a:p>
        </p:txBody>
      </p:sp>
      <p:sp>
        <p:nvSpPr>
          <p:cNvPr id="928" name="Shape 928"/>
          <p:cNvSpPr/>
          <p:nvPr/>
        </p:nvSpPr>
        <p:spPr>
          <a:xfrm>
            <a:off x="4131325" y="4528685"/>
            <a:ext cx="145132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rPr sz="2800"/>
              <a:t>-1,7%</a:t>
            </a:r>
          </a:p>
        </p:txBody>
      </p:sp>
      <p:sp>
        <p:nvSpPr>
          <p:cNvPr id="929" name="Shape 929"/>
          <p:cNvSpPr/>
          <p:nvPr/>
        </p:nvSpPr>
        <p:spPr>
          <a:xfrm>
            <a:off x="4144025" y="4927489"/>
            <a:ext cx="1425928"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a:t>Consumo di panna UHT</a:t>
            </a:r>
          </a:p>
        </p:txBody>
      </p:sp>
      <p:sp>
        <p:nvSpPr>
          <p:cNvPr id="930" name="Shape 930"/>
          <p:cNvSpPr/>
          <p:nvPr/>
        </p:nvSpPr>
        <p:spPr>
          <a:xfrm>
            <a:off x="6396916" y="4418865"/>
            <a:ext cx="3083666" cy="141870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1500" b="1">
                <a:solidFill>
                  <a:srgbClr val="005CA7"/>
                </a:solidFill>
                <a:latin typeface="Arial"/>
                <a:ea typeface="Arial"/>
                <a:cs typeface="Arial"/>
                <a:sym typeface="Arial"/>
              </a:defRPr>
            </a:pPr>
            <a:r>
              <a:rPr sz="1400" dirty="0"/>
              <a:t>Il 2015 riflette una forte flessione dei consumi di latte rispetto all'anno precedente.</a:t>
            </a:r>
          </a:p>
          <a:p>
            <a:pPr>
              <a:spcBef>
                <a:spcPts val="300"/>
              </a:spcBef>
              <a:defRPr sz="1500" b="1">
                <a:solidFill>
                  <a:srgbClr val="005CA7"/>
                </a:solidFill>
                <a:latin typeface="Arial"/>
                <a:ea typeface="Arial"/>
                <a:cs typeface="Arial"/>
                <a:sym typeface="Arial"/>
              </a:defRPr>
            </a:pPr>
            <a:r>
              <a:rPr sz="1400" dirty="0"/>
              <a:t/>
            </a:r>
            <a:br>
              <a:rPr sz="1400" dirty="0"/>
            </a:br>
            <a:r>
              <a:rPr sz="1400" dirty="0"/>
              <a:t>L'export Dairy italiano è costituito per il 93% da formaggi</a:t>
            </a:r>
          </a:p>
        </p:txBody>
      </p:sp>
      <p:pic>
        <p:nvPicPr>
          <p:cNvPr id="931" name="pasted-image.pdf"/>
          <p:cNvPicPr>
            <a:picLocks noChangeAspect="1"/>
          </p:cNvPicPr>
          <p:nvPr/>
        </p:nvPicPr>
        <p:blipFill>
          <a:blip r:embed="rId4">
            <a:extLst/>
          </a:blip>
          <a:stretch>
            <a:fillRect/>
          </a:stretch>
        </p:blipFill>
        <p:spPr>
          <a:xfrm>
            <a:off x="3306117" y="2791512"/>
            <a:ext cx="708132" cy="826930"/>
          </a:xfrm>
          <a:prstGeom prst="rect">
            <a:avLst/>
          </a:prstGeom>
          <a:ln w="12700">
            <a:miter lim="400000"/>
          </a:ln>
        </p:spPr>
      </p:pic>
      <p:pic>
        <p:nvPicPr>
          <p:cNvPr id="932" name="pasted-image.pdf"/>
          <p:cNvPicPr>
            <a:picLocks noChangeAspect="1"/>
          </p:cNvPicPr>
          <p:nvPr/>
        </p:nvPicPr>
        <p:blipFill>
          <a:blip r:embed="rId5">
            <a:extLst/>
          </a:blip>
          <a:stretch>
            <a:fillRect/>
          </a:stretch>
        </p:blipFill>
        <p:spPr>
          <a:xfrm>
            <a:off x="6470443" y="2880794"/>
            <a:ext cx="967469" cy="648366"/>
          </a:xfrm>
          <a:prstGeom prst="rect">
            <a:avLst/>
          </a:prstGeom>
          <a:ln w="12700">
            <a:miter lim="400000"/>
          </a:ln>
        </p:spPr>
      </p:pic>
      <p:pic>
        <p:nvPicPr>
          <p:cNvPr id="933" name="pasted-image.pdf"/>
          <p:cNvPicPr>
            <a:picLocks noChangeAspect="1"/>
          </p:cNvPicPr>
          <p:nvPr/>
        </p:nvPicPr>
        <p:blipFill>
          <a:blip r:embed="rId6">
            <a:extLst/>
          </a:blip>
          <a:stretch>
            <a:fillRect/>
          </a:stretch>
        </p:blipFill>
        <p:spPr>
          <a:xfrm>
            <a:off x="373930" y="4515169"/>
            <a:ext cx="549520" cy="691126"/>
          </a:xfrm>
          <a:prstGeom prst="rect">
            <a:avLst/>
          </a:prstGeom>
          <a:ln w="12700">
            <a:miter lim="400000"/>
          </a:ln>
        </p:spPr>
      </p:pic>
      <p:pic>
        <p:nvPicPr>
          <p:cNvPr id="934" name="pasted-image.pdf"/>
          <p:cNvPicPr>
            <a:picLocks noChangeAspect="1"/>
          </p:cNvPicPr>
          <p:nvPr/>
        </p:nvPicPr>
        <p:blipFill>
          <a:blip r:embed="rId7">
            <a:extLst/>
          </a:blip>
          <a:stretch>
            <a:fillRect/>
          </a:stretch>
        </p:blipFill>
        <p:spPr>
          <a:xfrm>
            <a:off x="3344741" y="4373524"/>
            <a:ext cx="630883" cy="821099"/>
          </a:xfrm>
          <a:prstGeom prst="rect">
            <a:avLst/>
          </a:prstGeom>
          <a:ln w="12700">
            <a:miter lim="400000"/>
          </a:ln>
        </p:spPr>
      </p:pic>
      <p:sp>
        <p:nvSpPr>
          <p:cNvPr id="935" name="Shape 935"/>
          <p:cNvSpPr/>
          <p:nvPr/>
        </p:nvSpPr>
        <p:spPr>
          <a:xfrm>
            <a:off x="334962" y="5783364"/>
            <a:ext cx="4950348" cy="1478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Variazioni a valore 2015 vs 2014</a:t>
            </a:r>
          </a:p>
        </p:txBody>
      </p:sp>
      <p:sp>
        <p:nvSpPr>
          <p:cNvPr id="936" name="Shape 936"/>
          <p:cNvSpPr/>
          <p:nvPr/>
        </p:nvSpPr>
        <p:spPr>
          <a:xfrm>
            <a:off x="334962" y="6023738"/>
            <a:ext cx="4950347" cy="3101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 </a:t>
            </a:r>
            <a:r>
              <a:rPr dirty="0"/>
              <a:t>ACNielsen I + S + LS e IRI Infoscan I + S + LSP</a:t>
            </a:r>
          </a:p>
        </p:txBody>
      </p:sp>
      <p:sp>
        <p:nvSpPr>
          <p:cNvPr id="937" name="Shape 937"/>
          <p:cNvSpPr/>
          <p:nvPr/>
        </p:nvSpPr>
        <p:spPr>
          <a:xfrm>
            <a:off x="1390917" y="1500341"/>
            <a:ext cx="630882" cy="51077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t>4,3</a:t>
            </a:r>
          </a:p>
        </p:txBody>
      </p:sp>
      <p:sp>
        <p:nvSpPr>
          <p:cNvPr id="938" name="Shape 938"/>
          <p:cNvSpPr/>
          <p:nvPr/>
        </p:nvSpPr>
        <p:spPr>
          <a:xfrm>
            <a:off x="2289159" y="1620439"/>
            <a:ext cx="2207981" cy="56272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80000"/>
              </a:lnSpc>
              <a:spcBef>
                <a:spcPts val="300"/>
              </a:spcBef>
              <a:buClr>
                <a:srgbClr val="F45653"/>
              </a:buClr>
              <a:defRPr sz="1500" i="1">
                <a:solidFill>
                  <a:srgbClr val="005CA7"/>
                </a:solidFill>
                <a:latin typeface="Arial"/>
                <a:ea typeface="Arial"/>
                <a:cs typeface="Arial"/>
                <a:sym typeface="Arial"/>
              </a:defRPr>
            </a:pPr>
            <a:r>
              <a:t>latte equivalente</a:t>
            </a:r>
          </a:p>
          <a:p>
            <a:pPr lvl="1" indent="0">
              <a:lnSpc>
                <a:spcPct val="80000"/>
              </a:lnSpc>
              <a:spcBef>
                <a:spcPts val="300"/>
              </a:spcBef>
              <a:buClr>
                <a:srgbClr val="F45653"/>
              </a:buClr>
              <a:defRPr sz="1800" b="1">
                <a:solidFill>
                  <a:srgbClr val="005CA7"/>
                </a:solidFill>
                <a:latin typeface="Arial"/>
                <a:ea typeface="Arial"/>
                <a:cs typeface="Arial"/>
                <a:sym typeface="Arial"/>
              </a:defRPr>
            </a:pPr>
            <a:r>
              <a:t>Export Dairy Italia</a:t>
            </a:r>
          </a:p>
        </p:txBody>
      </p:sp>
      <p:sp>
        <p:nvSpPr>
          <p:cNvPr id="939" name="Shape 939"/>
          <p:cNvSpPr/>
          <p:nvPr/>
        </p:nvSpPr>
        <p:spPr>
          <a:xfrm>
            <a:off x="1390917" y="1914793"/>
            <a:ext cx="1110791" cy="27654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1300" b="1">
                <a:solidFill>
                  <a:srgbClr val="005CA7"/>
                </a:solidFill>
                <a:latin typeface="Arial"/>
                <a:ea typeface="Arial"/>
                <a:cs typeface="Arial"/>
                <a:sym typeface="Arial"/>
              </a:defRPr>
            </a:pPr>
            <a:r>
              <a:t>mln tons</a:t>
            </a:r>
          </a:p>
        </p:txBody>
      </p:sp>
      <p:sp>
        <p:nvSpPr>
          <p:cNvPr id="940" name="Shape 940"/>
          <p:cNvSpPr/>
          <p:nvPr/>
        </p:nvSpPr>
        <p:spPr>
          <a:xfrm>
            <a:off x="5401066" y="1500341"/>
            <a:ext cx="630883" cy="51077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3000" b="1">
                <a:solidFill>
                  <a:srgbClr val="005CA7"/>
                </a:solidFill>
                <a:latin typeface="Arial"/>
                <a:ea typeface="Arial"/>
                <a:cs typeface="Arial"/>
                <a:sym typeface="Arial"/>
              </a:defRPr>
            </a:pPr>
            <a:r>
              <a:rPr dirty="0"/>
              <a:t>9,0</a:t>
            </a:r>
          </a:p>
        </p:txBody>
      </p:sp>
      <p:sp>
        <p:nvSpPr>
          <p:cNvPr id="941" name="Shape 941"/>
          <p:cNvSpPr/>
          <p:nvPr/>
        </p:nvSpPr>
        <p:spPr>
          <a:xfrm>
            <a:off x="6299309" y="1620439"/>
            <a:ext cx="2207981" cy="56272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nSpc>
                <a:spcPct val="80000"/>
              </a:lnSpc>
              <a:spcBef>
                <a:spcPts val="300"/>
              </a:spcBef>
              <a:buClr>
                <a:srgbClr val="F45653"/>
              </a:buClr>
              <a:defRPr sz="1500" i="1">
                <a:solidFill>
                  <a:srgbClr val="005CA7"/>
                </a:solidFill>
                <a:latin typeface="Arial"/>
                <a:ea typeface="Arial"/>
                <a:cs typeface="Arial"/>
                <a:sym typeface="Arial"/>
              </a:defRPr>
            </a:pPr>
            <a:r>
              <a:t>latte equivalente</a:t>
            </a:r>
          </a:p>
          <a:p>
            <a:pPr lvl="1" indent="0">
              <a:lnSpc>
                <a:spcPct val="80000"/>
              </a:lnSpc>
              <a:spcBef>
                <a:spcPts val="300"/>
              </a:spcBef>
              <a:buClr>
                <a:srgbClr val="F45653"/>
              </a:buClr>
              <a:defRPr sz="1800" b="1">
                <a:solidFill>
                  <a:srgbClr val="005CA7"/>
                </a:solidFill>
                <a:latin typeface="Arial"/>
                <a:ea typeface="Arial"/>
                <a:cs typeface="Arial"/>
                <a:sym typeface="Arial"/>
              </a:defRPr>
            </a:pPr>
            <a:r>
              <a:t>Import Dairy Italia</a:t>
            </a:r>
          </a:p>
        </p:txBody>
      </p:sp>
      <p:sp>
        <p:nvSpPr>
          <p:cNvPr id="942" name="Shape 942"/>
          <p:cNvSpPr/>
          <p:nvPr/>
        </p:nvSpPr>
        <p:spPr>
          <a:xfrm>
            <a:off x="5401066" y="1914793"/>
            <a:ext cx="1110791" cy="27654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spcBef>
                <a:spcPts val="300"/>
              </a:spcBef>
              <a:buClr>
                <a:srgbClr val="F45653"/>
              </a:buClr>
              <a:defRPr sz="1300" b="1">
                <a:solidFill>
                  <a:srgbClr val="005CA7"/>
                </a:solidFill>
                <a:latin typeface="Arial"/>
                <a:ea typeface="Arial"/>
                <a:cs typeface="Arial"/>
                <a:sym typeface="Arial"/>
              </a:defRPr>
            </a:pPr>
            <a:r>
              <a:t>mln tons</a:t>
            </a:r>
          </a:p>
        </p:txBody>
      </p:sp>
    </p:spTree>
    <p:extLst>
      <p:ext uri="{BB962C8B-B14F-4D97-AF65-F5344CB8AC3E}">
        <p14:creationId xmlns:p14="http://schemas.microsoft.com/office/powerpoint/2010/main" val="73963579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956"/>
          <p:cNvSpPr/>
          <p:nvPr/>
        </p:nvSpPr>
        <p:spPr>
          <a:xfrm>
            <a:off x="366297" y="6279568"/>
            <a:ext cx="3467202" cy="2804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 </a:t>
            </a:r>
            <a:r>
              <a:rPr lang="it-IT" dirty="0" smtClean="0"/>
              <a:t>**************</a:t>
            </a:r>
            <a:endParaRPr dirty="0"/>
          </a:p>
        </p:txBody>
      </p:sp>
      <p:grpSp>
        <p:nvGrpSpPr>
          <p:cNvPr id="37" name="Group 36"/>
          <p:cNvGrpSpPr/>
          <p:nvPr/>
        </p:nvGrpSpPr>
        <p:grpSpPr>
          <a:xfrm>
            <a:off x="661668" y="3076527"/>
            <a:ext cx="8492100" cy="3322694"/>
            <a:chOff x="661668" y="2354385"/>
            <a:chExt cx="8492100" cy="3322694"/>
          </a:xfrm>
        </p:grpSpPr>
        <p:pic>
          <p:nvPicPr>
            <p:cNvPr id="36" name="Picture 35" descr="grafico_export.png"/>
            <p:cNvPicPr>
              <a:picLocks noChangeAspect="1"/>
            </p:cNvPicPr>
            <p:nvPr/>
          </p:nvPicPr>
          <p:blipFill rotWithShape="1">
            <a:blip r:embed="rId2" cstate="print">
              <a:extLst>
                <a:ext uri="{28A0092B-C50C-407E-A947-70E740481C1C}">
                  <a14:useLocalDpi xmlns:a14="http://schemas.microsoft.com/office/drawing/2010/main" val="0"/>
                </a:ext>
              </a:extLst>
            </a:blip>
            <a:srcRect l="8679" t="25338" r="7594" b="21695"/>
            <a:stretch/>
          </p:blipFill>
          <p:spPr>
            <a:xfrm>
              <a:off x="859691" y="2354385"/>
              <a:ext cx="8294077" cy="2839690"/>
            </a:xfrm>
            <a:prstGeom prst="rect">
              <a:avLst/>
            </a:prstGeom>
          </p:spPr>
        </p:pic>
        <p:grpSp>
          <p:nvGrpSpPr>
            <p:cNvPr id="5" name="Group 4"/>
            <p:cNvGrpSpPr/>
            <p:nvPr/>
          </p:nvGrpSpPr>
          <p:grpSpPr>
            <a:xfrm>
              <a:off x="1133149" y="4984173"/>
              <a:ext cx="3471580" cy="169277"/>
              <a:chOff x="1133149" y="4515250"/>
              <a:chExt cx="3471580" cy="169277"/>
            </a:xfrm>
          </p:grpSpPr>
          <p:sp>
            <p:nvSpPr>
              <p:cNvPr id="8" name="Shape 608"/>
              <p:cNvSpPr/>
              <p:nvPr/>
            </p:nvSpPr>
            <p:spPr>
              <a:xfrm>
                <a:off x="1133149"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2011</a:t>
                </a:r>
                <a:endParaRPr sz="1100" dirty="0"/>
              </a:p>
            </p:txBody>
          </p:sp>
          <p:sp>
            <p:nvSpPr>
              <p:cNvPr id="9" name="Shape 608"/>
              <p:cNvSpPr/>
              <p:nvPr/>
            </p:nvSpPr>
            <p:spPr>
              <a:xfrm>
                <a:off x="1867486"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2012</a:t>
                </a:r>
                <a:endParaRPr sz="1100" dirty="0"/>
              </a:p>
            </p:txBody>
          </p:sp>
          <p:sp>
            <p:nvSpPr>
              <p:cNvPr id="10" name="Shape 608"/>
              <p:cNvSpPr/>
              <p:nvPr/>
            </p:nvSpPr>
            <p:spPr>
              <a:xfrm>
                <a:off x="2619102"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2013</a:t>
                </a:r>
                <a:endParaRPr sz="1100" dirty="0"/>
              </a:p>
            </p:txBody>
          </p:sp>
          <p:sp>
            <p:nvSpPr>
              <p:cNvPr id="11" name="Shape 608"/>
              <p:cNvSpPr/>
              <p:nvPr/>
            </p:nvSpPr>
            <p:spPr>
              <a:xfrm>
                <a:off x="3370718"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2014</a:t>
                </a:r>
                <a:endParaRPr sz="1100" dirty="0"/>
              </a:p>
            </p:txBody>
          </p:sp>
          <p:sp>
            <p:nvSpPr>
              <p:cNvPr id="12" name="Shape 608"/>
              <p:cNvSpPr/>
              <p:nvPr/>
            </p:nvSpPr>
            <p:spPr>
              <a:xfrm>
                <a:off x="4113695"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2015</a:t>
                </a:r>
                <a:endParaRPr sz="1100" dirty="0"/>
              </a:p>
            </p:txBody>
          </p:sp>
        </p:grpSp>
        <p:grpSp>
          <p:nvGrpSpPr>
            <p:cNvPr id="18" name="Group 17"/>
            <p:cNvGrpSpPr/>
            <p:nvPr/>
          </p:nvGrpSpPr>
          <p:grpSpPr>
            <a:xfrm>
              <a:off x="5504618" y="4984173"/>
              <a:ext cx="3471580" cy="169277"/>
              <a:chOff x="5504618" y="4515250"/>
              <a:chExt cx="3471580" cy="169277"/>
            </a:xfrm>
          </p:grpSpPr>
          <p:sp>
            <p:nvSpPr>
              <p:cNvPr id="13" name="Shape 608"/>
              <p:cNvSpPr/>
              <p:nvPr/>
            </p:nvSpPr>
            <p:spPr>
              <a:xfrm>
                <a:off x="5504618"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2011</a:t>
                </a:r>
                <a:endParaRPr sz="1100" dirty="0"/>
              </a:p>
            </p:txBody>
          </p:sp>
          <p:sp>
            <p:nvSpPr>
              <p:cNvPr id="14" name="Shape 608"/>
              <p:cNvSpPr/>
              <p:nvPr/>
            </p:nvSpPr>
            <p:spPr>
              <a:xfrm>
                <a:off x="6238955"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2012</a:t>
                </a:r>
                <a:endParaRPr sz="1100" dirty="0"/>
              </a:p>
            </p:txBody>
          </p:sp>
          <p:sp>
            <p:nvSpPr>
              <p:cNvPr id="15" name="Shape 608"/>
              <p:cNvSpPr/>
              <p:nvPr/>
            </p:nvSpPr>
            <p:spPr>
              <a:xfrm>
                <a:off x="6990571"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2013</a:t>
                </a:r>
                <a:endParaRPr sz="1100" dirty="0"/>
              </a:p>
            </p:txBody>
          </p:sp>
          <p:sp>
            <p:nvSpPr>
              <p:cNvPr id="16" name="Shape 608"/>
              <p:cNvSpPr/>
              <p:nvPr/>
            </p:nvSpPr>
            <p:spPr>
              <a:xfrm>
                <a:off x="7742187"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2014</a:t>
                </a:r>
                <a:endParaRPr sz="1100" dirty="0"/>
              </a:p>
            </p:txBody>
          </p:sp>
          <p:sp>
            <p:nvSpPr>
              <p:cNvPr id="17" name="Shape 608"/>
              <p:cNvSpPr/>
              <p:nvPr/>
            </p:nvSpPr>
            <p:spPr>
              <a:xfrm>
                <a:off x="8485164" y="4515250"/>
                <a:ext cx="491034"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2015</a:t>
                </a:r>
                <a:endParaRPr sz="1100" dirty="0"/>
              </a:p>
            </p:txBody>
          </p:sp>
        </p:grpSp>
        <p:grpSp>
          <p:nvGrpSpPr>
            <p:cNvPr id="20" name="Group 19"/>
            <p:cNvGrpSpPr/>
            <p:nvPr/>
          </p:nvGrpSpPr>
          <p:grpSpPr>
            <a:xfrm>
              <a:off x="6904737" y="5209808"/>
              <a:ext cx="2169217" cy="467271"/>
              <a:chOff x="2269079" y="5953743"/>
              <a:chExt cx="2169217" cy="467271"/>
            </a:xfrm>
          </p:grpSpPr>
          <p:sp>
            <p:nvSpPr>
              <p:cNvPr id="21" name="Isosceles Triangle 20"/>
              <p:cNvSpPr/>
              <p:nvPr/>
            </p:nvSpPr>
            <p:spPr>
              <a:xfrm>
                <a:off x="3142368" y="5953743"/>
                <a:ext cx="422638" cy="343692"/>
              </a:xfrm>
              <a:prstGeom prst="triangle">
                <a:avLst/>
              </a:prstGeom>
              <a:solidFill>
                <a:srgbClr val="FFD42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sp>
            <p:nvSpPr>
              <p:cNvPr id="22" name="Shape 421"/>
              <p:cNvSpPr/>
              <p:nvPr/>
            </p:nvSpPr>
            <p:spPr>
              <a:xfrm>
                <a:off x="2622367" y="6158443"/>
                <a:ext cx="1462642" cy="262571"/>
              </a:xfrm>
              <a:prstGeom prst="roundRect">
                <a:avLst>
                  <a:gd name="adj" fmla="val 30476"/>
                </a:avLst>
              </a:prstGeom>
              <a:solidFill>
                <a:srgbClr val="FFD420"/>
              </a:solidFill>
              <a:ln w="12700" cap="flat">
                <a:noFill/>
                <a:miter lim="400000"/>
              </a:ln>
              <a:effectLst/>
            </p:spPr>
            <p:txBody>
              <a:bodyPr wrap="square" lIns="45719" tIns="45719" rIns="45719" bIns="45719" numCol="1" anchor="ctr">
                <a:noAutofit/>
              </a:bodyPr>
              <a:lstStyle/>
              <a:p>
                <a:pPr algn="ctr"/>
                <a:endParaRPr sz="100" dirty="0">
                  <a:latin typeface=""/>
                </a:endParaRPr>
              </a:p>
            </p:txBody>
          </p:sp>
          <p:sp>
            <p:nvSpPr>
              <p:cNvPr id="23" name="Shape 335"/>
              <p:cNvSpPr/>
              <p:nvPr/>
            </p:nvSpPr>
            <p:spPr>
              <a:xfrm>
                <a:off x="2269079" y="6149905"/>
                <a:ext cx="2169217" cy="2639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lang="it-IT" dirty="0" smtClean="0">
                    <a:solidFill>
                      <a:srgbClr val="000090"/>
                    </a:solidFill>
                  </a:rPr>
                  <a:t>INIZIO EMBARGO</a:t>
                </a:r>
                <a:endParaRPr dirty="0">
                  <a:solidFill>
                    <a:srgbClr val="000090"/>
                  </a:solidFill>
                </a:endParaRPr>
              </a:p>
            </p:txBody>
          </p:sp>
        </p:grpSp>
        <p:sp>
          <p:nvSpPr>
            <p:cNvPr id="25" name="Shape 608"/>
            <p:cNvSpPr/>
            <p:nvPr/>
          </p:nvSpPr>
          <p:spPr>
            <a:xfrm rot="16200000">
              <a:off x="414101" y="4218613"/>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a:t>
              </a:r>
              <a:endParaRPr sz="1100" dirty="0"/>
            </a:p>
          </p:txBody>
        </p:sp>
        <p:sp>
          <p:nvSpPr>
            <p:cNvPr id="26" name="Shape 608"/>
            <p:cNvSpPr/>
            <p:nvPr/>
          </p:nvSpPr>
          <p:spPr>
            <a:xfrm rot="16200000">
              <a:off x="4816767" y="4218613"/>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a:t>
              </a:r>
              <a:endParaRPr sz="1100" dirty="0"/>
            </a:p>
          </p:txBody>
        </p:sp>
        <p:sp>
          <p:nvSpPr>
            <p:cNvPr id="27" name="Shape 608"/>
            <p:cNvSpPr/>
            <p:nvPr/>
          </p:nvSpPr>
          <p:spPr>
            <a:xfrm rot="20057920">
              <a:off x="1407011" y="3572067"/>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+27,1%</a:t>
              </a:r>
              <a:endParaRPr sz="1100" dirty="0"/>
            </a:p>
          </p:txBody>
        </p:sp>
        <p:sp>
          <p:nvSpPr>
            <p:cNvPr id="28" name="Shape 608"/>
            <p:cNvSpPr/>
            <p:nvPr/>
          </p:nvSpPr>
          <p:spPr>
            <a:xfrm rot="20057920">
              <a:off x="2122830" y="3225705"/>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+37,3%</a:t>
              </a:r>
              <a:endParaRPr sz="1100" dirty="0"/>
            </a:p>
          </p:txBody>
        </p:sp>
        <p:sp>
          <p:nvSpPr>
            <p:cNvPr id="29" name="Shape 608"/>
            <p:cNvSpPr/>
            <p:nvPr/>
          </p:nvSpPr>
          <p:spPr>
            <a:xfrm rot="20057920">
              <a:off x="2954104" y="2848554"/>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+24,2%</a:t>
              </a:r>
              <a:endParaRPr sz="1100" dirty="0"/>
            </a:p>
          </p:txBody>
        </p:sp>
        <p:sp>
          <p:nvSpPr>
            <p:cNvPr id="30" name="Shape 608"/>
            <p:cNvSpPr/>
            <p:nvPr/>
          </p:nvSpPr>
          <p:spPr>
            <a:xfrm rot="2700000">
              <a:off x="3762286" y="3017887"/>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latin typeface="Arial"/>
                  <a:cs typeface="Arial"/>
                </a:rPr>
                <a:t>(37,2)%</a:t>
              </a:r>
              <a:endParaRPr sz="1100" dirty="0">
                <a:latin typeface="Arial"/>
                <a:cs typeface="Arial"/>
              </a:endParaRPr>
            </a:p>
          </p:txBody>
        </p:sp>
        <p:sp>
          <p:nvSpPr>
            <p:cNvPr id="31" name="Shape 608"/>
            <p:cNvSpPr/>
            <p:nvPr/>
          </p:nvSpPr>
          <p:spPr>
            <a:xfrm rot="20415974">
              <a:off x="5632649" y="2879341"/>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+12,3%</a:t>
              </a:r>
              <a:endParaRPr sz="1100" dirty="0"/>
            </a:p>
          </p:txBody>
        </p:sp>
        <p:sp>
          <p:nvSpPr>
            <p:cNvPr id="32" name="Shape 608"/>
            <p:cNvSpPr/>
            <p:nvPr/>
          </p:nvSpPr>
          <p:spPr>
            <a:xfrm rot="227810">
              <a:off x="6494710" y="2779282"/>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(3,4)%</a:t>
              </a:r>
              <a:endParaRPr sz="1100" dirty="0"/>
            </a:p>
          </p:txBody>
        </p:sp>
        <p:sp>
          <p:nvSpPr>
            <p:cNvPr id="33" name="Shape 608"/>
            <p:cNvSpPr/>
            <p:nvPr/>
          </p:nvSpPr>
          <p:spPr>
            <a:xfrm rot="1683911">
              <a:off x="7387559" y="2925524"/>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(14,7)%</a:t>
              </a:r>
              <a:endParaRPr sz="1100" dirty="0"/>
            </a:p>
          </p:txBody>
        </p:sp>
        <p:sp>
          <p:nvSpPr>
            <p:cNvPr id="34" name="Shape 608"/>
            <p:cNvSpPr/>
            <p:nvPr/>
          </p:nvSpPr>
          <p:spPr>
            <a:xfrm rot="2203442">
              <a:off x="8072590" y="3279585"/>
              <a:ext cx="664411" cy="1692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914400">
                <a:defRPr b="1">
                  <a:solidFill>
                    <a:srgbClr val="2A2AA0"/>
                  </a:solidFill>
                  <a:latin typeface="Arial"/>
                  <a:ea typeface="Arial"/>
                  <a:cs typeface="Arial"/>
                  <a:sym typeface="Arial"/>
                </a:defRPr>
              </a:pPr>
              <a:r>
                <a:rPr lang="it-IT" sz="1100" dirty="0" smtClean="0"/>
                <a:t>(26,9)%</a:t>
              </a:r>
              <a:endParaRPr sz="1100" dirty="0"/>
            </a:p>
          </p:txBody>
        </p:sp>
      </p:grpSp>
      <p:sp>
        <p:nvSpPr>
          <p:cNvPr id="38" name="Shape 566"/>
          <p:cNvSpPr/>
          <p:nvPr/>
        </p:nvSpPr>
        <p:spPr>
          <a:xfrm>
            <a:off x="1715599" y="1752076"/>
            <a:ext cx="2514478" cy="2667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gn="ctr">
              <a:lnSpc>
                <a:spcPct val="110000"/>
              </a:lnSpc>
              <a:buClr>
                <a:srgbClr val="FF0000"/>
              </a:buClr>
              <a:buFont typeface="Arial"/>
              <a:defRPr sz="1500">
                <a:solidFill>
                  <a:srgbClr val="376092"/>
                </a:solidFill>
                <a:latin typeface="Arial"/>
                <a:ea typeface="Arial"/>
                <a:cs typeface="Arial"/>
                <a:sym typeface="Arial"/>
              </a:defRPr>
            </a:pPr>
            <a:r>
              <a:rPr lang="en-US" sz="1600" b="1" dirty="0" smtClean="0"/>
              <a:t>I</a:t>
            </a:r>
            <a:r>
              <a:rPr lang="it-IT" sz="1600" b="1" dirty="0" err="1" smtClean="0"/>
              <a:t>mportazioni</a:t>
            </a:r>
            <a:r>
              <a:rPr lang="it-IT" sz="1600" b="1" dirty="0" smtClean="0"/>
              <a:t> </a:t>
            </a:r>
            <a:r>
              <a:rPr lang="it-IT" sz="1600" b="1" dirty="0" err="1" smtClean="0"/>
              <a:t>Dairy</a:t>
            </a:r>
            <a:r>
              <a:rPr lang="it-IT" sz="1600" b="1" dirty="0" smtClean="0"/>
              <a:t> - Cina</a:t>
            </a:r>
            <a:endParaRPr sz="1600" b="1" dirty="0"/>
          </a:p>
        </p:txBody>
      </p:sp>
      <p:sp>
        <p:nvSpPr>
          <p:cNvPr id="39" name="Shape 566"/>
          <p:cNvSpPr/>
          <p:nvPr/>
        </p:nvSpPr>
        <p:spPr>
          <a:xfrm>
            <a:off x="1832830" y="2181923"/>
            <a:ext cx="2280016" cy="65684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gn="ctr">
              <a:lnSpc>
                <a:spcPct val="110000"/>
              </a:lnSpc>
              <a:buClr>
                <a:srgbClr val="FF0000"/>
              </a:buClr>
              <a:buFont typeface="Arial"/>
              <a:defRPr sz="1500">
                <a:solidFill>
                  <a:srgbClr val="376092"/>
                </a:solidFill>
                <a:latin typeface="Arial"/>
                <a:ea typeface="Arial"/>
                <a:cs typeface="Arial"/>
                <a:sym typeface="Arial"/>
              </a:defRPr>
            </a:pPr>
            <a:r>
              <a:rPr lang="it-IT" sz="1300" dirty="0" smtClean="0"/>
              <a:t>Cina ha iniziato a produrre internamente, riducendo la sua </a:t>
            </a:r>
            <a:r>
              <a:rPr lang="it-IT" sz="1300" dirty="0" err="1" smtClean="0"/>
              <a:t>dipendeza</a:t>
            </a:r>
            <a:r>
              <a:rPr lang="it-IT" sz="1300" dirty="0" smtClean="0"/>
              <a:t> dall’estero</a:t>
            </a:r>
            <a:endParaRPr sz="1300" dirty="0"/>
          </a:p>
        </p:txBody>
      </p:sp>
      <p:sp>
        <p:nvSpPr>
          <p:cNvPr id="40" name="Shape 566"/>
          <p:cNvSpPr/>
          <p:nvPr/>
        </p:nvSpPr>
        <p:spPr>
          <a:xfrm>
            <a:off x="5545138" y="1752076"/>
            <a:ext cx="2729400" cy="2667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gn="ctr">
              <a:lnSpc>
                <a:spcPct val="110000"/>
              </a:lnSpc>
              <a:buClr>
                <a:srgbClr val="FF0000"/>
              </a:buClr>
              <a:buFont typeface="Arial"/>
              <a:defRPr sz="1500">
                <a:solidFill>
                  <a:srgbClr val="376092"/>
                </a:solidFill>
                <a:latin typeface="Arial"/>
                <a:ea typeface="Arial"/>
                <a:cs typeface="Arial"/>
                <a:sym typeface="Arial"/>
              </a:defRPr>
            </a:pPr>
            <a:r>
              <a:rPr lang="en-US" sz="1600" b="1" dirty="0" smtClean="0"/>
              <a:t>I</a:t>
            </a:r>
            <a:r>
              <a:rPr lang="it-IT" sz="1600" b="1" dirty="0" err="1" smtClean="0"/>
              <a:t>mportazioni</a:t>
            </a:r>
            <a:r>
              <a:rPr lang="it-IT" sz="1600" b="1" dirty="0" smtClean="0"/>
              <a:t> </a:t>
            </a:r>
            <a:r>
              <a:rPr lang="it-IT" sz="1600" b="1" dirty="0" err="1" smtClean="0"/>
              <a:t>Dairy</a:t>
            </a:r>
            <a:r>
              <a:rPr lang="it-IT" sz="1600" b="1" dirty="0" smtClean="0"/>
              <a:t> - Russia</a:t>
            </a:r>
            <a:endParaRPr sz="1600" b="1" dirty="0"/>
          </a:p>
        </p:txBody>
      </p:sp>
      <p:sp>
        <p:nvSpPr>
          <p:cNvPr id="41" name="Shape 566"/>
          <p:cNvSpPr/>
          <p:nvPr/>
        </p:nvSpPr>
        <p:spPr>
          <a:xfrm>
            <a:off x="5769830" y="2181923"/>
            <a:ext cx="2280016" cy="65684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gn="ctr">
              <a:lnSpc>
                <a:spcPct val="110000"/>
              </a:lnSpc>
              <a:buClr>
                <a:srgbClr val="FF0000"/>
              </a:buClr>
              <a:buFont typeface="Arial"/>
              <a:defRPr sz="1500">
                <a:solidFill>
                  <a:srgbClr val="376092"/>
                </a:solidFill>
                <a:latin typeface="Arial"/>
                <a:ea typeface="Arial"/>
                <a:cs typeface="Arial"/>
                <a:sym typeface="Arial"/>
              </a:defRPr>
            </a:pPr>
            <a:r>
              <a:rPr lang="it-IT" sz="1300" dirty="0" smtClean="0"/>
              <a:t>L’inizio dell’embargo alimentare in Russia ha acuito il calo delle importazioni</a:t>
            </a:r>
            <a:endParaRPr sz="1300" dirty="0"/>
          </a:p>
        </p:txBody>
      </p:sp>
      <p:pic>
        <p:nvPicPr>
          <p:cNvPr id="43" name="Picture 42"/>
          <p:cNvPicPr>
            <a:picLocks noChangeAspect="1"/>
          </p:cNvPicPr>
          <p:nvPr/>
        </p:nvPicPr>
        <p:blipFill>
          <a:blip r:embed="rId3"/>
          <a:stretch>
            <a:fillRect/>
          </a:stretch>
        </p:blipFill>
        <p:spPr>
          <a:xfrm>
            <a:off x="2663054" y="1259449"/>
            <a:ext cx="619568" cy="410310"/>
          </a:xfrm>
          <a:prstGeom prst="rect">
            <a:avLst/>
          </a:prstGeom>
        </p:spPr>
      </p:pic>
      <p:pic>
        <p:nvPicPr>
          <p:cNvPr id="42" name="Picture 41"/>
          <p:cNvPicPr>
            <a:picLocks noChangeAspect="1"/>
          </p:cNvPicPr>
          <p:nvPr/>
        </p:nvPicPr>
        <p:blipFill>
          <a:blip r:embed="rId4"/>
          <a:stretch>
            <a:fillRect/>
          </a:stretch>
        </p:blipFill>
        <p:spPr>
          <a:xfrm>
            <a:off x="6616761" y="1259450"/>
            <a:ext cx="586154" cy="390770"/>
          </a:xfrm>
          <a:prstGeom prst="rect">
            <a:avLst/>
          </a:prstGeom>
          <a:ln>
            <a:solidFill>
              <a:schemeClr val="bg1">
                <a:lumMod val="50000"/>
              </a:schemeClr>
            </a:solidFill>
          </a:ln>
        </p:spPr>
      </p:pic>
      <p:sp>
        <p:nvSpPr>
          <p:cNvPr id="44" name="Shape 1314"/>
          <p:cNvSpPr/>
          <p:nvPr/>
        </p:nvSpPr>
        <p:spPr>
          <a:xfrm>
            <a:off x="342171" y="342081"/>
            <a:ext cx="7109255" cy="4808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defRPr sz="2800" b="1">
                <a:solidFill>
                  <a:srgbClr val="005CA7"/>
                </a:solidFill>
                <a:latin typeface="Arial"/>
                <a:ea typeface="Arial"/>
                <a:cs typeface="Arial"/>
                <a:sym typeface="Arial"/>
              </a:defRPr>
            </a:pPr>
            <a:r>
              <a:rPr lang="it-IT" dirty="0" smtClean="0"/>
              <a:t>IMPORTAZIONE DAIRY - CINA E RUSSIA</a:t>
            </a:r>
            <a:endParaRPr lang="it-IT" sz="2000" i="1" dirty="0"/>
          </a:p>
        </p:txBody>
      </p:sp>
    </p:spTree>
    <p:extLst>
      <p:ext uri="{BB962C8B-B14F-4D97-AF65-F5344CB8AC3E}">
        <p14:creationId xmlns:p14="http://schemas.microsoft.com/office/powerpoint/2010/main" val="270918837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335"/>
          <p:cNvSpPr/>
          <p:nvPr/>
        </p:nvSpPr>
        <p:spPr>
          <a:xfrm>
            <a:off x="1769473" y="2373711"/>
            <a:ext cx="6367054" cy="14219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lang="it-IT" dirty="0" smtClean="0"/>
              <a:t>…</a:t>
            </a:r>
            <a:br>
              <a:rPr lang="it-IT" dirty="0" smtClean="0"/>
            </a:br>
            <a:r>
              <a:rPr lang="it-IT" dirty="0" smtClean="0"/>
              <a:t>COSA STA FACENDO GRANAROLO IN QUESTO FRANGENTE</a:t>
            </a:r>
            <a:endParaRPr lang="it-IT" dirty="0"/>
          </a:p>
        </p:txBody>
      </p:sp>
    </p:spTree>
    <p:extLst>
      <p:ext uri="{BB962C8B-B14F-4D97-AF65-F5344CB8AC3E}">
        <p14:creationId xmlns:p14="http://schemas.microsoft.com/office/powerpoint/2010/main" val="1409061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extLst>
              <p:ext uri="{D42A27DB-BD31-4B8C-83A1-F6EECF244321}">
                <p14:modId xmlns:p14="http://schemas.microsoft.com/office/powerpoint/2010/main" val="2466009301"/>
              </p:ext>
            </p:extLst>
          </p:nvPr>
        </p:nvGraphicFramePr>
        <p:xfrm>
          <a:off x="-68385" y="1211384"/>
          <a:ext cx="9280770" cy="5224863"/>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1314"/>
          <p:cNvSpPr/>
          <p:nvPr/>
        </p:nvSpPr>
        <p:spPr>
          <a:xfrm>
            <a:off x="342171" y="342080"/>
            <a:ext cx="9153521" cy="13675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defRPr sz="2800" b="1">
                <a:solidFill>
                  <a:srgbClr val="005CA7"/>
                </a:solidFill>
                <a:latin typeface="Arial"/>
                <a:ea typeface="Arial"/>
                <a:cs typeface="Arial"/>
                <a:sym typeface="Arial"/>
              </a:defRPr>
            </a:pPr>
            <a:r>
              <a:rPr lang="it-IT" dirty="0" smtClean="0">
                <a:solidFill>
                  <a:srgbClr val="004796"/>
                </a:solidFill>
              </a:rPr>
              <a:t>RAFFRONTO FRA GLI ANDAMENTI DEI CONSUMI DI LATTE IN ITALIA ED I CONFERIMENTI DI LATTE IN GRANLATTE dal </a:t>
            </a:r>
            <a:r>
              <a:rPr lang="it-IT" dirty="0">
                <a:solidFill>
                  <a:srgbClr val="004796"/>
                </a:solidFill>
              </a:rPr>
              <a:t>2010 al 2015 </a:t>
            </a:r>
            <a:r>
              <a:rPr lang="is-IS" sz="2000" i="1" dirty="0">
                <a:solidFill>
                  <a:srgbClr val="004796"/>
                </a:solidFill>
              </a:rPr>
              <a:t>(Tons x 1000</a:t>
            </a:r>
            <a:r>
              <a:rPr lang="is-IS" sz="2000" i="1" dirty="0" smtClean="0">
                <a:solidFill>
                  <a:srgbClr val="004796"/>
                </a:solidFill>
              </a:rPr>
              <a:t>)</a:t>
            </a:r>
            <a:endParaRPr lang="it-IT" sz="2000" i="1" dirty="0">
              <a:solidFill>
                <a:srgbClr val="004796"/>
              </a:solidFill>
            </a:endParaRPr>
          </a:p>
        </p:txBody>
      </p:sp>
    </p:spTree>
    <p:extLst>
      <p:ext uri="{BB962C8B-B14F-4D97-AF65-F5344CB8AC3E}">
        <p14:creationId xmlns:p14="http://schemas.microsoft.com/office/powerpoint/2010/main" val="2786540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p:nvPr/>
        </p:nvSpPr>
        <p:spPr>
          <a:xfrm>
            <a:off x="334962" y="298450"/>
            <a:ext cx="9211153"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t>L’AREA DI PRODUZIONE, I VOLUMI E I CONSIGLIERI</a:t>
            </a:r>
          </a:p>
        </p:txBody>
      </p:sp>
      <p:pic>
        <p:nvPicPr>
          <p:cNvPr id="244" name="mappa_consiglieri_granlatte_mappa.png"/>
          <p:cNvPicPr>
            <a:picLocks noChangeAspect="1"/>
          </p:cNvPicPr>
          <p:nvPr/>
        </p:nvPicPr>
        <p:blipFill>
          <a:blip r:embed="rId2">
            <a:extLst/>
          </a:blip>
          <a:srcRect l="27534" t="2340" r="27534" b="2340"/>
          <a:stretch>
            <a:fillRect/>
          </a:stretch>
        </p:blipFill>
        <p:spPr>
          <a:xfrm>
            <a:off x="6008865" y="932069"/>
            <a:ext cx="3524827" cy="3954840"/>
          </a:xfrm>
          <a:prstGeom prst="rect">
            <a:avLst/>
          </a:prstGeom>
          <a:ln w="12700">
            <a:miter lim="400000"/>
          </a:ln>
        </p:spPr>
      </p:pic>
      <p:sp>
        <p:nvSpPr>
          <p:cNvPr id="245" name="Shape 245"/>
          <p:cNvSpPr/>
          <p:nvPr/>
        </p:nvSpPr>
        <p:spPr>
          <a:xfrm>
            <a:off x="334961" y="1226784"/>
            <a:ext cx="4560691" cy="9970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lnSpc>
                <a:spcPct val="120000"/>
              </a:lnSpc>
              <a:spcBef>
                <a:spcPts val="300"/>
              </a:spcBef>
              <a:buClr>
                <a:srgbClr val="F45653"/>
              </a:buClr>
              <a:defRPr sz="1200">
                <a:solidFill>
                  <a:srgbClr val="646269"/>
                </a:solidFill>
                <a:latin typeface="Arial"/>
                <a:ea typeface="Arial"/>
                <a:cs typeface="Arial"/>
                <a:sym typeface="Arial"/>
              </a:defRPr>
            </a:pPr>
            <a:r>
              <a:rPr sz="1100" dirty="0"/>
              <a:t>Quasi un terzo di loro (31%) risiede in Lombardia, area in cui si trova la maggioranza delle aziende di grandi e medie dimensioni. A seguire c’è la Puglia, col 24% dei Soci, i quali gestiscono principalmente aziende familiari di piccole dimensioni. In ordine decrescente, la terza regione è l’Emilia Romagna (18%), anche questo territorio di aziende familiari. </a:t>
            </a:r>
          </a:p>
        </p:txBody>
      </p:sp>
      <p:graphicFrame>
        <p:nvGraphicFramePr>
          <p:cNvPr id="246" name="Table 246"/>
          <p:cNvGraphicFramePr/>
          <p:nvPr>
            <p:extLst>
              <p:ext uri="{D42A27DB-BD31-4B8C-83A1-F6EECF244321}">
                <p14:modId xmlns:p14="http://schemas.microsoft.com/office/powerpoint/2010/main" val="2166105100"/>
              </p:ext>
            </p:extLst>
          </p:nvPr>
        </p:nvGraphicFramePr>
        <p:xfrm>
          <a:off x="364962" y="2268377"/>
          <a:ext cx="5128694" cy="3643033"/>
        </p:xfrm>
        <a:graphic>
          <a:graphicData uri="http://schemas.openxmlformats.org/drawingml/2006/table">
            <a:tbl>
              <a:tblPr>
                <a:tableStyleId>{4C3C2611-4C71-4FC5-86AE-919BDF0F9419}</a:tableStyleId>
              </a:tblPr>
              <a:tblGrid>
                <a:gridCol w="1576532"/>
                <a:gridCol w="1091992"/>
                <a:gridCol w="1175657"/>
                <a:gridCol w="1284513"/>
              </a:tblGrid>
              <a:tr h="298315">
                <a:tc>
                  <a:txBody>
                    <a:bodyPr/>
                    <a:lstStyle/>
                    <a:p>
                      <a:pPr marL="127000" marR="127000" indent="-127000" algn="l" defTabSz="914400">
                        <a:defRPr sz="1800"/>
                      </a:pPr>
                      <a:r>
                        <a:rPr sz="1100" b="1" dirty="0">
                          <a:solidFill>
                            <a:srgbClr val="FFFFFF"/>
                          </a:solidFill>
                          <a:latin typeface="Arial"/>
                          <a:ea typeface="Arial"/>
                          <a:cs typeface="Arial"/>
                          <a:sym typeface="Arial"/>
                        </a:rPr>
                        <a:t>REGIONI</a:t>
                      </a:r>
                    </a:p>
                  </a:txBody>
                  <a:tcPr marL="9526" marR="9526" marT="9526" marB="9526" anchor="ctr" horzOverflow="overflow">
                    <a:lnL w="6350">
                      <a:solidFill>
                        <a:srgbClr val="005CA7"/>
                      </a:solidFill>
                    </a:lnL>
                    <a:lnR w="6350">
                      <a:solidFill>
                        <a:srgbClr val="7EBCA1"/>
                      </a:solidFill>
                    </a:lnR>
                    <a:lnT w="12700">
                      <a:miter lim="400000"/>
                    </a:lnT>
                    <a:lnB w="12700">
                      <a:miter lim="400000"/>
                    </a:lnB>
                    <a:solidFill>
                      <a:srgbClr val="005CA7"/>
                    </a:solidFill>
                  </a:tcPr>
                </a:tc>
                <a:tc>
                  <a:txBody>
                    <a:bodyPr/>
                    <a:lstStyle/>
                    <a:p>
                      <a:pPr marL="127000" marR="127000" indent="-127000" algn="ctr" defTabSz="914400">
                        <a:defRPr sz="1800"/>
                      </a:pPr>
                      <a:r>
                        <a:rPr sz="1100" b="1">
                          <a:solidFill>
                            <a:srgbClr val="FFFFFF"/>
                          </a:solidFill>
                          <a:latin typeface="Arial"/>
                          <a:ea typeface="Arial"/>
                          <a:cs typeface="Arial"/>
                          <a:sym typeface="Arial"/>
                        </a:rPr>
                        <a:t>VOLUMI</a:t>
                      </a:r>
                    </a:p>
                  </a:txBody>
                  <a:tcPr marL="9526" marR="9526" marT="9526" marB="9526" anchor="ctr" horzOverflow="overflow">
                    <a:lnL w="6350">
                      <a:solidFill>
                        <a:srgbClr val="7EBCA1"/>
                      </a:solidFill>
                    </a:lnL>
                    <a:lnR w="6350">
                      <a:solidFill>
                        <a:srgbClr val="7EBCA1"/>
                      </a:solidFill>
                    </a:lnR>
                    <a:lnT w="12700">
                      <a:miter lim="400000"/>
                    </a:lnT>
                    <a:lnB w="0">
                      <a:miter lim="400000"/>
                    </a:lnB>
                    <a:solidFill>
                      <a:srgbClr val="005CA7"/>
                    </a:solidFill>
                  </a:tcPr>
                </a:tc>
                <a:tc>
                  <a:txBody>
                    <a:bodyPr/>
                    <a:lstStyle/>
                    <a:p>
                      <a:pPr marL="127000" marR="127000" indent="-127000" algn="ctr" defTabSz="914400">
                        <a:defRPr sz="1800"/>
                      </a:pPr>
                      <a:r>
                        <a:rPr sz="1100" b="1" dirty="0">
                          <a:solidFill>
                            <a:srgbClr val="FFFFFF"/>
                          </a:solidFill>
                          <a:latin typeface="Arial"/>
                          <a:ea typeface="Arial"/>
                          <a:cs typeface="Arial"/>
                          <a:sym typeface="Arial"/>
                        </a:rPr>
                        <a:t>CONSIGLIERI</a:t>
                      </a:r>
                    </a:p>
                  </a:txBody>
                  <a:tcPr marL="9526" marR="9526" marT="9526" marB="9526" anchor="ctr" horzOverflow="overflow">
                    <a:lnL w="6350">
                      <a:solidFill>
                        <a:srgbClr val="7EBCA1"/>
                      </a:solidFill>
                    </a:lnL>
                    <a:lnR w="6350">
                      <a:solidFill>
                        <a:srgbClr val="35ADA3"/>
                      </a:solidFill>
                    </a:lnR>
                    <a:lnT w="12700">
                      <a:miter lim="400000"/>
                    </a:lnT>
                    <a:lnB w="0">
                      <a:miter lim="400000"/>
                    </a:lnB>
                    <a:solidFill>
                      <a:srgbClr val="005CA7"/>
                    </a:solidFill>
                  </a:tcPr>
                </a:tc>
                <a:tc>
                  <a:txBody>
                    <a:bodyPr/>
                    <a:lstStyle/>
                    <a:p>
                      <a:pPr marL="127000" marR="127000" indent="-127000" algn="ctr" defTabSz="914400">
                        <a:defRPr sz="1800"/>
                      </a:pPr>
                      <a:r>
                        <a:rPr sz="1100" b="1" dirty="0">
                          <a:solidFill>
                            <a:srgbClr val="FFFFFF"/>
                          </a:solidFill>
                          <a:latin typeface="Arial"/>
                          <a:ea typeface="Arial"/>
                          <a:cs typeface="Arial"/>
                          <a:sym typeface="Arial"/>
                        </a:rPr>
                        <a:t>di cui </a:t>
                      </a:r>
                      <a:endParaRPr lang="it-IT" sz="1100" b="1" dirty="0" smtClean="0">
                        <a:solidFill>
                          <a:srgbClr val="FFFFFF"/>
                        </a:solidFill>
                        <a:latin typeface="Arial"/>
                        <a:ea typeface="Arial"/>
                        <a:cs typeface="Arial"/>
                        <a:sym typeface="Arial"/>
                      </a:endParaRPr>
                    </a:p>
                    <a:p>
                      <a:pPr marL="127000" marR="127000" indent="-127000" algn="ctr" defTabSz="914400">
                        <a:defRPr sz="1800"/>
                      </a:pPr>
                      <a:r>
                        <a:rPr sz="1100" b="1" dirty="0" smtClean="0">
                          <a:solidFill>
                            <a:srgbClr val="FFFFFF"/>
                          </a:solidFill>
                          <a:latin typeface="Arial"/>
                          <a:ea typeface="Arial"/>
                          <a:cs typeface="Arial"/>
                          <a:sym typeface="Arial"/>
                        </a:rPr>
                        <a:t>SOCI </a:t>
                      </a:r>
                      <a:r>
                        <a:rPr sz="1100" b="1" dirty="0">
                          <a:solidFill>
                            <a:srgbClr val="FFFFFF"/>
                          </a:solidFill>
                          <a:latin typeface="Arial"/>
                          <a:ea typeface="Arial"/>
                          <a:cs typeface="Arial"/>
                          <a:sym typeface="Arial"/>
                        </a:rPr>
                        <a:t>SOVVENTORI</a:t>
                      </a:r>
                    </a:p>
                  </a:txBody>
                  <a:tcPr marL="9526" marR="9526" marT="9526" marB="9526" anchor="ctr" horzOverflow="overflow">
                    <a:lnL w="6350">
                      <a:solidFill>
                        <a:srgbClr val="35ADA3"/>
                      </a:solidFill>
                    </a:lnL>
                    <a:lnR w="6350">
                      <a:solidFill>
                        <a:srgbClr val="35ADA3"/>
                      </a:solidFill>
                    </a:lnR>
                    <a:lnT w="12700">
                      <a:miter lim="400000"/>
                    </a:lnT>
                    <a:lnB w="12700">
                      <a:miter lim="400000"/>
                    </a:lnB>
                    <a:solidFill>
                      <a:srgbClr val="005CA7"/>
                    </a:solid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Basilicata</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12700">
                      <a:miter lim="400000"/>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327.799</a:t>
                      </a:r>
                    </a:p>
                  </a:txBody>
                  <a:tcPr marL="9526" marR="9526" marT="9526" marB="9526" anchor="ctr" horzOverflow="overflow">
                    <a:lnL w="6350">
                      <a:solidFill>
                        <a:srgbClr val="7EBCA1"/>
                      </a:solidFill>
                    </a:lnL>
                    <a:lnR w="6350">
                      <a:solidFill>
                        <a:srgbClr val="7EBCA1"/>
                      </a:solidFill>
                    </a:lnR>
                    <a:lnT w="0">
                      <a:miter lim="400000"/>
                    </a:lnT>
                    <a:lnB w="6350">
                      <a:solidFill>
                        <a:srgbClr val="7EBCA1"/>
                      </a:solidFill>
                    </a:lnB>
                    <a:noFill/>
                  </a:tcPr>
                </a:tc>
                <a:tc>
                  <a:txBody>
                    <a:bodyPr/>
                    <a:lstStyle/>
                    <a:p>
                      <a:pPr marL="127000" marR="127000" indent="-127000" algn="ctr" defTabSz="914400">
                        <a:defRPr sz="1800"/>
                      </a:pPr>
                      <a:r>
                        <a:rPr sz="1200">
                          <a:solidFill>
                            <a:srgbClr val="005CA7"/>
                          </a:solidFill>
                          <a:latin typeface="Arial"/>
                          <a:ea typeface="Arial"/>
                          <a:cs typeface="Arial"/>
                          <a:sym typeface="Arial"/>
                        </a:rPr>
                        <a:t>2</a:t>
                      </a:r>
                    </a:p>
                  </a:txBody>
                  <a:tcPr marL="0" marR="0" marT="0" marB="0" anchor="ctr" horzOverflow="overflow">
                    <a:lnL w="6350">
                      <a:solidFill>
                        <a:srgbClr val="7EBCA1"/>
                      </a:solidFill>
                    </a:lnL>
                    <a:lnR w="6350">
                      <a:solidFill>
                        <a:srgbClr val="35ADA3"/>
                      </a:solidFill>
                    </a:lnR>
                    <a:lnT w="0">
                      <a:miter lim="400000"/>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12700">
                      <a:miter lim="400000"/>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Campania</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12.995</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dirty="0"/>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349637">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Emilia </a:t>
                      </a:r>
                      <a:r>
                        <a:rPr sz="1300" b="1" dirty="0">
                          <a:solidFill>
                            <a:srgbClr val="005CA7"/>
                          </a:solidFill>
                          <a:latin typeface="Arial"/>
                          <a:ea typeface="Arial"/>
                          <a:cs typeface="Arial"/>
                          <a:sym typeface="Arial"/>
                        </a:rPr>
                        <a:t>Romagna</a:t>
                      </a: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00"/>
                    </a:solidFill>
                  </a:tcPr>
                </a:tc>
                <a:tc>
                  <a:txBody>
                    <a:bodyPr/>
                    <a:lstStyle/>
                    <a:p>
                      <a:pPr marL="127000" marR="127000" indent="-127000" algn="ctr" defTabSz="914400">
                        <a:defRPr sz="1800"/>
                      </a:pPr>
                      <a:r>
                        <a:rPr sz="1300" dirty="0">
                          <a:solidFill>
                            <a:srgbClr val="005CA7"/>
                          </a:solidFill>
                          <a:latin typeface="Arial"/>
                          <a:ea typeface="Arial"/>
                          <a:cs typeface="Arial"/>
                          <a:sym typeface="Arial"/>
                        </a:rPr>
                        <a:t>612.212</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solidFill>
                      <a:srgbClr val="FFFF00"/>
                    </a:solidFill>
                  </a:tcPr>
                </a:tc>
                <a:tc>
                  <a:txBody>
                    <a:bodyPr/>
                    <a:lstStyle/>
                    <a:p>
                      <a:pPr marL="127000" marR="127000" indent="-127000" algn="ctr" defTabSz="914400">
                        <a:defRPr sz="1800"/>
                      </a:pPr>
                      <a:r>
                        <a:rPr sz="1200" dirty="0">
                          <a:solidFill>
                            <a:srgbClr val="005CA7"/>
                          </a:solidFill>
                          <a:latin typeface="Arial"/>
                          <a:ea typeface="Arial"/>
                          <a:cs typeface="Arial"/>
                          <a:sym typeface="Arial"/>
                        </a:rPr>
                        <a:t>8</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solidFill>
                      <a:srgbClr val="FFFF00"/>
                    </a:solidFill>
                  </a:tcPr>
                </a:tc>
                <a:tc>
                  <a:txBody>
                    <a:bodyPr/>
                    <a:lstStyle/>
                    <a:p>
                      <a:pPr marL="127000" marR="127000" indent="-127000" algn="ctr" defTabSz="914400">
                        <a:defRPr sz="1800"/>
                      </a:pPr>
                      <a:r>
                        <a:rPr sz="1200" dirty="0">
                          <a:solidFill>
                            <a:srgbClr val="005CA7"/>
                          </a:solidFill>
                          <a:latin typeface="Arial"/>
                          <a:ea typeface="Arial"/>
                          <a:cs typeface="Arial"/>
                          <a:sym typeface="Arial"/>
                        </a:rPr>
                        <a:t>2</a:t>
                      </a: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solidFill>
                      <a:srgbClr val="FFFF00"/>
                    </a:solid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Friuli</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dirty="0">
                          <a:solidFill>
                            <a:srgbClr val="005CA7"/>
                          </a:solidFill>
                          <a:latin typeface="Arial"/>
                          <a:ea typeface="Arial"/>
                          <a:cs typeface="Arial"/>
                          <a:sym typeface="Arial"/>
                        </a:rPr>
                        <a:t>170.852</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sz="1800"/>
                      </a:pPr>
                      <a:r>
                        <a:rPr sz="1200" dirty="0">
                          <a:solidFill>
                            <a:srgbClr val="005CA7"/>
                          </a:solidFill>
                          <a:latin typeface="Arial"/>
                          <a:ea typeface="Arial"/>
                          <a:cs typeface="Arial"/>
                          <a:sym typeface="Arial"/>
                        </a:rPr>
                        <a:t>1</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Lazio</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287.417</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sz="1800"/>
                      </a:pPr>
                      <a:r>
                        <a:rPr sz="1200">
                          <a:solidFill>
                            <a:srgbClr val="005CA7"/>
                          </a:solidFill>
                          <a:latin typeface="Arial"/>
                          <a:ea typeface="Arial"/>
                          <a:cs typeface="Arial"/>
                          <a:sym typeface="Arial"/>
                        </a:rPr>
                        <a:t>2</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Lombardia</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2.873.263</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sz="1800"/>
                      </a:pPr>
                      <a:r>
                        <a:rPr sz="1200">
                          <a:solidFill>
                            <a:srgbClr val="005CA7"/>
                          </a:solidFill>
                          <a:latin typeface="Arial"/>
                          <a:ea typeface="Arial"/>
                          <a:cs typeface="Arial"/>
                          <a:sym typeface="Arial"/>
                        </a:rPr>
                        <a:t>4</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dirty="0"/>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Marche</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7.031</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Molise</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42.071</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Piemonte</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141.797</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Puglia</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507.760</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sz="1800"/>
                      </a:pPr>
                      <a:r>
                        <a:rPr sz="1200">
                          <a:solidFill>
                            <a:srgbClr val="005CA7"/>
                          </a:solidFill>
                          <a:latin typeface="Arial"/>
                          <a:ea typeface="Arial"/>
                          <a:cs typeface="Arial"/>
                          <a:sym typeface="Arial"/>
                        </a:rPr>
                        <a:t>2</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Veneto</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159.459</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sz="1800"/>
                      </a:pPr>
                      <a:r>
                        <a:rPr sz="1200">
                          <a:solidFill>
                            <a:srgbClr val="005CA7"/>
                          </a:solidFill>
                          <a:latin typeface="Arial"/>
                          <a:ea typeface="Arial"/>
                          <a:cs typeface="Arial"/>
                          <a:sym typeface="Arial"/>
                        </a:rPr>
                        <a:t>1</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algn="l" defTabSz="914400">
                        <a:defRPr sz="1800"/>
                      </a:pPr>
                      <a:r>
                        <a:rPr lang="it-IT" sz="1300" b="1" dirty="0" smtClean="0">
                          <a:solidFill>
                            <a:srgbClr val="005CA7"/>
                          </a:solidFill>
                          <a:latin typeface="Arial"/>
                          <a:ea typeface="Arial"/>
                          <a:cs typeface="Arial"/>
                          <a:sym typeface="Arial"/>
                        </a:rPr>
                        <a:t> </a:t>
                      </a:r>
                      <a:r>
                        <a:rPr sz="1300" b="1" dirty="0" smtClean="0">
                          <a:solidFill>
                            <a:srgbClr val="005CA7"/>
                          </a:solidFill>
                          <a:latin typeface="Arial"/>
                          <a:ea typeface="Arial"/>
                          <a:cs typeface="Arial"/>
                          <a:sym typeface="Arial"/>
                        </a:rPr>
                        <a:t>Calabria</a:t>
                      </a:r>
                      <a:endParaRPr sz="1300" b="1" dirty="0">
                        <a:solidFill>
                          <a:srgbClr val="005CA7"/>
                        </a:solidFill>
                        <a:latin typeface="Arial"/>
                        <a:ea typeface="Arial"/>
                        <a:cs typeface="Arial"/>
                        <a:sym typeface="Arial"/>
                      </a:endParaRP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7EBCA1"/>
                      </a:solidFill>
                    </a:lnB>
                    <a:solidFill>
                      <a:srgbClr val="FFFFFF"/>
                    </a:solidFill>
                  </a:tcPr>
                </a:tc>
                <a:tc>
                  <a:txBody>
                    <a:bodyPr/>
                    <a:lstStyle/>
                    <a:p>
                      <a:pPr marL="127000" marR="127000" indent="-127000" algn="ctr" defTabSz="914400">
                        <a:defRPr sz="1800"/>
                      </a:pPr>
                      <a:r>
                        <a:rPr sz="1300">
                          <a:solidFill>
                            <a:srgbClr val="005CA7"/>
                          </a:solidFill>
                          <a:latin typeface="Arial"/>
                          <a:ea typeface="Arial"/>
                          <a:cs typeface="Arial"/>
                          <a:sym typeface="Arial"/>
                        </a:rPr>
                        <a:t>412.228</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7EBCA1"/>
                      </a:solidFill>
                    </a:lnB>
                    <a:noFill/>
                  </a:tcPr>
                </a:tc>
                <a:tc>
                  <a:txBody>
                    <a:bodyPr/>
                    <a:lstStyle/>
                    <a:p>
                      <a:pPr marL="127000" marR="127000" indent="-127000" algn="ctr" defTabSz="914400">
                        <a:defRPr sz="1800"/>
                      </a:pPr>
                      <a:r>
                        <a:rPr sz="1200">
                          <a:solidFill>
                            <a:srgbClr val="005CA7"/>
                          </a:solidFill>
                          <a:latin typeface="Arial"/>
                          <a:ea typeface="Arial"/>
                          <a:cs typeface="Arial"/>
                          <a:sym typeface="Arial"/>
                        </a:rPr>
                        <a:t>1</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7EBCA1"/>
                      </a:solidFill>
                    </a:lnB>
                    <a:noFill/>
                  </a:tcPr>
                </a:tc>
                <a:tc>
                  <a:txBody>
                    <a:bodyPr/>
                    <a:lstStyle/>
                    <a:p>
                      <a:pPr marL="127000" marR="127000" indent="-127000" algn="ctr" defTabSz="914400">
                        <a:defRPr>
                          <a:solidFill>
                            <a:srgbClr val="005CA7"/>
                          </a:solidFill>
                          <a:latin typeface="Arial"/>
                          <a:ea typeface="Arial"/>
                          <a:cs typeface="Arial"/>
                          <a:sym typeface="Arial"/>
                        </a:defRPr>
                      </a:pPr>
                      <a:endParaRPr/>
                    </a:p>
                  </a:txBody>
                  <a:tcPr marL="0" marR="0" marT="0" marB="0" anchor="ctr" horzOverflow="overflow">
                    <a:lnL w="6350">
                      <a:solidFill>
                        <a:srgbClr val="35ADA3"/>
                      </a:solidFill>
                    </a:lnL>
                    <a:lnR w="6350">
                      <a:solidFill>
                        <a:srgbClr val="35ADA3"/>
                      </a:solidFill>
                    </a:lnR>
                    <a:lnT w="6350">
                      <a:solidFill>
                        <a:srgbClr val="7EBCA1"/>
                      </a:solidFill>
                    </a:lnT>
                    <a:lnB w="6350">
                      <a:solidFill>
                        <a:srgbClr val="7EBCA1"/>
                      </a:solidFill>
                    </a:lnB>
                    <a:noFill/>
                  </a:tcPr>
                </a:tc>
              </a:tr>
              <a:tr h="230952">
                <a:tc>
                  <a:txBody>
                    <a:bodyPr/>
                    <a:lstStyle/>
                    <a:p>
                      <a:pPr marL="127000" marR="127000" indent="-127000" defTabSz="914400">
                        <a:defRPr sz="1800"/>
                      </a:pPr>
                      <a:r>
                        <a:rPr sz="1300" b="1">
                          <a:solidFill>
                            <a:srgbClr val="005CA7"/>
                          </a:solidFill>
                          <a:latin typeface="Arial"/>
                          <a:ea typeface="Arial"/>
                          <a:cs typeface="Arial"/>
                          <a:sym typeface="Arial"/>
                        </a:rPr>
                        <a:t>TOTALE</a:t>
                      </a:r>
                    </a:p>
                  </a:txBody>
                  <a:tcPr marL="9526" marR="9526" marT="9526" marB="9526" anchor="ctr" horzOverflow="overflow">
                    <a:lnL w="6350">
                      <a:solidFill>
                        <a:srgbClr val="005CA7"/>
                      </a:solidFill>
                    </a:lnL>
                    <a:lnR w="6350">
                      <a:solidFill>
                        <a:srgbClr val="7EBCA1"/>
                      </a:solidFill>
                    </a:lnR>
                    <a:lnT w="6350">
                      <a:solidFill>
                        <a:srgbClr val="7EBCA1"/>
                      </a:solidFill>
                    </a:lnT>
                    <a:lnB w="6350">
                      <a:solidFill>
                        <a:srgbClr val="005CA7"/>
                      </a:solidFill>
                    </a:lnB>
                    <a:solidFill>
                      <a:srgbClr val="F3F3F3"/>
                    </a:solidFill>
                  </a:tcPr>
                </a:tc>
                <a:tc>
                  <a:txBody>
                    <a:bodyPr/>
                    <a:lstStyle/>
                    <a:p>
                      <a:pPr marL="127000" marR="127000" indent="-127000" algn="ctr" defTabSz="914400">
                        <a:defRPr sz="1800"/>
                      </a:pPr>
                      <a:r>
                        <a:rPr sz="1300" b="1" dirty="0">
                          <a:solidFill>
                            <a:srgbClr val="005CA7"/>
                          </a:solidFill>
                          <a:latin typeface="Arial"/>
                          <a:ea typeface="Arial"/>
                          <a:cs typeface="Arial"/>
                          <a:sym typeface="Arial"/>
                        </a:rPr>
                        <a:t>5.554.884</a:t>
                      </a:r>
                    </a:p>
                  </a:txBody>
                  <a:tcPr marL="9526" marR="9526" marT="9526" marB="9526" anchor="ctr" horzOverflow="overflow">
                    <a:lnL w="6350">
                      <a:solidFill>
                        <a:srgbClr val="7EBCA1"/>
                      </a:solidFill>
                    </a:lnL>
                    <a:lnR w="6350">
                      <a:solidFill>
                        <a:srgbClr val="7EBCA1"/>
                      </a:solidFill>
                    </a:lnR>
                    <a:lnT w="6350">
                      <a:solidFill>
                        <a:srgbClr val="7EBCA1"/>
                      </a:solidFill>
                    </a:lnT>
                    <a:lnB w="6350">
                      <a:solidFill>
                        <a:srgbClr val="005CA7"/>
                      </a:solidFill>
                    </a:lnB>
                    <a:solidFill>
                      <a:srgbClr val="F3F3F3"/>
                    </a:solidFill>
                  </a:tcPr>
                </a:tc>
                <a:tc>
                  <a:txBody>
                    <a:bodyPr/>
                    <a:lstStyle/>
                    <a:p>
                      <a:pPr marL="127000" marR="127000" indent="-127000" algn="ctr" defTabSz="914400">
                        <a:defRPr sz="1800"/>
                      </a:pPr>
                      <a:r>
                        <a:rPr sz="1200" b="1">
                          <a:solidFill>
                            <a:srgbClr val="005CA7"/>
                          </a:solidFill>
                          <a:latin typeface="Arial"/>
                          <a:ea typeface="Arial"/>
                          <a:cs typeface="Arial"/>
                          <a:sym typeface="Arial"/>
                        </a:rPr>
                        <a:t>21</a:t>
                      </a:r>
                    </a:p>
                  </a:txBody>
                  <a:tcPr marL="0" marR="0" marT="0" marB="0" anchor="ctr" horzOverflow="overflow">
                    <a:lnL w="6350">
                      <a:solidFill>
                        <a:srgbClr val="7EBCA1"/>
                      </a:solidFill>
                    </a:lnL>
                    <a:lnR w="6350">
                      <a:solidFill>
                        <a:srgbClr val="35ADA3"/>
                      </a:solidFill>
                    </a:lnR>
                    <a:lnT w="6350">
                      <a:solidFill>
                        <a:srgbClr val="7EBCA1"/>
                      </a:solidFill>
                    </a:lnT>
                    <a:lnB w="6350">
                      <a:solidFill>
                        <a:srgbClr val="005CA7"/>
                      </a:solidFill>
                    </a:lnB>
                    <a:solidFill>
                      <a:srgbClr val="F3F3F3"/>
                    </a:solidFill>
                  </a:tcPr>
                </a:tc>
                <a:tc>
                  <a:txBody>
                    <a:bodyPr/>
                    <a:lstStyle/>
                    <a:p>
                      <a:pPr marL="127000" marR="127000" indent="-127000" algn="ctr" defTabSz="914400">
                        <a:defRPr b="1">
                          <a:solidFill>
                            <a:srgbClr val="005CA7"/>
                          </a:solidFill>
                          <a:latin typeface="Arial"/>
                          <a:ea typeface="Arial"/>
                          <a:cs typeface="Arial"/>
                          <a:sym typeface="Arial"/>
                        </a:defRPr>
                      </a:pPr>
                      <a:endParaRPr dirty="0"/>
                    </a:p>
                  </a:txBody>
                  <a:tcPr marL="0" marR="0" marT="0" marB="0" anchor="ctr" horzOverflow="overflow">
                    <a:lnL w="6350">
                      <a:solidFill>
                        <a:srgbClr val="35ADA3"/>
                      </a:solidFill>
                    </a:lnL>
                    <a:lnR w="6350">
                      <a:solidFill>
                        <a:srgbClr val="35ADA3"/>
                      </a:solidFill>
                    </a:lnR>
                    <a:lnT w="6350">
                      <a:solidFill>
                        <a:srgbClr val="7EBCA1"/>
                      </a:solidFill>
                    </a:lnT>
                    <a:lnB w="6350">
                      <a:solidFill>
                        <a:srgbClr val="005CA7"/>
                      </a:solidFill>
                    </a:lnB>
                    <a:solidFill>
                      <a:srgbClr val="F3F3F3"/>
                    </a:solidFill>
                  </a:tcPr>
                </a:tc>
              </a:tr>
            </a:tbl>
          </a:graphicData>
        </a:graphic>
      </p:graphicFrame>
      <p:sp>
        <p:nvSpPr>
          <p:cNvPr id="247" name="Shape 247"/>
          <p:cNvSpPr/>
          <p:nvPr/>
        </p:nvSpPr>
        <p:spPr>
          <a:xfrm>
            <a:off x="5596836" y="4933325"/>
            <a:ext cx="3803163" cy="121725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nSpc>
                <a:spcPct val="120000"/>
              </a:lnSpc>
              <a:spcBef>
                <a:spcPts val="300"/>
              </a:spcBef>
              <a:buClr>
                <a:srgbClr val="F45653"/>
              </a:buClr>
              <a:defRPr sz="1200">
                <a:solidFill>
                  <a:srgbClr val="1F497D"/>
                </a:solidFill>
                <a:latin typeface="Arial"/>
                <a:ea typeface="Arial"/>
                <a:cs typeface="Arial"/>
                <a:sym typeface="Arial"/>
              </a:defRPr>
            </a:pPr>
            <a:r>
              <a:rPr b="1" dirty="0"/>
              <a:t>Alla base sociale di Granlatte si aggiungono </a:t>
            </a:r>
            <a:br>
              <a:rPr b="1" dirty="0"/>
            </a:br>
            <a:r>
              <a:rPr b="1" dirty="0"/>
              <a:t>3 Cooperative Socie che conferiscono a Granlatte:</a:t>
            </a:r>
          </a:p>
          <a:p>
            <a:pPr marL="323469" lvl="1" indent="-120269">
              <a:lnSpc>
                <a:spcPct val="120000"/>
              </a:lnSpc>
              <a:spcBef>
                <a:spcPts val="300"/>
              </a:spcBef>
              <a:buClr>
                <a:srgbClr val="F45653"/>
              </a:buClr>
              <a:buSzPct val="150000"/>
              <a:buChar char="•"/>
              <a:defRPr sz="1200">
                <a:solidFill>
                  <a:srgbClr val="1F497D"/>
                </a:solidFill>
                <a:latin typeface="Arial"/>
                <a:ea typeface="Arial"/>
                <a:cs typeface="Arial"/>
                <a:sym typeface="Arial"/>
              </a:defRPr>
            </a:pPr>
            <a:r>
              <a:rPr dirty="0"/>
              <a:t>Casilina in Lazio &gt; 32 stalle</a:t>
            </a:r>
          </a:p>
          <a:p>
            <a:pPr marL="323469" lvl="1" indent="-120269">
              <a:lnSpc>
                <a:spcPct val="120000"/>
              </a:lnSpc>
              <a:spcBef>
                <a:spcPts val="300"/>
              </a:spcBef>
              <a:buClr>
                <a:srgbClr val="F45653"/>
              </a:buClr>
              <a:buSzPct val="150000"/>
              <a:buChar char="•"/>
              <a:defRPr sz="1200">
                <a:solidFill>
                  <a:srgbClr val="1F497D"/>
                </a:solidFill>
                <a:latin typeface="Arial"/>
                <a:ea typeface="Arial"/>
                <a:cs typeface="Arial"/>
                <a:sym typeface="Arial"/>
              </a:defRPr>
            </a:pPr>
            <a:r>
              <a:rPr dirty="0"/>
              <a:t>Assolac in Calabria &gt;  79 stalle</a:t>
            </a:r>
          </a:p>
          <a:p>
            <a:pPr marL="323469" lvl="1" indent="-120269">
              <a:lnSpc>
                <a:spcPct val="120000"/>
              </a:lnSpc>
              <a:spcBef>
                <a:spcPts val="300"/>
              </a:spcBef>
              <a:buClr>
                <a:srgbClr val="F45653"/>
              </a:buClr>
              <a:buSzPct val="150000"/>
              <a:buChar char="•"/>
              <a:defRPr sz="1200">
                <a:solidFill>
                  <a:srgbClr val="1F497D"/>
                </a:solidFill>
                <a:latin typeface="Arial"/>
                <a:ea typeface="Arial"/>
                <a:cs typeface="Arial"/>
                <a:sym typeface="Arial"/>
              </a:defRPr>
            </a:pPr>
            <a:r>
              <a:rPr dirty="0"/>
              <a:t>Piemonte latte in Piemonte &gt; 10 stalle</a:t>
            </a:r>
          </a:p>
        </p:txBody>
      </p:sp>
      <p:sp>
        <p:nvSpPr>
          <p:cNvPr id="248" name="Shape 248"/>
          <p:cNvSpPr/>
          <p:nvPr/>
        </p:nvSpPr>
        <p:spPr>
          <a:xfrm>
            <a:off x="334961" y="960399"/>
            <a:ext cx="5788078" cy="2398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nSpc>
                <a:spcPct val="90000"/>
              </a:lnSpc>
              <a:spcBef>
                <a:spcPts val="600"/>
              </a:spcBef>
              <a:defRPr sz="1200" b="1">
                <a:solidFill>
                  <a:srgbClr val="F45653"/>
                </a:solidFill>
                <a:latin typeface="Arial"/>
                <a:ea typeface="Arial"/>
                <a:cs typeface="Arial"/>
                <a:sym typeface="Arial"/>
              </a:defRPr>
            </a:pPr>
            <a:r>
              <a:rPr sz="1700" b="0" dirty="0"/>
              <a:t>Allevamenti conferenti a Granlatte nel 2015 Totale n. 764 </a:t>
            </a:r>
          </a:p>
        </p:txBody>
      </p:sp>
      <p:grpSp>
        <p:nvGrpSpPr>
          <p:cNvPr id="3" name="Group 2"/>
          <p:cNvGrpSpPr/>
          <p:nvPr/>
        </p:nvGrpSpPr>
        <p:grpSpPr>
          <a:xfrm>
            <a:off x="2452522" y="5953743"/>
            <a:ext cx="2169217" cy="735969"/>
            <a:chOff x="2269079" y="5953743"/>
            <a:chExt cx="2169217" cy="735969"/>
          </a:xfrm>
        </p:grpSpPr>
        <p:sp>
          <p:nvSpPr>
            <p:cNvPr id="14" name="Isosceles Triangle 13"/>
            <p:cNvSpPr/>
            <p:nvPr/>
          </p:nvSpPr>
          <p:spPr>
            <a:xfrm>
              <a:off x="3142368" y="5953743"/>
              <a:ext cx="422638" cy="343692"/>
            </a:xfrm>
            <a:prstGeom prst="triangle">
              <a:avLst/>
            </a:prstGeom>
            <a:solidFill>
              <a:srgbClr val="F4565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sp>
          <p:nvSpPr>
            <p:cNvPr id="13" name="Shape 421"/>
            <p:cNvSpPr/>
            <p:nvPr/>
          </p:nvSpPr>
          <p:spPr>
            <a:xfrm>
              <a:off x="2336282" y="6158443"/>
              <a:ext cx="2034811" cy="500376"/>
            </a:xfrm>
            <a:prstGeom prst="roundRect">
              <a:avLst>
                <a:gd name="adj" fmla="val 30476"/>
              </a:avLst>
            </a:prstGeom>
            <a:solidFill>
              <a:srgbClr val="F45653"/>
            </a:solidFill>
            <a:ln w="12700" cap="flat">
              <a:noFill/>
              <a:miter lim="400000"/>
            </a:ln>
            <a:effectLst/>
          </p:spPr>
          <p:txBody>
            <a:bodyPr wrap="square" lIns="45719" tIns="45719" rIns="45719" bIns="45719" numCol="1" anchor="ctr">
              <a:noAutofit/>
            </a:bodyPr>
            <a:lstStyle/>
            <a:p>
              <a:pPr algn="ctr"/>
              <a:endParaRPr sz="100" dirty="0">
                <a:latin typeface=""/>
              </a:endParaRPr>
            </a:p>
          </p:txBody>
        </p:sp>
        <p:sp>
          <p:nvSpPr>
            <p:cNvPr id="12" name="Shape 335"/>
            <p:cNvSpPr/>
            <p:nvPr/>
          </p:nvSpPr>
          <p:spPr>
            <a:xfrm>
              <a:off x="2269079" y="6105460"/>
              <a:ext cx="2169217" cy="5842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lang="it-IT" dirty="0" smtClean="0">
                  <a:solidFill>
                    <a:schemeClr val="bg1">
                      <a:lumMod val="95000"/>
                    </a:schemeClr>
                  </a:solidFill>
                </a:rPr>
                <a:t>19 consiglieri di </a:t>
              </a:r>
              <a:r>
                <a:rPr lang="it-IT" dirty="0" err="1" smtClean="0">
                  <a:solidFill>
                    <a:schemeClr val="bg1">
                      <a:lumMod val="95000"/>
                    </a:schemeClr>
                  </a:solidFill>
                </a:rPr>
                <a:t>Granlatte</a:t>
              </a:r>
              <a:r>
                <a:rPr lang="it-IT" dirty="0" smtClean="0">
                  <a:solidFill>
                    <a:schemeClr val="bg1">
                      <a:lumMod val="95000"/>
                    </a:schemeClr>
                  </a:solidFill>
                </a:rPr>
                <a:t/>
              </a:r>
              <a:br>
                <a:rPr lang="it-IT" dirty="0" smtClean="0">
                  <a:solidFill>
                    <a:schemeClr val="bg1">
                      <a:lumMod val="95000"/>
                    </a:schemeClr>
                  </a:solidFill>
                </a:rPr>
              </a:br>
              <a:r>
                <a:rPr lang="it-IT" dirty="0" smtClean="0">
                  <a:solidFill>
                    <a:schemeClr val="bg1">
                      <a:lumMod val="95000"/>
                    </a:schemeClr>
                  </a:solidFill>
                </a:rPr>
                <a:t>su 21 sono allevatori</a:t>
              </a:r>
              <a:endParaRPr dirty="0">
                <a:solidFill>
                  <a:schemeClr val="bg1">
                    <a:lumMod val="95000"/>
                  </a:schemeClr>
                </a:solidFill>
              </a:endParaRPr>
            </a:p>
          </p:txBody>
        </p:sp>
      </p:grpSp>
    </p:spTree>
    <p:extLst>
      <p:ext uri="{BB962C8B-B14F-4D97-AF65-F5344CB8AC3E}">
        <p14:creationId xmlns:p14="http://schemas.microsoft.com/office/powerpoint/2010/main" val="2530587556"/>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p:nvPr/>
        </p:nvSpPr>
        <p:spPr>
          <a:xfrm>
            <a:off x="6411655" y="-1"/>
            <a:ext cx="3503524" cy="6858001"/>
          </a:xfrm>
          <a:prstGeom prst="rect">
            <a:avLst/>
          </a:prstGeom>
          <a:solidFill>
            <a:srgbClr val="F3F3F3"/>
          </a:solidFill>
          <a:ln w="12700">
            <a:miter lim="400000"/>
          </a:ln>
        </p:spPr>
        <p:txBody>
          <a:bodyPr lIns="45719" rIns="45719" anchor="ctr"/>
          <a:lstStyle/>
          <a:p>
            <a:pPr algn="ctr">
              <a:defRPr sz="1800">
                <a:solidFill>
                  <a:srgbClr val="FFFFFF"/>
                </a:solidFill>
              </a:defRPr>
            </a:pPr>
            <a:endParaRPr/>
          </a:p>
        </p:txBody>
      </p:sp>
      <p:sp>
        <p:nvSpPr>
          <p:cNvPr id="476" name="Shape 476"/>
          <p:cNvSpPr/>
          <p:nvPr/>
        </p:nvSpPr>
        <p:spPr>
          <a:xfrm>
            <a:off x="6409811" y="4347646"/>
            <a:ext cx="3507212" cy="578110"/>
          </a:xfrm>
          <a:prstGeom prst="rect">
            <a:avLst/>
          </a:prstGeom>
          <a:solidFill>
            <a:srgbClr val="FFDA28"/>
          </a:solidFill>
          <a:ln w="12700">
            <a:miter lim="400000"/>
          </a:ln>
        </p:spPr>
        <p:txBody>
          <a:bodyPr lIns="45719" rIns="45719" anchor="ctr"/>
          <a:lstStyle/>
          <a:p>
            <a:pPr>
              <a:defRPr>
                <a:solidFill>
                  <a:srgbClr val="EAEAEA"/>
                </a:solidFill>
              </a:defRPr>
            </a:pPr>
            <a:endParaRPr/>
          </a:p>
        </p:txBody>
      </p:sp>
      <p:sp>
        <p:nvSpPr>
          <p:cNvPr id="477" name="Shape 477"/>
          <p:cNvSpPr/>
          <p:nvPr/>
        </p:nvSpPr>
        <p:spPr>
          <a:xfrm>
            <a:off x="6409811" y="4918001"/>
            <a:ext cx="3507212" cy="476251"/>
          </a:xfrm>
          <a:prstGeom prst="rect">
            <a:avLst/>
          </a:prstGeom>
          <a:solidFill>
            <a:srgbClr val="EAEAEA"/>
          </a:solidFill>
          <a:ln w="12700">
            <a:miter lim="400000"/>
          </a:ln>
        </p:spPr>
        <p:txBody>
          <a:bodyPr lIns="45719" rIns="45719" anchor="ctr"/>
          <a:lstStyle/>
          <a:p>
            <a:pPr>
              <a:defRPr>
                <a:solidFill>
                  <a:srgbClr val="EAEAEA"/>
                </a:solidFill>
              </a:defRPr>
            </a:pPr>
            <a:endParaRPr/>
          </a:p>
        </p:txBody>
      </p:sp>
      <p:sp>
        <p:nvSpPr>
          <p:cNvPr id="478" name="Shape 478"/>
          <p:cNvSpPr/>
          <p:nvPr/>
        </p:nvSpPr>
        <p:spPr>
          <a:xfrm>
            <a:off x="6409811" y="3879150"/>
            <a:ext cx="3507212" cy="476251"/>
          </a:xfrm>
          <a:prstGeom prst="rect">
            <a:avLst/>
          </a:prstGeom>
          <a:solidFill>
            <a:srgbClr val="EAEAEA"/>
          </a:solidFill>
          <a:ln w="12700">
            <a:miter lim="400000"/>
          </a:ln>
        </p:spPr>
        <p:txBody>
          <a:bodyPr lIns="45719" rIns="45719" anchor="ctr"/>
          <a:lstStyle/>
          <a:p>
            <a:pPr>
              <a:defRPr>
                <a:solidFill>
                  <a:srgbClr val="EAEAEA"/>
                </a:solidFill>
              </a:defRPr>
            </a:pPr>
            <a:endParaRPr/>
          </a:p>
        </p:txBody>
      </p:sp>
      <p:sp>
        <p:nvSpPr>
          <p:cNvPr id="479" name="Shape 479"/>
          <p:cNvSpPr/>
          <p:nvPr/>
        </p:nvSpPr>
        <p:spPr>
          <a:xfrm>
            <a:off x="6409811" y="2840298"/>
            <a:ext cx="3507212" cy="476251"/>
          </a:xfrm>
          <a:prstGeom prst="rect">
            <a:avLst/>
          </a:prstGeom>
          <a:solidFill>
            <a:srgbClr val="EAEAEA"/>
          </a:solidFill>
          <a:ln w="12700">
            <a:miter lim="400000"/>
          </a:ln>
        </p:spPr>
        <p:txBody>
          <a:bodyPr lIns="45719" rIns="45719" anchor="ctr"/>
          <a:lstStyle/>
          <a:p>
            <a:pPr>
              <a:defRPr>
                <a:solidFill>
                  <a:srgbClr val="EAEAEA"/>
                </a:solidFill>
              </a:defRPr>
            </a:pPr>
            <a:endParaRPr/>
          </a:p>
        </p:txBody>
      </p:sp>
      <p:sp>
        <p:nvSpPr>
          <p:cNvPr id="480" name="Shape 480"/>
          <p:cNvSpPr/>
          <p:nvPr/>
        </p:nvSpPr>
        <p:spPr>
          <a:xfrm>
            <a:off x="6409811" y="1801446"/>
            <a:ext cx="3507212" cy="476251"/>
          </a:xfrm>
          <a:prstGeom prst="rect">
            <a:avLst/>
          </a:prstGeom>
          <a:solidFill>
            <a:srgbClr val="EAEAEA"/>
          </a:solidFill>
          <a:ln w="12700">
            <a:miter lim="400000"/>
          </a:ln>
        </p:spPr>
        <p:txBody>
          <a:bodyPr lIns="45719" rIns="45719" anchor="ctr"/>
          <a:lstStyle/>
          <a:p>
            <a:pPr>
              <a:defRPr>
                <a:solidFill>
                  <a:srgbClr val="EAEAEA"/>
                </a:solidFill>
              </a:defRPr>
            </a:pPr>
            <a:endParaRPr/>
          </a:p>
        </p:txBody>
      </p:sp>
      <p:sp>
        <p:nvSpPr>
          <p:cNvPr id="482" name="Shape 482"/>
          <p:cNvSpPr/>
          <p:nvPr/>
        </p:nvSpPr>
        <p:spPr>
          <a:xfrm>
            <a:off x="334962" y="298450"/>
            <a:ext cx="4444238" cy="8406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110000"/>
              </a:lnSpc>
              <a:defRPr sz="2800" b="1">
                <a:solidFill>
                  <a:srgbClr val="005CA7"/>
                </a:solidFill>
                <a:latin typeface="Arial"/>
                <a:ea typeface="Arial"/>
                <a:cs typeface="Arial"/>
                <a:sym typeface="Arial"/>
              </a:defRPr>
            </a:pPr>
            <a:r>
              <a:t>GRUPPO GRANAROLO:</a:t>
            </a:r>
            <a:br/>
            <a:r>
              <a:t>RISULTATI 2015</a:t>
            </a:r>
          </a:p>
        </p:txBody>
      </p:sp>
      <p:sp>
        <p:nvSpPr>
          <p:cNvPr id="483" name="Shape 483"/>
          <p:cNvSpPr/>
          <p:nvPr/>
        </p:nvSpPr>
        <p:spPr>
          <a:xfrm>
            <a:off x="334962" y="6024203"/>
            <a:ext cx="4320738" cy="3418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a:t>
            </a:r>
            <a:r>
              <a:rPr dirty="0"/>
              <a:t>: dati interni</a:t>
            </a:r>
          </a:p>
        </p:txBody>
      </p:sp>
      <p:sp>
        <p:nvSpPr>
          <p:cNvPr id="485" name="Shape 485"/>
          <p:cNvSpPr/>
          <p:nvPr/>
        </p:nvSpPr>
        <p:spPr>
          <a:xfrm>
            <a:off x="6690152" y="360976"/>
            <a:ext cx="2946531" cy="8679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ctr">
              <a:defRPr sz="2000" b="1">
                <a:solidFill>
                  <a:srgbClr val="005CA7"/>
                </a:solidFill>
                <a:latin typeface="Arial"/>
                <a:ea typeface="Arial"/>
                <a:cs typeface="Arial"/>
                <a:sym typeface="Arial"/>
              </a:defRPr>
            </a:pPr>
            <a:r>
              <a:t>TOP PLAYER </a:t>
            </a:r>
            <a:br/>
            <a:r>
              <a:t>FOOD&amp;BEVERAGE</a:t>
            </a:r>
            <a:br/>
            <a:r>
              <a:t>ITALIA*</a:t>
            </a:r>
          </a:p>
        </p:txBody>
      </p:sp>
      <p:sp>
        <p:nvSpPr>
          <p:cNvPr id="486" name="Shape 486"/>
          <p:cNvSpPr/>
          <p:nvPr/>
        </p:nvSpPr>
        <p:spPr>
          <a:xfrm>
            <a:off x="6626652" y="1897676"/>
            <a:ext cx="616478"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1°</a:t>
            </a:r>
          </a:p>
        </p:txBody>
      </p:sp>
      <p:sp>
        <p:nvSpPr>
          <p:cNvPr id="487" name="Shape 487"/>
          <p:cNvSpPr/>
          <p:nvPr/>
        </p:nvSpPr>
        <p:spPr>
          <a:xfrm>
            <a:off x="6626652" y="2417102"/>
            <a:ext cx="616478"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2°</a:t>
            </a:r>
          </a:p>
        </p:txBody>
      </p:sp>
      <p:sp>
        <p:nvSpPr>
          <p:cNvPr id="488" name="Shape 488"/>
          <p:cNvSpPr/>
          <p:nvPr/>
        </p:nvSpPr>
        <p:spPr>
          <a:xfrm>
            <a:off x="6626652" y="2936528"/>
            <a:ext cx="616478"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3°</a:t>
            </a:r>
          </a:p>
        </p:txBody>
      </p:sp>
      <p:sp>
        <p:nvSpPr>
          <p:cNvPr id="489" name="Shape 489"/>
          <p:cNvSpPr/>
          <p:nvPr/>
        </p:nvSpPr>
        <p:spPr>
          <a:xfrm>
            <a:off x="6626652" y="3455954"/>
            <a:ext cx="616478"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4°</a:t>
            </a:r>
          </a:p>
        </p:txBody>
      </p:sp>
      <p:sp>
        <p:nvSpPr>
          <p:cNvPr id="490" name="Shape 490"/>
          <p:cNvSpPr/>
          <p:nvPr/>
        </p:nvSpPr>
        <p:spPr>
          <a:xfrm>
            <a:off x="6626652" y="3975379"/>
            <a:ext cx="616478" cy="2837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5°</a:t>
            </a:r>
          </a:p>
        </p:txBody>
      </p:sp>
      <p:sp>
        <p:nvSpPr>
          <p:cNvPr id="491" name="Shape 491"/>
          <p:cNvSpPr/>
          <p:nvPr/>
        </p:nvSpPr>
        <p:spPr>
          <a:xfrm>
            <a:off x="6626652" y="4494805"/>
            <a:ext cx="616478" cy="2837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005CA7"/>
                </a:solidFill>
                <a:latin typeface="Arial"/>
                <a:ea typeface="Arial"/>
                <a:cs typeface="Arial"/>
                <a:sym typeface="Arial"/>
              </a:defRPr>
            </a:lvl1pPr>
          </a:lstStyle>
          <a:p>
            <a:r>
              <a:t>6°</a:t>
            </a:r>
          </a:p>
        </p:txBody>
      </p:sp>
      <p:sp>
        <p:nvSpPr>
          <p:cNvPr id="492" name="Shape 492"/>
          <p:cNvSpPr/>
          <p:nvPr/>
        </p:nvSpPr>
        <p:spPr>
          <a:xfrm>
            <a:off x="6626652" y="5014231"/>
            <a:ext cx="616478"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7°</a:t>
            </a:r>
          </a:p>
        </p:txBody>
      </p:sp>
      <p:sp>
        <p:nvSpPr>
          <p:cNvPr id="493" name="Shape 493"/>
          <p:cNvSpPr/>
          <p:nvPr/>
        </p:nvSpPr>
        <p:spPr>
          <a:xfrm>
            <a:off x="8658652" y="1897676"/>
            <a:ext cx="1062927"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1.777</a:t>
            </a:r>
          </a:p>
        </p:txBody>
      </p:sp>
      <p:sp>
        <p:nvSpPr>
          <p:cNvPr id="494" name="Shape 494"/>
          <p:cNvSpPr/>
          <p:nvPr/>
        </p:nvSpPr>
        <p:spPr>
          <a:xfrm>
            <a:off x="8658652" y="2417102"/>
            <a:ext cx="1062927"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1.505</a:t>
            </a:r>
          </a:p>
        </p:txBody>
      </p:sp>
      <p:sp>
        <p:nvSpPr>
          <p:cNvPr id="495" name="Shape 495"/>
          <p:cNvSpPr/>
          <p:nvPr/>
        </p:nvSpPr>
        <p:spPr>
          <a:xfrm>
            <a:off x="8658652" y="2936528"/>
            <a:ext cx="1062927"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1.472</a:t>
            </a:r>
          </a:p>
        </p:txBody>
      </p:sp>
      <p:sp>
        <p:nvSpPr>
          <p:cNvPr id="496" name="Shape 496"/>
          <p:cNvSpPr/>
          <p:nvPr/>
        </p:nvSpPr>
        <p:spPr>
          <a:xfrm>
            <a:off x="8658652" y="3455954"/>
            <a:ext cx="1062927"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1.411</a:t>
            </a:r>
          </a:p>
        </p:txBody>
      </p:sp>
      <p:sp>
        <p:nvSpPr>
          <p:cNvPr id="497" name="Shape 497"/>
          <p:cNvSpPr/>
          <p:nvPr/>
        </p:nvSpPr>
        <p:spPr>
          <a:xfrm>
            <a:off x="8658652" y="3975379"/>
            <a:ext cx="1062927" cy="2837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827</a:t>
            </a:r>
          </a:p>
        </p:txBody>
      </p:sp>
      <p:sp>
        <p:nvSpPr>
          <p:cNvPr id="498" name="Shape 498"/>
          <p:cNvSpPr/>
          <p:nvPr/>
        </p:nvSpPr>
        <p:spPr>
          <a:xfrm>
            <a:off x="8658652" y="4494805"/>
            <a:ext cx="1062927" cy="2837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005CA7"/>
                </a:solidFill>
                <a:latin typeface="Arial"/>
                <a:ea typeface="Arial"/>
                <a:cs typeface="Arial"/>
                <a:sym typeface="Arial"/>
              </a:defRPr>
            </a:lvl1pPr>
          </a:lstStyle>
          <a:p>
            <a:r>
              <a:t>771</a:t>
            </a:r>
          </a:p>
        </p:txBody>
      </p:sp>
      <p:sp>
        <p:nvSpPr>
          <p:cNvPr id="499" name="Shape 499"/>
          <p:cNvSpPr/>
          <p:nvPr/>
        </p:nvSpPr>
        <p:spPr>
          <a:xfrm>
            <a:off x="8658652" y="5014231"/>
            <a:ext cx="1062927" cy="2837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b="1">
                <a:solidFill>
                  <a:srgbClr val="646269"/>
                </a:solidFill>
                <a:latin typeface="Arial"/>
                <a:ea typeface="Arial"/>
                <a:cs typeface="Arial"/>
                <a:sym typeface="Arial"/>
              </a:defRPr>
            </a:lvl1pPr>
          </a:lstStyle>
          <a:p>
            <a:r>
              <a:t>695</a:t>
            </a:r>
          </a:p>
        </p:txBody>
      </p:sp>
      <p:pic>
        <p:nvPicPr>
          <p:cNvPr id="500" name="logo_nestle.png"/>
          <p:cNvPicPr>
            <a:picLocks noChangeAspect="1"/>
          </p:cNvPicPr>
          <p:nvPr/>
        </p:nvPicPr>
        <p:blipFill>
          <a:blip r:embed="rId3">
            <a:extLst/>
          </a:blip>
          <a:stretch>
            <a:fillRect/>
          </a:stretch>
        </p:blipFill>
        <p:spPr>
          <a:xfrm>
            <a:off x="7348057" y="2338315"/>
            <a:ext cx="1060385" cy="418514"/>
          </a:xfrm>
          <a:prstGeom prst="rect">
            <a:avLst/>
          </a:prstGeom>
          <a:ln w="12700">
            <a:miter lim="400000"/>
          </a:ln>
        </p:spPr>
      </p:pic>
      <p:pic>
        <p:nvPicPr>
          <p:cNvPr id="501" name="Logo_lactalis.png"/>
          <p:cNvPicPr>
            <a:picLocks noChangeAspect="1"/>
          </p:cNvPicPr>
          <p:nvPr/>
        </p:nvPicPr>
        <p:blipFill>
          <a:blip r:embed="rId4">
            <a:extLst/>
          </a:blip>
          <a:stretch>
            <a:fillRect/>
          </a:stretch>
        </p:blipFill>
        <p:spPr>
          <a:xfrm>
            <a:off x="7363669" y="2882272"/>
            <a:ext cx="1122678" cy="443100"/>
          </a:xfrm>
          <a:prstGeom prst="rect">
            <a:avLst/>
          </a:prstGeom>
          <a:ln w="12700">
            <a:miter lim="400000"/>
          </a:ln>
        </p:spPr>
      </p:pic>
      <p:pic>
        <p:nvPicPr>
          <p:cNvPr id="502" name="logo_ferrero.png"/>
          <p:cNvPicPr>
            <a:picLocks noChangeAspect="1"/>
          </p:cNvPicPr>
          <p:nvPr/>
        </p:nvPicPr>
        <p:blipFill>
          <a:blip r:embed="rId5">
            <a:extLst/>
          </a:blip>
          <a:stretch>
            <a:fillRect/>
          </a:stretch>
        </p:blipFill>
        <p:spPr>
          <a:xfrm>
            <a:off x="7350970" y="3520268"/>
            <a:ext cx="1142793" cy="147665"/>
          </a:xfrm>
          <a:prstGeom prst="rect">
            <a:avLst/>
          </a:prstGeom>
          <a:ln w="12700">
            <a:miter lim="400000"/>
          </a:ln>
        </p:spPr>
      </p:pic>
      <p:pic>
        <p:nvPicPr>
          <p:cNvPr id="503" name="logo_barilla.png"/>
          <p:cNvPicPr>
            <a:picLocks noChangeAspect="1"/>
          </p:cNvPicPr>
          <p:nvPr/>
        </p:nvPicPr>
        <p:blipFill>
          <a:blip r:embed="rId6">
            <a:extLst/>
          </a:blip>
          <a:stretch>
            <a:fillRect/>
          </a:stretch>
        </p:blipFill>
        <p:spPr>
          <a:xfrm>
            <a:off x="7350970" y="1886854"/>
            <a:ext cx="1130118" cy="283792"/>
          </a:xfrm>
          <a:prstGeom prst="rect">
            <a:avLst/>
          </a:prstGeom>
          <a:ln w="12700">
            <a:miter lim="400000"/>
          </a:ln>
        </p:spPr>
      </p:pic>
      <p:pic>
        <p:nvPicPr>
          <p:cNvPr id="504" name="logo_cocacola.png"/>
          <p:cNvPicPr>
            <a:picLocks noChangeAspect="1"/>
          </p:cNvPicPr>
          <p:nvPr/>
        </p:nvPicPr>
        <p:blipFill>
          <a:blip r:embed="rId7">
            <a:extLst/>
          </a:blip>
          <a:stretch>
            <a:fillRect/>
          </a:stretch>
        </p:blipFill>
        <p:spPr>
          <a:xfrm>
            <a:off x="7350970" y="4917395"/>
            <a:ext cx="1142793" cy="451039"/>
          </a:xfrm>
          <a:prstGeom prst="rect">
            <a:avLst/>
          </a:prstGeom>
          <a:ln w="12700">
            <a:miter lim="400000"/>
          </a:ln>
        </p:spPr>
      </p:pic>
      <p:pic>
        <p:nvPicPr>
          <p:cNvPr id="505" name="pasted-image.pdf"/>
          <p:cNvPicPr>
            <a:picLocks noChangeAspect="1"/>
          </p:cNvPicPr>
          <p:nvPr/>
        </p:nvPicPr>
        <p:blipFill>
          <a:blip r:embed="rId8">
            <a:extLst/>
          </a:blip>
          <a:stretch>
            <a:fillRect/>
          </a:stretch>
        </p:blipFill>
        <p:spPr>
          <a:xfrm>
            <a:off x="7350970" y="4404482"/>
            <a:ext cx="1155426" cy="418514"/>
          </a:xfrm>
          <a:prstGeom prst="rect">
            <a:avLst/>
          </a:prstGeom>
          <a:ln w="12700">
            <a:miter lim="400000"/>
          </a:ln>
        </p:spPr>
      </p:pic>
      <p:pic>
        <p:nvPicPr>
          <p:cNvPr id="506" name="logo_mondelez.png"/>
          <p:cNvPicPr>
            <a:picLocks noChangeAspect="1"/>
          </p:cNvPicPr>
          <p:nvPr/>
        </p:nvPicPr>
        <p:blipFill>
          <a:blip r:embed="rId9">
            <a:extLst/>
          </a:blip>
          <a:stretch>
            <a:fillRect/>
          </a:stretch>
        </p:blipFill>
        <p:spPr>
          <a:xfrm>
            <a:off x="7350970" y="3973941"/>
            <a:ext cx="1184794" cy="283791"/>
          </a:xfrm>
          <a:prstGeom prst="rect">
            <a:avLst/>
          </a:prstGeom>
          <a:ln w="12700">
            <a:miter lim="400000"/>
          </a:ln>
        </p:spPr>
      </p:pic>
      <p:sp>
        <p:nvSpPr>
          <p:cNvPr id="34" name="Shape 483"/>
          <p:cNvSpPr/>
          <p:nvPr/>
        </p:nvSpPr>
        <p:spPr>
          <a:xfrm>
            <a:off x="6626652" y="5784329"/>
            <a:ext cx="3133299" cy="4797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lang="it-IT" b="1" dirty="0"/>
              <a:t>*Fonte</a:t>
            </a:r>
            <a:r>
              <a:rPr lang="it-IT" dirty="0"/>
              <a:t>: IRI </a:t>
            </a:r>
            <a:r>
              <a:rPr lang="it-IT" dirty="0" err="1"/>
              <a:t>Infoscan</a:t>
            </a:r>
            <a:r>
              <a:rPr lang="it-IT" dirty="0"/>
              <a:t> Totale Italia ISLSP – YTD Dicembre 2015</a:t>
            </a:r>
            <a:endParaRPr dirty="0"/>
          </a:p>
        </p:txBody>
      </p:sp>
      <p:grpSp>
        <p:nvGrpSpPr>
          <p:cNvPr id="5" name="Group 4"/>
          <p:cNvGrpSpPr/>
          <p:nvPr/>
        </p:nvGrpSpPr>
        <p:grpSpPr>
          <a:xfrm>
            <a:off x="334962" y="1589616"/>
            <a:ext cx="5690885" cy="4296659"/>
            <a:chOff x="334962" y="1438648"/>
            <a:chExt cx="5890842" cy="4447628"/>
          </a:xfrm>
        </p:grpSpPr>
        <p:sp>
          <p:nvSpPr>
            <p:cNvPr id="3" name="Rounded Rectangle 2"/>
            <p:cNvSpPr/>
            <p:nvPr/>
          </p:nvSpPr>
          <p:spPr>
            <a:xfrm>
              <a:off x="334962" y="1438648"/>
              <a:ext cx="5890842" cy="4447628"/>
            </a:xfrm>
            <a:prstGeom prst="roundRect">
              <a:avLst>
                <a:gd name="adj" fmla="val 1890"/>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pic>
          <p:nvPicPr>
            <p:cNvPr id="39" name="Picture 38" descr="grafico4.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484" y="1685993"/>
              <a:ext cx="5755151" cy="3925541"/>
            </a:xfrm>
            <a:prstGeom prst="rect">
              <a:avLst/>
            </a:prstGeom>
          </p:spPr>
        </p:pic>
      </p:grpSp>
    </p:spTree>
    <p:extLst>
      <p:ext uri="{BB962C8B-B14F-4D97-AF65-F5344CB8AC3E}">
        <p14:creationId xmlns:p14="http://schemas.microsoft.com/office/powerpoint/2010/main" val="308713162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p:nvPr/>
        </p:nvSpPr>
        <p:spPr>
          <a:xfrm>
            <a:off x="334962" y="298450"/>
            <a:ext cx="7284077"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t>DIVIDENDI CUMULATI</a:t>
            </a:r>
          </a:p>
        </p:txBody>
      </p:sp>
      <p:sp>
        <p:nvSpPr>
          <p:cNvPr id="880" name="Shape 880"/>
          <p:cNvSpPr/>
          <p:nvPr/>
        </p:nvSpPr>
        <p:spPr>
          <a:xfrm>
            <a:off x="6768351" y="3919605"/>
            <a:ext cx="1287373" cy="1478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lnSpc>
                <a:spcPct val="150000"/>
              </a:lnSpc>
              <a:spcBef>
                <a:spcPts val="600"/>
              </a:spcBef>
              <a:defRPr sz="1100" i="1">
                <a:solidFill>
                  <a:srgbClr val="1F497D"/>
                </a:solidFill>
                <a:latin typeface="Arial"/>
                <a:ea typeface="Arial"/>
                <a:cs typeface="Arial"/>
                <a:sym typeface="Arial"/>
              </a:defRPr>
            </a:pPr>
            <a:r>
              <a:rPr b="1"/>
              <a:t>Dati in Euro ‘000</a:t>
            </a:r>
          </a:p>
        </p:txBody>
      </p:sp>
      <p:sp>
        <p:nvSpPr>
          <p:cNvPr id="881" name="Shape 881"/>
          <p:cNvSpPr/>
          <p:nvPr/>
        </p:nvSpPr>
        <p:spPr>
          <a:xfrm>
            <a:off x="6768351" y="4164236"/>
            <a:ext cx="2371726" cy="184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lnSpc>
                <a:spcPct val="120000"/>
              </a:lnSpc>
              <a:spcBef>
                <a:spcPts val="600"/>
              </a:spcBef>
              <a:defRPr sz="1100" i="1">
                <a:solidFill>
                  <a:srgbClr val="1F497D"/>
                </a:solidFill>
                <a:latin typeface="Arial"/>
                <a:ea typeface="Arial"/>
                <a:cs typeface="Arial"/>
                <a:sym typeface="Arial"/>
              </a:defRPr>
            </a:pPr>
            <a:endParaRPr dirty="0"/>
          </a:p>
        </p:txBody>
      </p:sp>
      <p:grpSp>
        <p:nvGrpSpPr>
          <p:cNvPr id="2" name="Group 1"/>
          <p:cNvGrpSpPr/>
          <p:nvPr/>
        </p:nvGrpSpPr>
        <p:grpSpPr>
          <a:xfrm>
            <a:off x="6768351" y="1466562"/>
            <a:ext cx="2216012" cy="2110670"/>
            <a:chOff x="7043369" y="883398"/>
            <a:chExt cx="2216012" cy="2110670"/>
          </a:xfrm>
        </p:grpSpPr>
        <p:sp>
          <p:nvSpPr>
            <p:cNvPr id="8" name="Shape 1433"/>
            <p:cNvSpPr/>
            <p:nvPr/>
          </p:nvSpPr>
          <p:spPr>
            <a:xfrm>
              <a:off x="7096040" y="883398"/>
              <a:ext cx="2110672" cy="2110670"/>
            </a:xfrm>
            <a:prstGeom prst="ellipse">
              <a:avLst/>
            </a:prstGeom>
            <a:solidFill>
              <a:srgbClr val="F45653"/>
            </a:solidFill>
            <a:ln w="12700">
              <a:miter lim="400000"/>
            </a:ln>
          </p:spPr>
          <p:txBody>
            <a:bodyPr lIns="45719" rIns="45719" anchor="ctr"/>
            <a:lstStyle/>
            <a:p>
              <a:pPr>
                <a:defRPr>
                  <a:solidFill>
                    <a:srgbClr val="F45653"/>
                  </a:solidFill>
                </a:defRPr>
              </a:pPr>
              <a:endParaRPr/>
            </a:p>
          </p:txBody>
        </p:sp>
        <p:sp>
          <p:nvSpPr>
            <p:cNvPr id="9" name="Shape 1438"/>
            <p:cNvSpPr/>
            <p:nvPr/>
          </p:nvSpPr>
          <p:spPr>
            <a:xfrm>
              <a:off x="7043369" y="1198251"/>
              <a:ext cx="2216012" cy="147732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defRPr sz="1800">
                  <a:solidFill>
                    <a:srgbClr val="FFFFFF"/>
                  </a:solidFill>
                  <a:latin typeface="Arial"/>
                  <a:ea typeface="Arial"/>
                  <a:cs typeface="Arial"/>
                  <a:sym typeface="Arial"/>
                </a:defRPr>
              </a:pPr>
              <a:r>
                <a:rPr lang="hr-HR" dirty="0" smtClean="0"/>
                <a:t>Granarolo</a:t>
              </a:r>
              <a:br>
                <a:rPr lang="hr-HR" dirty="0" smtClean="0"/>
              </a:br>
              <a:r>
                <a:rPr lang="hr-HR" dirty="0" smtClean="0"/>
                <a:t>ha distribuito </a:t>
              </a:r>
              <a:br>
                <a:rPr lang="hr-HR" dirty="0" smtClean="0"/>
              </a:br>
              <a:r>
                <a:rPr lang="hr-HR" dirty="0" smtClean="0"/>
                <a:t>31,4 MILIONI</a:t>
              </a:r>
              <a:br>
                <a:rPr lang="hr-HR" dirty="0" smtClean="0"/>
              </a:br>
              <a:r>
                <a:rPr lang="hr-HR" dirty="0" smtClean="0"/>
                <a:t>di dividendi negli ultimi 6 anni.</a:t>
              </a:r>
              <a:endParaRPr dirty="0"/>
            </a:p>
          </p:txBody>
        </p:sp>
      </p:grpSp>
      <p:graphicFrame>
        <p:nvGraphicFramePr>
          <p:cNvPr id="12" name="Chart 11"/>
          <p:cNvGraphicFramePr/>
          <p:nvPr>
            <p:extLst>
              <p:ext uri="{D42A27DB-BD31-4B8C-83A1-F6EECF244321}">
                <p14:modId xmlns:p14="http://schemas.microsoft.com/office/powerpoint/2010/main" val="3678003073"/>
              </p:ext>
            </p:extLst>
          </p:nvPr>
        </p:nvGraphicFramePr>
        <p:xfrm>
          <a:off x="345440" y="944880"/>
          <a:ext cx="6258560" cy="4460240"/>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p:cNvGrpSpPr/>
          <p:nvPr/>
        </p:nvGrpSpPr>
        <p:grpSpPr>
          <a:xfrm>
            <a:off x="467360" y="5649728"/>
            <a:ext cx="7213600" cy="808258"/>
            <a:chOff x="24948" y="5881454"/>
            <a:chExt cx="5575467" cy="808258"/>
          </a:xfrm>
        </p:grpSpPr>
        <p:sp>
          <p:nvSpPr>
            <p:cNvPr id="14" name="Isosceles Triangle 13"/>
            <p:cNvSpPr/>
            <p:nvPr/>
          </p:nvSpPr>
          <p:spPr>
            <a:xfrm>
              <a:off x="4083176" y="5881454"/>
              <a:ext cx="287362" cy="343692"/>
            </a:xfrm>
            <a:prstGeom prst="triangle">
              <a:avLst/>
            </a:prstGeom>
            <a:solidFill>
              <a:srgbClr val="F4565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sp>
          <p:nvSpPr>
            <p:cNvPr id="15" name="Shape 421"/>
            <p:cNvSpPr/>
            <p:nvPr/>
          </p:nvSpPr>
          <p:spPr>
            <a:xfrm>
              <a:off x="24948" y="6158443"/>
              <a:ext cx="5520498" cy="500376"/>
            </a:xfrm>
            <a:prstGeom prst="roundRect">
              <a:avLst>
                <a:gd name="adj" fmla="val 30476"/>
              </a:avLst>
            </a:prstGeom>
            <a:solidFill>
              <a:srgbClr val="F45653"/>
            </a:solidFill>
            <a:ln w="12700" cap="flat">
              <a:noFill/>
              <a:miter lim="400000"/>
            </a:ln>
            <a:effectLst/>
          </p:spPr>
          <p:txBody>
            <a:bodyPr wrap="square" lIns="45719" tIns="45719" rIns="45719" bIns="45719" numCol="1" anchor="ctr">
              <a:noAutofit/>
            </a:bodyPr>
            <a:lstStyle/>
            <a:p>
              <a:pPr algn="ctr"/>
              <a:endParaRPr sz="100" dirty="0">
                <a:latin typeface=""/>
              </a:endParaRPr>
            </a:p>
          </p:txBody>
        </p:sp>
        <p:sp>
          <p:nvSpPr>
            <p:cNvPr id="16" name="Shape 335"/>
            <p:cNvSpPr/>
            <p:nvPr/>
          </p:nvSpPr>
          <p:spPr>
            <a:xfrm>
              <a:off x="32801" y="6105460"/>
              <a:ext cx="5567614" cy="5842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lang="it-IT" dirty="0" smtClean="0">
                  <a:solidFill>
                    <a:schemeClr val="bg1">
                      <a:lumMod val="95000"/>
                    </a:schemeClr>
                  </a:solidFill>
                </a:rPr>
                <a:t>NON È UNA DIFFERENZA DI POCO CONTO, PRODUCIAMO RICCHEZZA PER RIDISTRIBUIRLA AI SOCI </a:t>
              </a:r>
              <a:endParaRPr lang="de-DE" dirty="0">
                <a:solidFill>
                  <a:schemeClr val="bg1">
                    <a:lumMod val="95000"/>
                  </a:schemeClr>
                </a:solidFill>
              </a:endParaRPr>
            </a:p>
          </p:txBody>
        </p:sp>
      </p:grpSp>
    </p:spTree>
    <p:extLst>
      <p:ext uri="{BB962C8B-B14F-4D97-AF65-F5344CB8AC3E}">
        <p14:creationId xmlns:p14="http://schemas.microsoft.com/office/powerpoint/2010/main" val="132451640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Shape 944"/>
          <p:cNvSpPr/>
          <p:nvPr/>
        </p:nvSpPr>
        <p:spPr>
          <a:xfrm>
            <a:off x="-17079" y="1704406"/>
            <a:ext cx="9940158" cy="4629502"/>
          </a:xfrm>
          <a:prstGeom prst="rect">
            <a:avLst/>
          </a:prstGeom>
          <a:blipFill>
            <a:blip r:embed="rId2">
              <a:alphaModFix amt="30000"/>
            </a:blip>
            <a:stretch>
              <a:fillRect/>
            </a:stretch>
          </a:blipFill>
          <a:ln w="12700">
            <a:miter lim="400000"/>
          </a:ln>
        </p:spPr>
        <p:txBody>
          <a:bodyPr lIns="45719" rIns="45719" anchor="ctr"/>
          <a:lstStyle/>
          <a:p>
            <a:pPr algn="ctr" defTabSz="914400">
              <a:defRPr sz="2000">
                <a:solidFill>
                  <a:srgbClr val="2A2AA0"/>
                </a:solidFill>
                <a:latin typeface="Arial"/>
                <a:ea typeface="Arial"/>
                <a:cs typeface="Arial"/>
                <a:sym typeface="Arial"/>
              </a:defRPr>
            </a:pPr>
            <a:endParaRPr/>
          </a:p>
        </p:txBody>
      </p:sp>
      <p:sp>
        <p:nvSpPr>
          <p:cNvPr id="946" name="Shape 946"/>
          <p:cNvSpPr/>
          <p:nvPr/>
        </p:nvSpPr>
        <p:spPr>
          <a:xfrm>
            <a:off x="334962" y="298450"/>
            <a:ext cx="7941649" cy="9407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110000"/>
              </a:lnSpc>
              <a:defRPr sz="2800" b="1">
                <a:solidFill>
                  <a:srgbClr val="005CA7"/>
                </a:solidFill>
                <a:latin typeface="Arial"/>
                <a:ea typeface="Arial"/>
                <a:cs typeface="Arial"/>
                <a:sym typeface="Arial"/>
              </a:defRPr>
            </a:pPr>
            <a:r>
              <a:rPr dirty="0" smtClean="0"/>
              <a:t>IL MERCATO LATTIERO CASEARIO</a:t>
            </a:r>
            <a:br>
              <a:rPr dirty="0" smtClean="0"/>
            </a:br>
            <a:r>
              <a:rPr i="1" dirty="0" smtClean="0"/>
              <a:t>TREND 2015 - MONDO</a:t>
            </a:r>
            <a:endParaRPr i="1" dirty="0"/>
          </a:p>
        </p:txBody>
      </p:sp>
      <p:sp>
        <p:nvSpPr>
          <p:cNvPr id="947" name="Shape 947"/>
          <p:cNvSpPr/>
          <p:nvPr/>
        </p:nvSpPr>
        <p:spPr>
          <a:xfrm>
            <a:off x="1196960" y="2855302"/>
            <a:ext cx="1309147"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spcBef>
                <a:spcPts val="300"/>
              </a:spcBef>
              <a:buClr>
                <a:srgbClr val="F45653"/>
              </a:buClr>
              <a:defRPr sz="3000" b="1">
                <a:solidFill>
                  <a:srgbClr val="005CA7"/>
                </a:solidFill>
                <a:latin typeface="Arial"/>
                <a:ea typeface="Arial"/>
                <a:cs typeface="Arial"/>
                <a:sym typeface="Arial"/>
              </a:defRPr>
            </a:pPr>
            <a:r>
              <a:rPr sz="2800" dirty="0"/>
              <a:t>+2,0%</a:t>
            </a:r>
          </a:p>
        </p:txBody>
      </p:sp>
      <p:sp>
        <p:nvSpPr>
          <p:cNvPr id="948" name="Shape 948"/>
          <p:cNvSpPr/>
          <p:nvPr/>
        </p:nvSpPr>
        <p:spPr>
          <a:xfrm>
            <a:off x="1209660" y="3254106"/>
            <a:ext cx="1582544"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dirty="0"/>
              <a:t>Consumo di latte e derivati</a:t>
            </a:r>
          </a:p>
        </p:txBody>
      </p:sp>
      <p:sp>
        <p:nvSpPr>
          <p:cNvPr id="949" name="Shape 949"/>
          <p:cNvSpPr/>
          <p:nvPr/>
        </p:nvSpPr>
        <p:spPr>
          <a:xfrm>
            <a:off x="4131325" y="2885630"/>
            <a:ext cx="1582545"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spcBef>
                <a:spcPts val="300"/>
              </a:spcBef>
              <a:buClr>
                <a:srgbClr val="F45653"/>
              </a:buClr>
              <a:defRPr sz="3000" b="1">
                <a:solidFill>
                  <a:srgbClr val="005CA7"/>
                </a:solidFill>
                <a:latin typeface="Arial"/>
                <a:ea typeface="Arial"/>
                <a:cs typeface="Arial"/>
                <a:sym typeface="Arial"/>
              </a:defRPr>
            </a:pPr>
            <a:r>
              <a:rPr sz="2800"/>
              <a:t>+3,4%</a:t>
            </a:r>
          </a:p>
        </p:txBody>
      </p:sp>
      <p:sp>
        <p:nvSpPr>
          <p:cNvPr id="950" name="Shape 950"/>
          <p:cNvSpPr/>
          <p:nvPr/>
        </p:nvSpPr>
        <p:spPr>
          <a:xfrm>
            <a:off x="4144025" y="3284434"/>
            <a:ext cx="1617950"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dirty="0"/>
              <a:t>Consumo polvere di latte</a:t>
            </a:r>
          </a:p>
        </p:txBody>
      </p:sp>
      <p:sp>
        <p:nvSpPr>
          <p:cNvPr id="951" name="Shape 951"/>
          <p:cNvSpPr/>
          <p:nvPr/>
        </p:nvSpPr>
        <p:spPr>
          <a:xfrm>
            <a:off x="1196960" y="4587163"/>
            <a:ext cx="145132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spcBef>
                <a:spcPts val="300"/>
              </a:spcBef>
              <a:buClr>
                <a:srgbClr val="F45653"/>
              </a:buClr>
              <a:defRPr sz="3000" b="1">
                <a:solidFill>
                  <a:srgbClr val="005CA7"/>
                </a:solidFill>
                <a:latin typeface="Arial"/>
                <a:ea typeface="Arial"/>
                <a:cs typeface="Arial"/>
                <a:sym typeface="Arial"/>
              </a:defRPr>
            </a:pPr>
            <a:r>
              <a:rPr sz="2800"/>
              <a:t>+1,9%</a:t>
            </a:r>
          </a:p>
        </p:txBody>
      </p:sp>
      <p:sp>
        <p:nvSpPr>
          <p:cNvPr id="952" name="Shape 952"/>
          <p:cNvSpPr/>
          <p:nvPr/>
        </p:nvSpPr>
        <p:spPr>
          <a:xfrm>
            <a:off x="1209660" y="4985967"/>
            <a:ext cx="1425928"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a:t>Consumo burro</a:t>
            </a:r>
          </a:p>
        </p:txBody>
      </p:sp>
      <p:sp>
        <p:nvSpPr>
          <p:cNvPr id="953" name="Shape 953"/>
          <p:cNvSpPr/>
          <p:nvPr/>
        </p:nvSpPr>
        <p:spPr>
          <a:xfrm>
            <a:off x="4131325" y="4617491"/>
            <a:ext cx="145132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spcBef>
                <a:spcPts val="300"/>
              </a:spcBef>
              <a:buClr>
                <a:srgbClr val="F45653"/>
              </a:buClr>
              <a:defRPr sz="3000" b="1">
                <a:solidFill>
                  <a:srgbClr val="005CA7"/>
                </a:solidFill>
                <a:latin typeface="Arial"/>
                <a:ea typeface="Arial"/>
                <a:cs typeface="Arial"/>
                <a:sym typeface="Arial"/>
              </a:defRPr>
            </a:pPr>
            <a:r>
              <a:rPr sz="2800"/>
              <a:t>+1,8%</a:t>
            </a:r>
          </a:p>
        </p:txBody>
      </p:sp>
      <p:sp>
        <p:nvSpPr>
          <p:cNvPr id="954" name="Shape 954"/>
          <p:cNvSpPr/>
          <p:nvPr/>
        </p:nvSpPr>
        <p:spPr>
          <a:xfrm>
            <a:off x="4144025" y="5016295"/>
            <a:ext cx="1425928" cy="53963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800">
                <a:solidFill>
                  <a:srgbClr val="646269"/>
                </a:solidFill>
                <a:latin typeface="Arial"/>
                <a:ea typeface="Arial"/>
                <a:cs typeface="Arial"/>
                <a:sym typeface="Arial"/>
              </a:defRPr>
            </a:pPr>
            <a:r>
              <a:rPr sz="1600"/>
              <a:t>Consumo formaggi</a:t>
            </a:r>
          </a:p>
        </p:txBody>
      </p:sp>
      <p:sp>
        <p:nvSpPr>
          <p:cNvPr id="955" name="Shape 955"/>
          <p:cNvSpPr/>
          <p:nvPr/>
        </p:nvSpPr>
        <p:spPr>
          <a:xfrm>
            <a:off x="6309256" y="2891239"/>
            <a:ext cx="3158080" cy="159650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spcBef>
                <a:spcPts val="300"/>
              </a:spcBef>
              <a:defRPr sz="1500" b="1">
                <a:solidFill>
                  <a:srgbClr val="005CA7"/>
                </a:solidFill>
                <a:latin typeface="Arial"/>
                <a:ea typeface="Arial"/>
                <a:cs typeface="Arial"/>
                <a:sym typeface="Arial"/>
              </a:defRPr>
            </a:pPr>
            <a:r>
              <a:rPr sz="1400" dirty="0"/>
              <a:t>Il 2015 ha confermato un trend dei consumi mondiali del settore Dairy in crescita</a:t>
            </a:r>
            <a:br>
              <a:rPr sz="1400" dirty="0"/>
            </a:br>
            <a:r>
              <a:rPr sz="1400" dirty="0"/>
              <a:t/>
            </a:r>
            <a:br>
              <a:rPr sz="1400" dirty="0"/>
            </a:br>
            <a:r>
              <a:rPr sz="1400" dirty="0"/>
              <a:t>Di particolare interesse il segmento formaggi in cui l'export italiano è cresciuto del 9%</a:t>
            </a:r>
          </a:p>
        </p:txBody>
      </p:sp>
      <p:sp>
        <p:nvSpPr>
          <p:cNvPr id="956" name="Shape 956"/>
          <p:cNvSpPr/>
          <p:nvPr/>
        </p:nvSpPr>
        <p:spPr>
          <a:xfrm>
            <a:off x="334962" y="6085737"/>
            <a:ext cx="5076330" cy="33937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 </a:t>
            </a:r>
            <a:r>
              <a:rPr dirty="0"/>
              <a:t>FAS - USDA</a:t>
            </a:r>
          </a:p>
        </p:txBody>
      </p:sp>
      <p:sp>
        <p:nvSpPr>
          <p:cNvPr id="957" name="Shape 957"/>
          <p:cNvSpPr/>
          <p:nvPr/>
        </p:nvSpPr>
        <p:spPr>
          <a:xfrm>
            <a:off x="265467" y="1496607"/>
            <a:ext cx="8655662" cy="5914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800">
                <a:solidFill>
                  <a:srgbClr val="005CA7"/>
                </a:solidFill>
                <a:latin typeface="Arial"/>
                <a:ea typeface="Arial"/>
                <a:cs typeface="Arial"/>
                <a:sym typeface="Arial"/>
              </a:defRPr>
            </a:pPr>
            <a:r>
              <a:t>Considerando l'andamento piuttosto stabile dei consumi interni in Europa risulta evidente come l'export sia un fattore strategico per il settore europeo</a:t>
            </a:r>
          </a:p>
        </p:txBody>
      </p:sp>
      <p:pic>
        <p:nvPicPr>
          <p:cNvPr id="958" name="pasted-image.pdf"/>
          <p:cNvPicPr>
            <a:picLocks noChangeAspect="1"/>
          </p:cNvPicPr>
          <p:nvPr/>
        </p:nvPicPr>
        <p:blipFill>
          <a:blip r:embed="rId3">
            <a:extLst/>
          </a:blip>
          <a:stretch>
            <a:fillRect/>
          </a:stretch>
        </p:blipFill>
        <p:spPr>
          <a:xfrm>
            <a:off x="3334512" y="4627137"/>
            <a:ext cx="651342" cy="565518"/>
          </a:xfrm>
          <a:prstGeom prst="rect">
            <a:avLst/>
          </a:prstGeom>
          <a:ln w="12700">
            <a:miter lim="400000"/>
          </a:ln>
        </p:spPr>
      </p:pic>
      <p:pic>
        <p:nvPicPr>
          <p:cNvPr id="959" name="pasted-image.pdf"/>
          <p:cNvPicPr>
            <a:picLocks noChangeAspect="1"/>
          </p:cNvPicPr>
          <p:nvPr/>
        </p:nvPicPr>
        <p:blipFill>
          <a:blip r:embed="rId4">
            <a:extLst/>
          </a:blip>
          <a:stretch>
            <a:fillRect/>
          </a:stretch>
        </p:blipFill>
        <p:spPr>
          <a:xfrm>
            <a:off x="281731" y="4634645"/>
            <a:ext cx="708133" cy="593612"/>
          </a:xfrm>
          <a:prstGeom prst="rect">
            <a:avLst/>
          </a:prstGeom>
          <a:ln w="12700">
            <a:miter lim="400000"/>
          </a:ln>
        </p:spPr>
      </p:pic>
      <p:pic>
        <p:nvPicPr>
          <p:cNvPr id="960" name="pasted-image.pdf"/>
          <p:cNvPicPr>
            <a:picLocks noChangeAspect="1"/>
          </p:cNvPicPr>
          <p:nvPr/>
        </p:nvPicPr>
        <p:blipFill>
          <a:blip r:embed="rId5">
            <a:extLst/>
          </a:blip>
          <a:stretch>
            <a:fillRect/>
          </a:stretch>
        </p:blipFill>
        <p:spPr>
          <a:xfrm>
            <a:off x="3351674" y="2954643"/>
            <a:ext cx="667817" cy="741970"/>
          </a:xfrm>
          <a:prstGeom prst="rect">
            <a:avLst/>
          </a:prstGeom>
          <a:ln w="12700">
            <a:miter lim="400000"/>
          </a:ln>
        </p:spPr>
      </p:pic>
      <p:pic>
        <p:nvPicPr>
          <p:cNvPr id="961" name="pasted-image.pdf"/>
          <p:cNvPicPr>
            <a:picLocks noChangeAspect="1"/>
          </p:cNvPicPr>
          <p:nvPr/>
        </p:nvPicPr>
        <p:blipFill>
          <a:blip r:embed="rId6">
            <a:extLst/>
          </a:blip>
          <a:stretch>
            <a:fillRect/>
          </a:stretch>
        </p:blipFill>
        <p:spPr>
          <a:xfrm>
            <a:off x="260664" y="2960386"/>
            <a:ext cx="819183" cy="639709"/>
          </a:xfrm>
          <a:prstGeom prst="rect">
            <a:avLst/>
          </a:prstGeom>
          <a:ln w="12700">
            <a:miter lim="400000"/>
          </a:ln>
        </p:spPr>
      </p:pic>
    </p:spTree>
    <p:extLst>
      <p:ext uri="{BB962C8B-B14F-4D97-AF65-F5344CB8AC3E}">
        <p14:creationId xmlns:p14="http://schemas.microsoft.com/office/powerpoint/2010/main" val="104127032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335"/>
          <p:cNvSpPr/>
          <p:nvPr/>
        </p:nvSpPr>
        <p:spPr>
          <a:xfrm>
            <a:off x="1769473" y="2373711"/>
            <a:ext cx="6367054" cy="14219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lang="it-IT" dirty="0" smtClean="0"/>
              <a:t>…</a:t>
            </a:r>
            <a:br>
              <a:rPr lang="it-IT" dirty="0" smtClean="0"/>
            </a:br>
            <a:r>
              <a:rPr lang="it-IT" dirty="0" smtClean="0"/>
              <a:t>UNA ISTANTANEA GRANAROLO OGGI</a:t>
            </a:r>
            <a:endParaRPr lang="it-IT" dirty="0"/>
          </a:p>
        </p:txBody>
      </p:sp>
    </p:spTree>
    <p:extLst>
      <p:ext uri="{BB962C8B-B14F-4D97-AF65-F5344CB8AC3E}">
        <p14:creationId xmlns:p14="http://schemas.microsoft.com/office/powerpoint/2010/main" val="3323237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2777324" y="1527454"/>
            <a:ext cx="3288616" cy="1056784"/>
          </a:xfrm>
          <a:prstGeom prst="wedgeRoundRectCallout">
            <a:avLst>
              <a:gd name="adj1" fmla="val 50505"/>
              <a:gd name="adj2" fmla="val 73146"/>
              <a:gd name="adj3" fmla="val 16667"/>
            </a:avLst>
          </a:prstGeom>
          <a:solidFill>
            <a:srgbClr val="F4565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j-lt"/>
              <a:ea typeface="+mj-ea"/>
              <a:cs typeface="+mj-cs"/>
              <a:sym typeface="Calibri"/>
            </a:endParaRPr>
          </a:p>
        </p:txBody>
      </p:sp>
      <p:sp>
        <p:nvSpPr>
          <p:cNvPr id="5" name="Rounded Rectangular Callout 4"/>
          <p:cNvSpPr/>
          <p:nvPr/>
        </p:nvSpPr>
        <p:spPr>
          <a:xfrm>
            <a:off x="337490" y="1545217"/>
            <a:ext cx="1989415" cy="1047904"/>
          </a:xfrm>
          <a:prstGeom prst="wedgeRoundRectCallout">
            <a:avLst>
              <a:gd name="adj1" fmla="val -48030"/>
              <a:gd name="adj2" fmla="val 72481"/>
              <a:gd name="adj3" fmla="val 16667"/>
            </a:avLst>
          </a:prstGeom>
          <a:solidFill>
            <a:srgbClr val="00479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j-lt"/>
              <a:ea typeface="+mj-ea"/>
              <a:cs typeface="+mj-cs"/>
              <a:sym typeface="Calibri"/>
            </a:endParaRPr>
          </a:p>
        </p:txBody>
      </p:sp>
      <p:sp>
        <p:nvSpPr>
          <p:cNvPr id="227" name="Shape 227"/>
          <p:cNvSpPr/>
          <p:nvPr/>
        </p:nvSpPr>
        <p:spPr>
          <a:xfrm>
            <a:off x="334962" y="6331619"/>
            <a:ext cx="1707741" cy="3199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50000"/>
              </a:lnSpc>
              <a:spcBef>
                <a:spcPts val="600"/>
              </a:spcBef>
              <a:defRPr sz="1100" i="1">
                <a:solidFill>
                  <a:srgbClr val="1F497D"/>
                </a:solidFill>
                <a:latin typeface="Arial"/>
                <a:ea typeface="Arial"/>
                <a:cs typeface="Arial"/>
                <a:sym typeface="Arial"/>
              </a:defRPr>
            </a:pPr>
            <a:r>
              <a:rPr b="1" dirty="0"/>
              <a:t>Fonte</a:t>
            </a:r>
            <a:r>
              <a:rPr dirty="0"/>
              <a:t>: Nomisma - 2014</a:t>
            </a:r>
          </a:p>
        </p:txBody>
      </p:sp>
      <p:sp>
        <p:nvSpPr>
          <p:cNvPr id="228" name="Shape 228"/>
          <p:cNvSpPr/>
          <p:nvPr/>
        </p:nvSpPr>
        <p:spPr>
          <a:xfrm>
            <a:off x="334962" y="3123740"/>
            <a:ext cx="4803095" cy="2846933"/>
          </a:xfrm>
          <a:prstGeom prst="rect">
            <a:avLst/>
          </a:prstGeom>
          <a:ln w="12700">
            <a:solidFill>
              <a:srgbClr val="FFFFFF"/>
            </a:solidFill>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spcBef>
                <a:spcPts val="600"/>
              </a:spcBef>
              <a:defRPr sz="1200" b="1">
                <a:solidFill>
                  <a:srgbClr val="F45653"/>
                </a:solidFill>
                <a:latin typeface="Arial"/>
                <a:ea typeface="Arial"/>
                <a:cs typeface="Arial"/>
                <a:sym typeface="Arial"/>
              </a:defRPr>
            </a:pPr>
            <a:r>
              <a:rPr sz="1000" b="0" dirty="0" err="1">
                <a:solidFill>
                  <a:schemeClr val="tx1"/>
                </a:solidFill>
              </a:rPr>
              <a:t>Cooperazione</a:t>
            </a:r>
            <a:r>
              <a:rPr sz="1000" b="0" dirty="0">
                <a:solidFill>
                  <a:schemeClr val="tx1"/>
                </a:solidFill>
              </a:rPr>
              <a:t> </a:t>
            </a:r>
            <a:r>
              <a:rPr sz="1000" b="0" dirty="0" err="1">
                <a:solidFill>
                  <a:schemeClr val="tx1"/>
                </a:solidFill>
              </a:rPr>
              <a:t>lattiero-casearia</a:t>
            </a:r>
            <a:r>
              <a:rPr sz="1000" b="0" dirty="0">
                <a:solidFill>
                  <a:schemeClr val="tx1"/>
                </a:solidFill>
              </a:rPr>
              <a:t> </a:t>
            </a:r>
            <a:r>
              <a:rPr sz="1000" b="0" dirty="0" err="1">
                <a:solidFill>
                  <a:schemeClr val="tx1"/>
                </a:solidFill>
              </a:rPr>
              <a:t>italiana</a:t>
            </a:r>
            <a:r>
              <a:rPr sz="1000" dirty="0"/>
              <a:t/>
            </a:r>
            <a:br>
              <a:rPr sz="1000" dirty="0"/>
            </a:br>
            <a:r>
              <a:rPr sz="1000" dirty="0"/>
              <a:t> </a:t>
            </a:r>
          </a:p>
          <a:p>
            <a:pPr marL="501315" lvl="1" indent="-120315">
              <a:lnSpc>
                <a:spcPct val="150000"/>
              </a:lnSpc>
              <a:spcBef>
                <a:spcPts val="600"/>
              </a:spcBef>
              <a:buClr>
                <a:srgbClr val="F45653"/>
              </a:buClr>
              <a:buSzPct val="150000"/>
              <a:buChar char="•"/>
              <a:defRPr sz="1400">
                <a:solidFill>
                  <a:srgbClr val="646269"/>
                </a:solidFill>
                <a:latin typeface="Arial"/>
                <a:ea typeface="Arial"/>
                <a:cs typeface="Arial"/>
                <a:sym typeface="Arial"/>
              </a:defRPr>
            </a:pPr>
            <a:r>
              <a:rPr sz="1000" dirty="0">
                <a:solidFill>
                  <a:schemeClr val="tx1"/>
                </a:solidFill>
              </a:rPr>
              <a:t>772 cooperative associate</a:t>
            </a:r>
          </a:p>
          <a:p>
            <a:pPr marL="501315" lvl="1" indent="-120315">
              <a:lnSpc>
                <a:spcPct val="150000"/>
              </a:lnSpc>
              <a:spcBef>
                <a:spcPts val="600"/>
              </a:spcBef>
              <a:buClr>
                <a:srgbClr val="F45653"/>
              </a:buClr>
              <a:buSzPct val="150000"/>
              <a:buChar char="•"/>
              <a:defRPr sz="1400">
                <a:solidFill>
                  <a:srgbClr val="646269"/>
                </a:solidFill>
                <a:latin typeface="Arial"/>
                <a:ea typeface="Arial"/>
                <a:cs typeface="Arial"/>
                <a:sym typeface="Arial"/>
              </a:defRPr>
            </a:pPr>
            <a:r>
              <a:rPr sz="1000" dirty="0">
                <a:solidFill>
                  <a:schemeClr val="tx1"/>
                </a:solidFill>
              </a:rPr>
              <a:t>12.800 </a:t>
            </a:r>
            <a:r>
              <a:rPr sz="1000" dirty="0" err="1">
                <a:solidFill>
                  <a:schemeClr val="tx1"/>
                </a:solidFill>
              </a:rPr>
              <a:t>numero</a:t>
            </a:r>
            <a:r>
              <a:rPr sz="1000" dirty="0">
                <a:solidFill>
                  <a:schemeClr val="tx1"/>
                </a:solidFill>
              </a:rPr>
              <a:t> di </a:t>
            </a:r>
            <a:r>
              <a:rPr sz="1000" dirty="0" err="1">
                <a:solidFill>
                  <a:schemeClr val="tx1"/>
                </a:solidFill>
              </a:rPr>
              <a:t>addetti</a:t>
            </a:r>
            <a:r>
              <a:rPr sz="1000" dirty="0">
                <a:solidFill>
                  <a:schemeClr val="tx1"/>
                </a:solidFill>
              </a:rPr>
              <a:t> </a:t>
            </a:r>
          </a:p>
          <a:p>
            <a:pPr marL="501315" lvl="1" indent="-120315">
              <a:lnSpc>
                <a:spcPct val="150000"/>
              </a:lnSpc>
              <a:spcBef>
                <a:spcPts val="600"/>
              </a:spcBef>
              <a:buClr>
                <a:srgbClr val="F45653"/>
              </a:buClr>
              <a:buSzPct val="150000"/>
              <a:buChar char="•"/>
              <a:defRPr sz="1400">
                <a:solidFill>
                  <a:srgbClr val="646269"/>
                </a:solidFill>
                <a:latin typeface="Arial"/>
                <a:ea typeface="Arial"/>
                <a:cs typeface="Arial"/>
                <a:sym typeface="Arial"/>
              </a:defRPr>
            </a:pPr>
            <a:r>
              <a:rPr sz="1000" dirty="0">
                <a:solidFill>
                  <a:schemeClr val="tx1"/>
                </a:solidFill>
              </a:rPr>
              <a:t>6,9 </a:t>
            </a:r>
            <a:r>
              <a:rPr sz="1000" dirty="0" err="1">
                <a:solidFill>
                  <a:schemeClr val="tx1"/>
                </a:solidFill>
              </a:rPr>
              <a:t>miliardi</a:t>
            </a:r>
            <a:r>
              <a:rPr sz="1000" dirty="0">
                <a:solidFill>
                  <a:schemeClr val="tx1"/>
                </a:solidFill>
              </a:rPr>
              <a:t> di Euro </a:t>
            </a:r>
            <a:r>
              <a:rPr sz="1000" dirty="0" err="1">
                <a:solidFill>
                  <a:schemeClr val="tx1"/>
                </a:solidFill>
              </a:rPr>
              <a:t>fatturato</a:t>
            </a:r>
            <a:r>
              <a:rPr sz="1000" dirty="0">
                <a:solidFill>
                  <a:schemeClr val="tx1"/>
                </a:solidFill>
              </a:rPr>
              <a:t> del </a:t>
            </a:r>
            <a:r>
              <a:rPr sz="1000" dirty="0" err="1">
                <a:solidFill>
                  <a:schemeClr val="tx1"/>
                </a:solidFill>
              </a:rPr>
              <a:t>settore</a:t>
            </a:r>
            <a:r>
              <a:rPr sz="1000" dirty="0">
                <a:solidFill>
                  <a:schemeClr val="tx1"/>
                </a:solidFill>
              </a:rPr>
              <a:t> </a:t>
            </a:r>
            <a:r>
              <a:rPr sz="1000" dirty="0" err="1">
                <a:solidFill>
                  <a:schemeClr val="tx1"/>
                </a:solidFill>
              </a:rPr>
              <a:t>lattiero</a:t>
            </a:r>
            <a:r>
              <a:rPr sz="1000" dirty="0">
                <a:solidFill>
                  <a:schemeClr val="tx1"/>
                </a:solidFill>
              </a:rPr>
              <a:t>-caseario</a:t>
            </a:r>
          </a:p>
          <a:p>
            <a:pPr marL="501315" lvl="1" indent="-120315">
              <a:lnSpc>
                <a:spcPct val="150000"/>
              </a:lnSpc>
              <a:spcBef>
                <a:spcPts val="600"/>
              </a:spcBef>
              <a:buClr>
                <a:srgbClr val="F45653"/>
              </a:buClr>
              <a:buSzPct val="150000"/>
              <a:buChar char="•"/>
              <a:defRPr sz="1400">
                <a:solidFill>
                  <a:srgbClr val="646269"/>
                </a:solidFill>
                <a:latin typeface="Arial"/>
                <a:ea typeface="Arial"/>
                <a:cs typeface="Arial"/>
                <a:sym typeface="Arial"/>
              </a:defRPr>
            </a:pPr>
            <a:r>
              <a:rPr sz="1000" dirty="0">
                <a:solidFill>
                  <a:schemeClr val="tx1"/>
                </a:solidFill>
              </a:rPr>
              <a:t>46%:  </a:t>
            </a:r>
            <a:r>
              <a:rPr sz="1000" dirty="0" err="1">
                <a:solidFill>
                  <a:schemeClr val="tx1"/>
                </a:solidFill>
              </a:rPr>
              <a:t>incidenza</a:t>
            </a:r>
            <a:r>
              <a:rPr sz="1000" dirty="0">
                <a:solidFill>
                  <a:schemeClr val="tx1"/>
                </a:solidFill>
              </a:rPr>
              <a:t> del </a:t>
            </a:r>
            <a:r>
              <a:rPr sz="1000" dirty="0" err="1">
                <a:solidFill>
                  <a:schemeClr val="tx1"/>
                </a:solidFill>
              </a:rPr>
              <a:t>fatturato</a:t>
            </a:r>
            <a:r>
              <a:rPr sz="1000" dirty="0">
                <a:solidFill>
                  <a:schemeClr val="tx1"/>
                </a:solidFill>
              </a:rPr>
              <a:t> </a:t>
            </a:r>
            <a:r>
              <a:rPr sz="1000" dirty="0" err="1">
                <a:solidFill>
                  <a:schemeClr val="tx1"/>
                </a:solidFill>
              </a:rPr>
              <a:t>della</a:t>
            </a:r>
            <a:r>
              <a:rPr sz="1000" dirty="0">
                <a:solidFill>
                  <a:schemeClr val="tx1"/>
                </a:solidFill>
              </a:rPr>
              <a:t> </a:t>
            </a:r>
            <a:r>
              <a:rPr sz="1000" dirty="0" err="1">
                <a:solidFill>
                  <a:schemeClr val="tx1"/>
                </a:solidFill>
              </a:rPr>
              <a:t>cooperazione</a:t>
            </a:r>
            <a:r>
              <a:rPr sz="1000" dirty="0">
                <a:solidFill>
                  <a:schemeClr val="tx1"/>
                </a:solidFill>
              </a:rPr>
              <a:t> </a:t>
            </a:r>
            <a:r>
              <a:rPr sz="1000" dirty="0" err="1">
                <a:solidFill>
                  <a:schemeClr val="tx1"/>
                </a:solidFill>
              </a:rPr>
              <a:t>lattiero-casearia</a:t>
            </a:r>
            <a:r>
              <a:rPr sz="1000" dirty="0">
                <a:solidFill>
                  <a:schemeClr val="tx1"/>
                </a:solidFill>
              </a:rPr>
              <a:t> </a:t>
            </a:r>
            <a:r>
              <a:rPr sz="1000" dirty="0" err="1">
                <a:solidFill>
                  <a:schemeClr val="tx1"/>
                </a:solidFill>
              </a:rPr>
              <a:t>sul</a:t>
            </a:r>
            <a:r>
              <a:rPr sz="1000" dirty="0">
                <a:solidFill>
                  <a:schemeClr val="tx1"/>
                </a:solidFill>
              </a:rPr>
              <a:t> </a:t>
            </a:r>
            <a:r>
              <a:rPr sz="1000" dirty="0" err="1">
                <a:solidFill>
                  <a:schemeClr val="tx1"/>
                </a:solidFill>
              </a:rPr>
              <a:t>totale</a:t>
            </a:r>
            <a:r>
              <a:rPr sz="1000" dirty="0">
                <a:solidFill>
                  <a:schemeClr val="tx1"/>
                </a:solidFill>
              </a:rPr>
              <a:t> Italia</a:t>
            </a:r>
          </a:p>
          <a:p>
            <a:pPr marL="501315" lvl="1" indent="-120315">
              <a:lnSpc>
                <a:spcPct val="150000"/>
              </a:lnSpc>
              <a:spcBef>
                <a:spcPts val="600"/>
              </a:spcBef>
              <a:buClr>
                <a:srgbClr val="F45653"/>
              </a:buClr>
              <a:buSzPct val="150000"/>
              <a:buChar char="•"/>
              <a:defRPr sz="1400">
                <a:solidFill>
                  <a:srgbClr val="646269"/>
                </a:solidFill>
                <a:latin typeface="Arial"/>
                <a:ea typeface="Arial"/>
                <a:cs typeface="Arial"/>
                <a:sym typeface="Arial"/>
              </a:defRPr>
            </a:pPr>
            <a:r>
              <a:rPr sz="1000" dirty="0">
                <a:solidFill>
                  <a:schemeClr val="tx1"/>
                </a:solidFill>
              </a:rPr>
              <a:t>40% </a:t>
            </a:r>
            <a:r>
              <a:rPr sz="1000" dirty="0" err="1">
                <a:solidFill>
                  <a:schemeClr val="tx1"/>
                </a:solidFill>
              </a:rPr>
              <a:t>delle</a:t>
            </a:r>
            <a:r>
              <a:rPr sz="1000" dirty="0">
                <a:solidFill>
                  <a:schemeClr val="tx1"/>
                </a:solidFill>
              </a:rPr>
              <a:t> </a:t>
            </a:r>
            <a:r>
              <a:rPr sz="1000" dirty="0" err="1">
                <a:solidFill>
                  <a:schemeClr val="tx1"/>
                </a:solidFill>
              </a:rPr>
              <a:t>aziende</a:t>
            </a:r>
            <a:r>
              <a:rPr sz="1000" dirty="0">
                <a:solidFill>
                  <a:schemeClr val="tx1"/>
                </a:solidFill>
              </a:rPr>
              <a:t> del </a:t>
            </a:r>
            <a:r>
              <a:rPr sz="1000" dirty="0" err="1">
                <a:solidFill>
                  <a:schemeClr val="tx1"/>
                </a:solidFill>
              </a:rPr>
              <a:t>lattiero</a:t>
            </a:r>
            <a:r>
              <a:rPr sz="1000" dirty="0">
                <a:solidFill>
                  <a:schemeClr val="tx1"/>
                </a:solidFill>
              </a:rPr>
              <a:t>- caseario </a:t>
            </a:r>
            <a:r>
              <a:rPr sz="1000" dirty="0" err="1">
                <a:solidFill>
                  <a:schemeClr val="tx1"/>
                </a:solidFill>
              </a:rPr>
              <a:t>esporta</a:t>
            </a:r>
            <a:r>
              <a:rPr sz="1000" dirty="0">
                <a:solidFill>
                  <a:schemeClr val="tx1"/>
                </a:solidFill>
              </a:rPr>
              <a:t> (</a:t>
            </a:r>
            <a:r>
              <a:rPr sz="1000" dirty="0" err="1">
                <a:solidFill>
                  <a:schemeClr val="tx1"/>
                </a:solidFill>
              </a:rPr>
              <a:t>contro</a:t>
            </a:r>
            <a:r>
              <a:rPr sz="1000" dirty="0">
                <a:solidFill>
                  <a:schemeClr val="tx1"/>
                </a:solidFill>
              </a:rPr>
              <a:t> </a:t>
            </a:r>
            <a:r>
              <a:rPr sz="1000" dirty="0" err="1">
                <a:solidFill>
                  <a:schemeClr val="tx1"/>
                </a:solidFill>
              </a:rPr>
              <a:t>il</a:t>
            </a:r>
            <a:r>
              <a:rPr sz="1000" dirty="0">
                <a:solidFill>
                  <a:schemeClr val="tx1"/>
                </a:solidFill>
              </a:rPr>
              <a:t> 34% </a:t>
            </a:r>
            <a:r>
              <a:rPr sz="1000" dirty="0" err="1">
                <a:solidFill>
                  <a:schemeClr val="tx1"/>
                </a:solidFill>
              </a:rPr>
              <a:t>medio</a:t>
            </a:r>
            <a:r>
              <a:rPr sz="1000" dirty="0">
                <a:solidFill>
                  <a:schemeClr val="tx1"/>
                </a:solidFill>
              </a:rPr>
              <a:t> </a:t>
            </a:r>
            <a:r>
              <a:rPr sz="1000" dirty="0" err="1">
                <a:solidFill>
                  <a:schemeClr val="tx1"/>
                </a:solidFill>
              </a:rPr>
              <a:t>delle</a:t>
            </a:r>
            <a:r>
              <a:rPr sz="1000" dirty="0">
                <a:solidFill>
                  <a:schemeClr val="tx1"/>
                </a:solidFill>
              </a:rPr>
              <a:t> coop di </a:t>
            </a:r>
            <a:r>
              <a:rPr sz="1000" dirty="0" err="1">
                <a:solidFill>
                  <a:schemeClr val="tx1"/>
                </a:solidFill>
              </a:rPr>
              <a:t>tutti</a:t>
            </a:r>
            <a:r>
              <a:rPr sz="1000" dirty="0">
                <a:solidFill>
                  <a:schemeClr val="tx1"/>
                </a:solidFill>
              </a:rPr>
              <a:t> </a:t>
            </a:r>
            <a:r>
              <a:rPr sz="1000" dirty="0" err="1">
                <a:solidFill>
                  <a:schemeClr val="tx1"/>
                </a:solidFill>
              </a:rPr>
              <a:t>i</a:t>
            </a:r>
            <a:r>
              <a:rPr sz="1000" dirty="0">
                <a:solidFill>
                  <a:schemeClr val="tx1"/>
                </a:solidFill>
              </a:rPr>
              <a:t> </a:t>
            </a:r>
            <a:r>
              <a:rPr sz="1000" dirty="0" err="1">
                <a:solidFill>
                  <a:schemeClr val="tx1"/>
                </a:solidFill>
              </a:rPr>
              <a:t>settori</a:t>
            </a:r>
            <a:r>
              <a:rPr sz="1000" dirty="0">
                <a:solidFill>
                  <a:schemeClr val="tx1"/>
                </a:solidFill>
              </a:rPr>
              <a:t>)</a:t>
            </a:r>
          </a:p>
          <a:p>
            <a:pPr marL="501315" lvl="1" indent="-120315">
              <a:lnSpc>
                <a:spcPct val="150000"/>
              </a:lnSpc>
              <a:spcBef>
                <a:spcPts val="600"/>
              </a:spcBef>
              <a:buClr>
                <a:srgbClr val="F45653"/>
              </a:buClr>
              <a:buSzPct val="150000"/>
              <a:buChar char="•"/>
              <a:defRPr sz="1400">
                <a:solidFill>
                  <a:srgbClr val="646269"/>
                </a:solidFill>
                <a:latin typeface="Arial"/>
                <a:ea typeface="Arial"/>
                <a:cs typeface="Arial"/>
                <a:sym typeface="Arial"/>
              </a:defRPr>
            </a:pPr>
            <a:r>
              <a:rPr sz="1000" dirty="0">
                <a:solidFill>
                  <a:schemeClr val="tx1"/>
                </a:solidFill>
              </a:rPr>
              <a:t>11% del </a:t>
            </a:r>
            <a:r>
              <a:rPr sz="1000" dirty="0" err="1">
                <a:solidFill>
                  <a:schemeClr val="tx1"/>
                </a:solidFill>
              </a:rPr>
              <a:t>fatturato</a:t>
            </a:r>
            <a:r>
              <a:rPr sz="1000" dirty="0">
                <a:solidFill>
                  <a:schemeClr val="tx1"/>
                </a:solidFill>
              </a:rPr>
              <a:t> </a:t>
            </a:r>
            <a:r>
              <a:rPr sz="1000" dirty="0" err="1">
                <a:solidFill>
                  <a:schemeClr val="tx1"/>
                </a:solidFill>
              </a:rPr>
              <a:t>delle</a:t>
            </a:r>
            <a:r>
              <a:rPr sz="1000" dirty="0">
                <a:solidFill>
                  <a:schemeClr val="tx1"/>
                </a:solidFill>
              </a:rPr>
              <a:t> </a:t>
            </a:r>
            <a:r>
              <a:rPr sz="1000" dirty="0" err="1">
                <a:solidFill>
                  <a:schemeClr val="tx1"/>
                </a:solidFill>
              </a:rPr>
              <a:t>vendite</a:t>
            </a:r>
            <a:r>
              <a:rPr sz="1000" dirty="0">
                <a:solidFill>
                  <a:schemeClr val="tx1"/>
                </a:solidFill>
              </a:rPr>
              <a:t> è </a:t>
            </a:r>
            <a:r>
              <a:rPr sz="1000" dirty="0" err="1">
                <a:solidFill>
                  <a:schemeClr val="tx1"/>
                </a:solidFill>
              </a:rPr>
              <a:t>fatto</a:t>
            </a:r>
            <a:r>
              <a:rPr sz="1000" dirty="0">
                <a:solidFill>
                  <a:schemeClr val="tx1"/>
                </a:solidFill>
              </a:rPr>
              <a:t> </a:t>
            </a:r>
            <a:r>
              <a:rPr sz="1000" dirty="0" err="1">
                <a:solidFill>
                  <a:schemeClr val="tx1"/>
                </a:solidFill>
              </a:rPr>
              <a:t>all’estero</a:t>
            </a:r>
            <a:r>
              <a:rPr sz="1000" dirty="0">
                <a:solidFill>
                  <a:schemeClr val="tx1"/>
                </a:solidFill>
              </a:rPr>
              <a:t> (</a:t>
            </a:r>
            <a:r>
              <a:rPr sz="1000" dirty="0" err="1">
                <a:solidFill>
                  <a:schemeClr val="tx1"/>
                </a:solidFill>
              </a:rPr>
              <a:t>contro</a:t>
            </a:r>
            <a:r>
              <a:rPr sz="1000" dirty="0">
                <a:solidFill>
                  <a:schemeClr val="tx1"/>
                </a:solidFill>
              </a:rPr>
              <a:t> </a:t>
            </a:r>
            <a:r>
              <a:rPr sz="1000" dirty="0" err="1">
                <a:solidFill>
                  <a:schemeClr val="tx1"/>
                </a:solidFill>
              </a:rPr>
              <a:t>il</a:t>
            </a:r>
            <a:r>
              <a:rPr sz="1000" dirty="0">
                <a:solidFill>
                  <a:schemeClr val="tx1"/>
                </a:solidFill>
              </a:rPr>
              <a:t> 17% </a:t>
            </a:r>
            <a:r>
              <a:rPr sz="1000" dirty="0" err="1">
                <a:solidFill>
                  <a:schemeClr val="tx1"/>
                </a:solidFill>
              </a:rPr>
              <a:t>medio</a:t>
            </a:r>
            <a:r>
              <a:rPr sz="1000" dirty="0">
                <a:solidFill>
                  <a:schemeClr val="tx1"/>
                </a:solidFill>
              </a:rPr>
              <a:t> </a:t>
            </a:r>
            <a:r>
              <a:rPr sz="1000" dirty="0" err="1">
                <a:solidFill>
                  <a:schemeClr val="tx1"/>
                </a:solidFill>
              </a:rPr>
              <a:t>delle</a:t>
            </a:r>
            <a:r>
              <a:rPr sz="1000" dirty="0">
                <a:solidFill>
                  <a:schemeClr val="tx1"/>
                </a:solidFill>
              </a:rPr>
              <a:t> </a:t>
            </a:r>
            <a:r>
              <a:rPr sz="1000" dirty="0" err="1">
                <a:solidFill>
                  <a:schemeClr val="tx1"/>
                </a:solidFill>
              </a:rPr>
              <a:t>vendite</a:t>
            </a:r>
            <a:r>
              <a:rPr sz="1000" dirty="0">
                <a:solidFill>
                  <a:schemeClr val="tx1"/>
                </a:solidFill>
              </a:rPr>
              <a:t> </a:t>
            </a:r>
            <a:r>
              <a:rPr sz="1000" dirty="0" err="1">
                <a:solidFill>
                  <a:schemeClr val="tx1"/>
                </a:solidFill>
              </a:rPr>
              <a:t>realizzate</a:t>
            </a:r>
            <a:r>
              <a:rPr sz="1000" dirty="0">
                <a:solidFill>
                  <a:schemeClr val="tx1"/>
                </a:solidFill>
              </a:rPr>
              <a:t> </a:t>
            </a:r>
            <a:r>
              <a:rPr sz="1000" dirty="0" err="1">
                <a:solidFill>
                  <a:schemeClr val="tx1"/>
                </a:solidFill>
              </a:rPr>
              <a:t>dalle</a:t>
            </a:r>
            <a:r>
              <a:rPr sz="1000" dirty="0">
                <a:solidFill>
                  <a:schemeClr val="tx1"/>
                </a:solidFill>
              </a:rPr>
              <a:t> coop di </a:t>
            </a:r>
            <a:r>
              <a:rPr sz="1000" dirty="0" err="1">
                <a:solidFill>
                  <a:schemeClr val="tx1"/>
                </a:solidFill>
              </a:rPr>
              <a:t>tutti</a:t>
            </a:r>
            <a:r>
              <a:rPr sz="1000" dirty="0">
                <a:solidFill>
                  <a:schemeClr val="tx1"/>
                </a:solidFill>
              </a:rPr>
              <a:t> </a:t>
            </a:r>
            <a:r>
              <a:rPr sz="1000" dirty="0" err="1">
                <a:solidFill>
                  <a:schemeClr val="tx1"/>
                </a:solidFill>
              </a:rPr>
              <a:t>i</a:t>
            </a:r>
            <a:r>
              <a:rPr sz="1000" dirty="0">
                <a:solidFill>
                  <a:schemeClr val="tx1"/>
                </a:solidFill>
              </a:rPr>
              <a:t> </a:t>
            </a:r>
            <a:r>
              <a:rPr sz="1000" dirty="0" err="1">
                <a:solidFill>
                  <a:schemeClr val="tx1"/>
                </a:solidFill>
              </a:rPr>
              <a:t>settori</a:t>
            </a:r>
            <a:r>
              <a:rPr sz="1000" dirty="0">
                <a:solidFill>
                  <a:schemeClr val="tx1"/>
                </a:solidFill>
              </a:rPr>
              <a:t>)</a:t>
            </a:r>
          </a:p>
        </p:txBody>
      </p:sp>
      <p:pic>
        <p:nvPicPr>
          <p:cNvPr id="229" name="AAG_0094.jpg"/>
          <p:cNvPicPr>
            <a:picLocks noChangeAspect="1"/>
          </p:cNvPicPr>
          <p:nvPr/>
        </p:nvPicPr>
        <p:blipFill rotWithShape="1">
          <a:blip r:embed="rId2">
            <a:extLst/>
          </a:blip>
          <a:srcRect l="55181" t="1933" r="10574"/>
          <a:stretch/>
        </p:blipFill>
        <p:spPr>
          <a:xfrm>
            <a:off x="6437114" y="0"/>
            <a:ext cx="3482628" cy="6858000"/>
          </a:xfrm>
          <a:prstGeom prst="rect">
            <a:avLst/>
          </a:prstGeom>
          <a:ln w="12700">
            <a:miter lim="400000"/>
          </a:ln>
        </p:spPr>
      </p:pic>
      <p:sp>
        <p:nvSpPr>
          <p:cNvPr id="2" name="CasellaDiTesto 1"/>
          <p:cNvSpPr txBox="1"/>
          <p:nvPr/>
        </p:nvSpPr>
        <p:spPr>
          <a:xfrm>
            <a:off x="470709" y="1682076"/>
            <a:ext cx="172297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it-IT" sz="1400" i="0" u="none" strike="noStrike" cap="none" spc="0" normalizeH="0" baseline="0" dirty="0" smtClean="0">
                <a:ln>
                  <a:noFill/>
                </a:ln>
                <a:solidFill>
                  <a:schemeClr val="bg1"/>
                </a:solidFill>
                <a:effectLst/>
                <a:uFillTx/>
                <a:latin typeface="Arial" panose="020B0604020202020204" pitchFamily="34" charset="0"/>
                <a:cs typeface="Arial" panose="020B0604020202020204" pitchFamily="34" charset="0"/>
                <a:sym typeface="Calibri"/>
              </a:rPr>
              <a:t>l’88%</a:t>
            </a:r>
            <a:r>
              <a:rPr kumimoji="0" lang="it-IT" sz="1400" i="0" u="none" strike="noStrike" cap="none" spc="0" normalizeH="0" dirty="0" smtClean="0">
                <a:ln>
                  <a:noFill/>
                </a:ln>
                <a:solidFill>
                  <a:schemeClr val="bg1"/>
                </a:solidFill>
                <a:effectLst/>
                <a:uFillTx/>
                <a:latin typeface="Arial" panose="020B0604020202020204" pitchFamily="34" charset="0"/>
                <a:cs typeface="Arial" panose="020B0604020202020204" pitchFamily="34" charset="0"/>
                <a:sym typeface="Calibri"/>
              </a:rPr>
              <a:t> delle aziende alimentari </a:t>
            </a:r>
            <a:r>
              <a:rPr lang="it-IT" sz="1400" dirty="0" smtClean="0">
                <a:solidFill>
                  <a:schemeClr val="bg1"/>
                </a:solidFill>
                <a:latin typeface="Arial" panose="020B0604020202020204" pitchFamily="34" charset="0"/>
                <a:cs typeface="Arial" panose="020B0604020202020204" pitchFamily="34" charset="0"/>
              </a:rPr>
              <a:t>italiane </a:t>
            </a:r>
            <a:r>
              <a:rPr kumimoji="0" lang="it-IT" sz="1400" i="0" u="none" strike="noStrike" cap="none" spc="0" normalizeH="0" dirty="0" smtClean="0">
                <a:ln>
                  <a:noFill/>
                </a:ln>
                <a:solidFill>
                  <a:schemeClr val="bg1"/>
                </a:solidFill>
                <a:effectLst/>
                <a:uFillTx/>
                <a:latin typeface="Arial" panose="020B0604020202020204" pitchFamily="34" charset="0"/>
                <a:cs typeface="Arial" panose="020B0604020202020204" pitchFamily="34" charset="0"/>
                <a:sym typeface="Calibri"/>
              </a:rPr>
              <a:t>ha meno di 10 addetti</a:t>
            </a:r>
            <a:endParaRPr kumimoji="0" lang="it-IT" sz="14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3" name="CasellaDiTesto 2"/>
          <p:cNvSpPr txBox="1"/>
          <p:nvPr/>
        </p:nvSpPr>
        <p:spPr>
          <a:xfrm>
            <a:off x="2921954" y="1690937"/>
            <a:ext cx="3028529" cy="738664"/>
          </a:xfrm>
          <a:prstGeom prst="rect">
            <a:avLst/>
          </a:prstGeom>
          <a:noFill/>
          <a:ln>
            <a:noFill/>
          </a:ln>
        </p:spPr>
        <p:txBody>
          <a:bodyPr wrap="square" rtlCol="0">
            <a:spAutoFit/>
          </a:bodyPr>
          <a:lstStyle/>
          <a:p>
            <a:r>
              <a:rPr lang="it-IT" sz="1400" dirty="0" smtClean="0">
                <a:solidFill>
                  <a:srgbClr val="FFFFFF"/>
                </a:solidFill>
                <a:latin typeface="Arial"/>
                <a:cs typeface="Arial"/>
              </a:rPr>
              <a:t>Con aziende di queste dimensioni come potremo raggiungere i 50 miliardi di export ?</a:t>
            </a:r>
            <a:endParaRPr lang="it-IT" sz="1400" dirty="0">
              <a:solidFill>
                <a:srgbClr val="FFFFFF"/>
              </a:solidFill>
              <a:latin typeface="Arial"/>
              <a:cs typeface="Arial"/>
            </a:endParaRPr>
          </a:p>
        </p:txBody>
      </p:sp>
      <p:sp>
        <p:nvSpPr>
          <p:cNvPr id="8" name="Shape 916"/>
          <p:cNvSpPr/>
          <p:nvPr/>
        </p:nvSpPr>
        <p:spPr>
          <a:xfrm>
            <a:off x="334962" y="298450"/>
            <a:ext cx="7851768" cy="94077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oAutofit/>
          </a:bodyPr>
          <a:lstStyle/>
          <a:p>
            <a:pPr>
              <a:lnSpc>
                <a:spcPct val="110000"/>
              </a:lnSpc>
              <a:defRPr sz="2800" b="1">
                <a:solidFill>
                  <a:srgbClr val="005CA7"/>
                </a:solidFill>
                <a:latin typeface="Arial"/>
                <a:ea typeface="Arial"/>
                <a:cs typeface="Arial"/>
                <a:sym typeface="Arial"/>
              </a:defRPr>
            </a:pPr>
            <a:r>
              <a:rPr lang="es-ES_tradnl" dirty="0"/>
              <a:t>COOPERAZIONE </a:t>
            </a:r>
            <a:r>
              <a:rPr lang="es-ES_tradnl" dirty="0" smtClean="0"/>
              <a:t>NEL</a:t>
            </a:r>
          </a:p>
          <a:p>
            <a:pPr>
              <a:lnSpc>
                <a:spcPct val="110000"/>
              </a:lnSpc>
              <a:defRPr sz="2800" b="1">
                <a:solidFill>
                  <a:srgbClr val="005CA7"/>
                </a:solidFill>
                <a:latin typeface="Arial"/>
                <a:ea typeface="Arial"/>
                <a:cs typeface="Arial"/>
                <a:sym typeface="Arial"/>
              </a:defRPr>
            </a:pPr>
            <a:r>
              <a:rPr lang="es-ES_tradnl" dirty="0" smtClean="0"/>
              <a:t>MERCATO DAIRY ITALIANO</a:t>
            </a:r>
            <a:endParaRPr lang="es-ES_tradnl" dirty="0"/>
          </a:p>
        </p:txBody>
      </p:sp>
    </p:spTree>
    <p:extLst>
      <p:ext uri="{BB962C8B-B14F-4D97-AF65-F5344CB8AC3E}">
        <p14:creationId xmlns:p14="http://schemas.microsoft.com/office/powerpoint/2010/main" val="404349285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p:nvPr>
            <p:extLst>
              <p:ext uri="{D42A27DB-BD31-4B8C-83A1-F6EECF244321}">
                <p14:modId xmlns:p14="http://schemas.microsoft.com/office/powerpoint/2010/main" val="4203428093"/>
              </p:ext>
            </p:extLst>
          </p:nvPr>
        </p:nvGraphicFramePr>
        <p:xfrm>
          <a:off x="347785" y="1885461"/>
          <a:ext cx="9050215" cy="4681694"/>
        </p:xfrm>
        <a:graphic>
          <a:graphicData uri="http://schemas.openxmlformats.org/drawingml/2006/chart">
            <c:chart xmlns:c="http://schemas.openxmlformats.org/drawingml/2006/chart" xmlns:r="http://schemas.openxmlformats.org/officeDocument/2006/relationships" r:id="rId2"/>
          </a:graphicData>
        </a:graphic>
      </p:graphicFrame>
      <p:sp>
        <p:nvSpPr>
          <p:cNvPr id="6" name="Shape 1314"/>
          <p:cNvSpPr/>
          <p:nvPr/>
        </p:nvSpPr>
        <p:spPr>
          <a:xfrm>
            <a:off x="342171" y="342080"/>
            <a:ext cx="8342675" cy="95447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defRPr sz="2800" b="1">
                <a:solidFill>
                  <a:srgbClr val="005CA7"/>
                </a:solidFill>
                <a:latin typeface="Arial"/>
                <a:ea typeface="Arial"/>
                <a:cs typeface="Arial"/>
                <a:sym typeface="Arial"/>
              </a:defRPr>
            </a:pPr>
            <a:r>
              <a:rPr lang="it-IT" dirty="0" smtClean="0"/>
              <a:t>CONFRONTO DI POSIZIONAMENTO DI PREZZO</a:t>
            </a:r>
          </a:p>
          <a:p>
            <a:pPr>
              <a:defRPr sz="2800" b="1">
                <a:solidFill>
                  <a:srgbClr val="005CA7"/>
                </a:solidFill>
                <a:latin typeface="Arial"/>
                <a:ea typeface="Arial"/>
                <a:cs typeface="Arial"/>
                <a:sym typeface="Arial"/>
              </a:defRPr>
            </a:pPr>
            <a:r>
              <a:rPr lang="it-IT" sz="2000" i="1" dirty="0"/>
              <a:t>(Prezzo medio all'export 2014 , euro /chilo)</a:t>
            </a:r>
          </a:p>
        </p:txBody>
      </p:sp>
      <p:grpSp>
        <p:nvGrpSpPr>
          <p:cNvPr id="8" name="Group 7"/>
          <p:cNvGrpSpPr/>
          <p:nvPr/>
        </p:nvGrpSpPr>
        <p:grpSpPr>
          <a:xfrm>
            <a:off x="6667284" y="1230614"/>
            <a:ext cx="3238716" cy="584252"/>
            <a:chOff x="2123434" y="6105460"/>
            <a:chExt cx="2503238" cy="584252"/>
          </a:xfrm>
        </p:grpSpPr>
        <p:sp>
          <p:nvSpPr>
            <p:cNvPr id="9" name="Isosceles Triangle 8"/>
            <p:cNvSpPr/>
            <p:nvPr/>
          </p:nvSpPr>
          <p:spPr>
            <a:xfrm rot="5400000">
              <a:off x="4307955" y="6276078"/>
              <a:ext cx="371792" cy="265643"/>
            </a:xfrm>
            <a:prstGeom prst="triangle">
              <a:avLst/>
            </a:prstGeom>
            <a:solidFill>
              <a:srgbClr val="F4565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sp>
          <p:nvSpPr>
            <p:cNvPr id="10" name="Shape 421"/>
            <p:cNvSpPr/>
            <p:nvPr/>
          </p:nvSpPr>
          <p:spPr>
            <a:xfrm>
              <a:off x="2244246" y="6158443"/>
              <a:ext cx="2218884" cy="500376"/>
            </a:xfrm>
            <a:prstGeom prst="roundRect">
              <a:avLst>
                <a:gd name="adj" fmla="val 30476"/>
              </a:avLst>
            </a:prstGeom>
            <a:solidFill>
              <a:srgbClr val="F45653"/>
            </a:solidFill>
            <a:ln w="12700" cap="flat">
              <a:noFill/>
              <a:miter lim="400000"/>
            </a:ln>
            <a:effectLst/>
          </p:spPr>
          <p:txBody>
            <a:bodyPr wrap="square" lIns="45719" tIns="45719" rIns="45719" bIns="45719" numCol="1" anchor="ctr">
              <a:noAutofit/>
            </a:bodyPr>
            <a:lstStyle/>
            <a:p>
              <a:pPr algn="ctr"/>
              <a:endParaRPr sz="100" dirty="0">
                <a:latin typeface=""/>
              </a:endParaRPr>
            </a:p>
          </p:txBody>
        </p:sp>
        <p:sp>
          <p:nvSpPr>
            <p:cNvPr id="11" name="Shape 335"/>
            <p:cNvSpPr/>
            <p:nvPr/>
          </p:nvSpPr>
          <p:spPr>
            <a:xfrm>
              <a:off x="2123434" y="6105460"/>
              <a:ext cx="2460508" cy="5842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lang="de-DE" dirty="0" smtClean="0">
                  <a:solidFill>
                    <a:schemeClr val="bg1">
                      <a:lumMod val="95000"/>
                    </a:schemeClr>
                  </a:solidFill>
                </a:rPr>
                <a:t>NOI NON VENDIAMO COMMODITY</a:t>
              </a:r>
              <a:endParaRPr lang="de-DE" dirty="0">
                <a:solidFill>
                  <a:schemeClr val="bg1">
                    <a:lumMod val="95000"/>
                  </a:schemeClr>
                </a:solidFill>
              </a:endParaRPr>
            </a:p>
          </p:txBody>
        </p:sp>
      </p:grpSp>
    </p:spTree>
    <p:extLst>
      <p:ext uri="{BB962C8B-B14F-4D97-AF65-F5344CB8AC3E}">
        <p14:creationId xmlns:p14="http://schemas.microsoft.com/office/powerpoint/2010/main" val="302517771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p:nvPr/>
        </p:nvSpPr>
        <p:spPr>
          <a:xfrm rot="10800000">
            <a:off x="0" y="-2"/>
            <a:ext cx="9906000" cy="3791993"/>
          </a:xfrm>
          <a:prstGeom prst="rect">
            <a:avLst/>
          </a:prstGeom>
          <a:gradFill>
            <a:gsLst>
              <a:gs pos="10000">
                <a:schemeClr val="bg1">
                  <a:lumMod val="85000"/>
                </a:schemeClr>
              </a:gs>
              <a:gs pos="100000">
                <a:srgbClr val="EDEDEC"/>
              </a:gs>
            </a:gsLst>
            <a:lin ang="6120000" scaled="1"/>
          </a:gradFill>
          <a:ln w="12700">
            <a:miter lim="400000"/>
          </a:ln>
        </p:spPr>
        <p:txBody>
          <a:bodyPr lIns="45719" rIns="45719" anchor="ctr"/>
          <a:lstStyle/>
          <a:p>
            <a:pPr algn="ctr">
              <a:defRPr sz="1800">
                <a:solidFill>
                  <a:srgbClr val="FFFFFF"/>
                </a:solidFill>
              </a:defRPr>
            </a:pPr>
            <a:endParaRPr/>
          </a:p>
        </p:txBody>
      </p:sp>
      <p:sp>
        <p:nvSpPr>
          <p:cNvPr id="510" name="Shape 510"/>
          <p:cNvSpPr/>
          <p:nvPr/>
        </p:nvSpPr>
        <p:spPr>
          <a:xfrm>
            <a:off x="329183" y="708987"/>
            <a:ext cx="7524041" cy="45933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10000"/>
              </a:lnSpc>
              <a:defRPr sz="1200" i="1">
                <a:solidFill>
                  <a:srgbClr val="005CA7"/>
                </a:solidFill>
                <a:latin typeface="Arial"/>
                <a:ea typeface="Arial"/>
                <a:cs typeface="Arial"/>
                <a:sym typeface="Arial"/>
              </a:defRPr>
            </a:pPr>
            <a:r>
              <a:t>IL GRUPPO GRANAROLO HA AVVIATO DA TEMPO CON SUCCESSO UN IMPORTANTE PERCORSO DI</a:t>
            </a:r>
            <a:br/>
            <a:r>
              <a:t>INTERNAZIONALIZZAZIONE PER COGLIERE PIENAMENTE LE POTENZIALITÀ DEI MERCATI ESTERI</a:t>
            </a:r>
          </a:p>
        </p:txBody>
      </p:sp>
      <p:sp>
        <p:nvSpPr>
          <p:cNvPr id="511" name="Shape 511"/>
          <p:cNvSpPr/>
          <p:nvPr/>
        </p:nvSpPr>
        <p:spPr>
          <a:xfrm>
            <a:off x="334962" y="298450"/>
            <a:ext cx="7184924"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rPr dirty="0"/>
              <a:t>LO SVILUPPO PER PAESE E PRODOTTO</a:t>
            </a:r>
          </a:p>
        </p:txBody>
      </p:sp>
      <p:graphicFrame>
        <p:nvGraphicFramePr>
          <p:cNvPr id="512" name="Chart 512"/>
          <p:cNvGraphicFramePr/>
          <p:nvPr>
            <p:extLst>
              <p:ext uri="{D42A27DB-BD31-4B8C-83A1-F6EECF244321}">
                <p14:modId xmlns:p14="http://schemas.microsoft.com/office/powerpoint/2010/main" val="518796315"/>
              </p:ext>
            </p:extLst>
          </p:nvPr>
        </p:nvGraphicFramePr>
        <p:xfrm>
          <a:off x="321897" y="2030008"/>
          <a:ext cx="1579913" cy="1579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13" name="Chart 513"/>
          <p:cNvGraphicFramePr/>
          <p:nvPr>
            <p:extLst>
              <p:ext uri="{D42A27DB-BD31-4B8C-83A1-F6EECF244321}">
                <p14:modId xmlns:p14="http://schemas.microsoft.com/office/powerpoint/2010/main" val="2670117441"/>
              </p:ext>
            </p:extLst>
          </p:nvPr>
        </p:nvGraphicFramePr>
        <p:xfrm>
          <a:off x="5326403" y="2022126"/>
          <a:ext cx="1603530" cy="1603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4" name="Chart 514"/>
          <p:cNvGraphicFramePr/>
          <p:nvPr>
            <p:extLst>
              <p:ext uri="{D42A27DB-BD31-4B8C-83A1-F6EECF244321}">
                <p14:modId xmlns:p14="http://schemas.microsoft.com/office/powerpoint/2010/main" val="2098696145"/>
              </p:ext>
            </p:extLst>
          </p:nvPr>
        </p:nvGraphicFramePr>
        <p:xfrm>
          <a:off x="5333558" y="4326132"/>
          <a:ext cx="1581412" cy="1581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5" name="Chart 515"/>
          <p:cNvGraphicFramePr/>
          <p:nvPr>
            <p:extLst>
              <p:ext uri="{D42A27DB-BD31-4B8C-83A1-F6EECF244321}">
                <p14:modId xmlns:p14="http://schemas.microsoft.com/office/powerpoint/2010/main" val="3120615145"/>
              </p:ext>
            </p:extLst>
          </p:nvPr>
        </p:nvGraphicFramePr>
        <p:xfrm>
          <a:off x="312663" y="4375598"/>
          <a:ext cx="1533472" cy="1533471"/>
        </p:xfrm>
        <a:graphic>
          <a:graphicData uri="http://schemas.openxmlformats.org/drawingml/2006/chart">
            <c:chart xmlns:c="http://schemas.openxmlformats.org/drawingml/2006/chart" xmlns:r="http://schemas.openxmlformats.org/officeDocument/2006/relationships" r:id="rId5"/>
          </a:graphicData>
        </a:graphic>
      </p:graphicFrame>
      <p:sp>
        <p:nvSpPr>
          <p:cNvPr id="516" name="Shape 516"/>
          <p:cNvSpPr/>
          <p:nvPr/>
        </p:nvSpPr>
        <p:spPr>
          <a:xfrm>
            <a:off x="347663" y="1536818"/>
            <a:ext cx="7253286" cy="2219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0000"/>
              </a:lnSpc>
              <a:defRPr sz="1600" b="1">
                <a:solidFill>
                  <a:srgbClr val="0C2D66"/>
                </a:solidFill>
                <a:latin typeface="Arial"/>
                <a:ea typeface="Arial"/>
                <a:cs typeface="Arial"/>
                <a:sym typeface="Arial"/>
              </a:defRPr>
            </a:lvl1pPr>
          </a:lstStyle>
          <a:p>
            <a:r>
              <a:t>Internazionalizzazione e sviluppo del business all’estero</a:t>
            </a:r>
          </a:p>
        </p:txBody>
      </p:sp>
      <p:sp>
        <p:nvSpPr>
          <p:cNvPr id="517" name="Shape 517"/>
          <p:cNvSpPr/>
          <p:nvPr/>
        </p:nvSpPr>
        <p:spPr>
          <a:xfrm>
            <a:off x="1973263" y="2262775"/>
            <a:ext cx="1938338" cy="4308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defTabSz="495300">
              <a:defRPr sz="1400" b="1">
                <a:solidFill>
                  <a:srgbClr val="0C2D66"/>
                </a:solidFill>
                <a:latin typeface="Arial"/>
                <a:ea typeface="Arial"/>
                <a:cs typeface="Arial"/>
                <a:sym typeface="Arial"/>
              </a:defRPr>
            </a:pPr>
            <a:r>
              <a:rPr dirty="0"/>
              <a:t>NET </a:t>
            </a:r>
            <a:r>
              <a:rPr dirty="0" smtClean="0"/>
              <a:t>SALES</a:t>
            </a:r>
            <a:br>
              <a:rPr dirty="0" smtClean="0"/>
            </a:br>
            <a:r>
              <a:rPr dirty="0" smtClean="0"/>
              <a:t>FY </a:t>
            </a:r>
            <a:r>
              <a:rPr dirty="0"/>
              <a:t>11</a:t>
            </a:r>
          </a:p>
        </p:txBody>
      </p:sp>
      <p:sp>
        <p:nvSpPr>
          <p:cNvPr id="518" name="Shape 518"/>
          <p:cNvSpPr/>
          <p:nvPr/>
        </p:nvSpPr>
        <p:spPr>
          <a:xfrm>
            <a:off x="2043113" y="2932701"/>
            <a:ext cx="147637" cy="149225"/>
          </a:xfrm>
          <a:prstGeom prst="rect">
            <a:avLst/>
          </a:prstGeom>
          <a:solidFill>
            <a:srgbClr val="0C2D66"/>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a:p>
        </p:txBody>
      </p:sp>
      <p:sp>
        <p:nvSpPr>
          <p:cNvPr id="519" name="Shape 519"/>
          <p:cNvSpPr/>
          <p:nvPr/>
        </p:nvSpPr>
        <p:spPr>
          <a:xfrm>
            <a:off x="2189162" y="2927938"/>
            <a:ext cx="709613" cy="1728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indent="92075" defTabSz="495300">
              <a:defRPr sz="1200" b="1">
                <a:solidFill>
                  <a:srgbClr val="0C2D66"/>
                </a:solidFill>
                <a:latin typeface="Arial"/>
                <a:ea typeface="Arial"/>
                <a:cs typeface="Arial"/>
                <a:sym typeface="Arial"/>
              </a:defRPr>
            </a:lvl1pPr>
          </a:lstStyle>
          <a:p>
            <a:r>
              <a:t>ITALIA</a:t>
            </a:r>
          </a:p>
        </p:txBody>
      </p:sp>
      <p:sp>
        <p:nvSpPr>
          <p:cNvPr id="520" name="Shape 520"/>
          <p:cNvSpPr/>
          <p:nvPr/>
        </p:nvSpPr>
        <p:spPr>
          <a:xfrm>
            <a:off x="2043113" y="3189876"/>
            <a:ext cx="147637" cy="149225"/>
          </a:xfrm>
          <a:prstGeom prst="rect">
            <a:avLst/>
          </a:prstGeom>
          <a:solidFill>
            <a:srgbClr val="E42631"/>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a:p>
        </p:txBody>
      </p:sp>
      <p:sp>
        <p:nvSpPr>
          <p:cNvPr id="521" name="Shape 521"/>
          <p:cNvSpPr/>
          <p:nvPr/>
        </p:nvSpPr>
        <p:spPr>
          <a:xfrm>
            <a:off x="2189162" y="3196226"/>
            <a:ext cx="1257302" cy="1728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indent="92075" defTabSz="495300">
              <a:defRPr sz="1200" b="1">
                <a:solidFill>
                  <a:srgbClr val="0C2D66"/>
                </a:solidFill>
                <a:latin typeface="Arial"/>
                <a:ea typeface="Arial"/>
                <a:cs typeface="Arial"/>
                <a:sym typeface="Arial"/>
              </a:defRPr>
            </a:lvl1pPr>
          </a:lstStyle>
          <a:p>
            <a:r>
              <a:t>ESTERO</a:t>
            </a:r>
          </a:p>
        </p:txBody>
      </p:sp>
      <p:sp>
        <p:nvSpPr>
          <p:cNvPr id="523" name="Shape 523"/>
          <p:cNvSpPr/>
          <p:nvPr/>
        </p:nvSpPr>
        <p:spPr>
          <a:xfrm>
            <a:off x="1971675" y="4494254"/>
            <a:ext cx="1816100" cy="430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495300">
              <a:defRPr sz="1400" b="1">
                <a:solidFill>
                  <a:srgbClr val="0C2D66"/>
                </a:solidFill>
                <a:latin typeface="Arial"/>
                <a:ea typeface="Arial"/>
                <a:cs typeface="Arial"/>
                <a:sym typeface="Arial"/>
              </a:defRPr>
            </a:pPr>
            <a:r>
              <a:rPr dirty="0"/>
              <a:t>NET SALES</a:t>
            </a:r>
            <a:br>
              <a:rPr dirty="0"/>
            </a:br>
            <a:r>
              <a:rPr dirty="0"/>
              <a:t>BY BU FY 11</a:t>
            </a:r>
          </a:p>
        </p:txBody>
      </p:sp>
      <p:sp>
        <p:nvSpPr>
          <p:cNvPr id="524" name="Shape 524"/>
          <p:cNvSpPr/>
          <p:nvPr/>
        </p:nvSpPr>
        <p:spPr>
          <a:xfrm>
            <a:off x="2043112" y="5034004"/>
            <a:ext cx="147638" cy="149226"/>
          </a:xfrm>
          <a:prstGeom prst="rect">
            <a:avLst/>
          </a:prstGeom>
          <a:solidFill>
            <a:srgbClr val="0C2D66"/>
          </a:solidFill>
          <a:ln w="12700">
            <a:miter lim="400000"/>
          </a:ln>
        </p:spPr>
        <p:txBody>
          <a:bodyPr lIns="45719" rIns="45719" anchor="ctr"/>
          <a:lstStyle/>
          <a:p>
            <a:pPr algn="ctr">
              <a:defRPr sz="1800">
                <a:solidFill>
                  <a:srgbClr val="FFFFFF"/>
                </a:solidFill>
              </a:defRPr>
            </a:pPr>
            <a:endParaRPr/>
          </a:p>
        </p:txBody>
      </p:sp>
      <p:sp>
        <p:nvSpPr>
          <p:cNvPr id="525" name="Shape 525"/>
          <p:cNvSpPr/>
          <p:nvPr/>
        </p:nvSpPr>
        <p:spPr>
          <a:xfrm>
            <a:off x="2189163" y="5029242"/>
            <a:ext cx="829569" cy="172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LATTE</a:t>
            </a:r>
          </a:p>
        </p:txBody>
      </p:sp>
      <p:sp>
        <p:nvSpPr>
          <p:cNvPr id="526" name="Shape 526"/>
          <p:cNvSpPr/>
          <p:nvPr/>
        </p:nvSpPr>
        <p:spPr>
          <a:xfrm>
            <a:off x="2043112" y="5292767"/>
            <a:ext cx="147638" cy="149226"/>
          </a:xfrm>
          <a:prstGeom prst="rect">
            <a:avLst/>
          </a:prstGeom>
          <a:solidFill>
            <a:srgbClr val="FF0000"/>
          </a:solidFill>
          <a:ln w="12700">
            <a:miter lim="400000"/>
          </a:ln>
        </p:spPr>
        <p:txBody>
          <a:bodyPr lIns="45719" rIns="45719" anchor="ctr"/>
          <a:lstStyle/>
          <a:p>
            <a:pPr algn="ctr">
              <a:defRPr sz="1800">
                <a:solidFill>
                  <a:srgbClr val="FFFFFF"/>
                </a:solidFill>
              </a:defRPr>
            </a:pPr>
            <a:endParaRPr/>
          </a:p>
        </p:txBody>
      </p:sp>
      <p:sp>
        <p:nvSpPr>
          <p:cNvPr id="527" name="Shape 527"/>
          <p:cNvSpPr/>
          <p:nvPr/>
        </p:nvSpPr>
        <p:spPr>
          <a:xfrm>
            <a:off x="2189163" y="5297529"/>
            <a:ext cx="1816101" cy="1728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YOGURT E DESSERT</a:t>
            </a:r>
          </a:p>
        </p:txBody>
      </p:sp>
      <p:sp>
        <p:nvSpPr>
          <p:cNvPr id="528" name="Shape 528"/>
          <p:cNvSpPr/>
          <p:nvPr/>
        </p:nvSpPr>
        <p:spPr>
          <a:xfrm>
            <a:off x="7004050" y="4461673"/>
            <a:ext cx="1816100" cy="430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495300">
              <a:defRPr sz="1400" b="1">
                <a:solidFill>
                  <a:srgbClr val="0C2D66"/>
                </a:solidFill>
                <a:latin typeface="Arial"/>
                <a:ea typeface="Arial"/>
                <a:cs typeface="Arial"/>
                <a:sym typeface="Arial"/>
              </a:defRPr>
            </a:pPr>
            <a:r>
              <a:rPr dirty="0"/>
              <a:t>NET SALES</a:t>
            </a:r>
            <a:br>
              <a:rPr dirty="0"/>
            </a:br>
            <a:r>
              <a:rPr dirty="0"/>
              <a:t>BY BU FY 15</a:t>
            </a:r>
          </a:p>
        </p:txBody>
      </p:sp>
      <p:sp>
        <p:nvSpPr>
          <p:cNvPr id="529" name="Shape 529"/>
          <p:cNvSpPr/>
          <p:nvPr/>
        </p:nvSpPr>
        <p:spPr>
          <a:xfrm>
            <a:off x="6994525" y="2262775"/>
            <a:ext cx="2167356" cy="43088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defTabSz="495300">
              <a:defRPr sz="1400" b="1">
                <a:solidFill>
                  <a:srgbClr val="0C2D66"/>
                </a:solidFill>
                <a:latin typeface="Arial"/>
                <a:ea typeface="Arial"/>
                <a:cs typeface="Arial"/>
                <a:sym typeface="Arial"/>
              </a:defRPr>
            </a:pPr>
            <a:r>
              <a:rPr dirty="0"/>
              <a:t>NET </a:t>
            </a:r>
            <a:r>
              <a:rPr dirty="0" smtClean="0"/>
              <a:t>SALES</a:t>
            </a:r>
            <a:br>
              <a:rPr dirty="0" smtClean="0"/>
            </a:br>
            <a:r>
              <a:rPr dirty="0" smtClean="0"/>
              <a:t>FY </a:t>
            </a:r>
            <a:r>
              <a:rPr dirty="0"/>
              <a:t>15</a:t>
            </a:r>
          </a:p>
        </p:txBody>
      </p:sp>
      <p:sp>
        <p:nvSpPr>
          <p:cNvPr id="530" name="Shape 530"/>
          <p:cNvSpPr/>
          <p:nvPr/>
        </p:nvSpPr>
        <p:spPr>
          <a:xfrm>
            <a:off x="7070725" y="2904126"/>
            <a:ext cx="147639" cy="149226"/>
          </a:xfrm>
          <a:prstGeom prst="rect">
            <a:avLst/>
          </a:prstGeom>
          <a:solidFill>
            <a:srgbClr val="0C2D66"/>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a:p>
        </p:txBody>
      </p:sp>
      <p:sp>
        <p:nvSpPr>
          <p:cNvPr id="531" name="Shape 531"/>
          <p:cNvSpPr/>
          <p:nvPr/>
        </p:nvSpPr>
        <p:spPr>
          <a:xfrm>
            <a:off x="7216775" y="2899363"/>
            <a:ext cx="709614" cy="1728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indent="92075" defTabSz="495300">
              <a:defRPr sz="1200" b="1">
                <a:solidFill>
                  <a:srgbClr val="0C2D66"/>
                </a:solidFill>
                <a:latin typeface="Arial"/>
                <a:ea typeface="Arial"/>
                <a:cs typeface="Arial"/>
                <a:sym typeface="Arial"/>
              </a:defRPr>
            </a:lvl1pPr>
          </a:lstStyle>
          <a:p>
            <a:r>
              <a:rPr dirty="0"/>
              <a:t>ITALIA</a:t>
            </a:r>
          </a:p>
        </p:txBody>
      </p:sp>
      <p:sp>
        <p:nvSpPr>
          <p:cNvPr id="532" name="Shape 532"/>
          <p:cNvSpPr/>
          <p:nvPr/>
        </p:nvSpPr>
        <p:spPr>
          <a:xfrm>
            <a:off x="7070725" y="3161301"/>
            <a:ext cx="147639" cy="150813"/>
          </a:xfrm>
          <a:prstGeom prst="rect">
            <a:avLst/>
          </a:prstGeom>
          <a:solidFill>
            <a:srgbClr val="E42631"/>
          </a:solidFill>
          <a:ln w="12700" cap="flat">
            <a:noFill/>
            <a:miter lim="400000"/>
          </a:ln>
          <a:effectLst/>
        </p:spPr>
        <p:txBody>
          <a:bodyPr wrap="square" lIns="45719" tIns="45719" rIns="45719" bIns="45719" numCol="1" anchor="ctr">
            <a:noAutofit/>
          </a:bodyPr>
          <a:lstStyle/>
          <a:p>
            <a:pPr algn="ctr">
              <a:defRPr sz="1800">
                <a:solidFill>
                  <a:srgbClr val="FFFFFF"/>
                </a:solidFill>
              </a:defRPr>
            </a:pPr>
            <a:endParaRPr/>
          </a:p>
        </p:txBody>
      </p:sp>
      <p:sp>
        <p:nvSpPr>
          <p:cNvPr id="533" name="Shape 533"/>
          <p:cNvSpPr/>
          <p:nvPr/>
        </p:nvSpPr>
        <p:spPr>
          <a:xfrm>
            <a:off x="7216775" y="3167651"/>
            <a:ext cx="1157290" cy="1728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indent="92075" defTabSz="495300">
              <a:defRPr sz="1200" b="1">
                <a:solidFill>
                  <a:srgbClr val="0C2D66"/>
                </a:solidFill>
                <a:latin typeface="Arial"/>
                <a:ea typeface="Arial"/>
                <a:cs typeface="Arial"/>
                <a:sym typeface="Arial"/>
              </a:defRPr>
            </a:lvl1pPr>
          </a:lstStyle>
          <a:p>
            <a:r>
              <a:t>ESTERO</a:t>
            </a:r>
          </a:p>
        </p:txBody>
      </p:sp>
      <p:sp>
        <p:nvSpPr>
          <p:cNvPr id="535" name="Shape 535"/>
          <p:cNvSpPr/>
          <p:nvPr/>
        </p:nvSpPr>
        <p:spPr>
          <a:xfrm>
            <a:off x="833437" y="1784468"/>
            <a:ext cx="425451"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E42631"/>
                </a:solidFill>
              </a:defRPr>
            </a:lvl1pPr>
          </a:lstStyle>
          <a:p>
            <a:r>
              <a:t>4%</a:t>
            </a:r>
          </a:p>
        </p:txBody>
      </p:sp>
      <p:sp>
        <p:nvSpPr>
          <p:cNvPr id="536" name="Shape 536"/>
          <p:cNvSpPr/>
          <p:nvPr/>
        </p:nvSpPr>
        <p:spPr>
          <a:xfrm>
            <a:off x="955675" y="3049704"/>
            <a:ext cx="533400"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FFFFFF"/>
                </a:solidFill>
              </a:defRPr>
            </a:lvl1pPr>
          </a:lstStyle>
          <a:p>
            <a:r>
              <a:t>96%</a:t>
            </a:r>
          </a:p>
        </p:txBody>
      </p:sp>
      <p:sp>
        <p:nvSpPr>
          <p:cNvPr id="537" name="Shape 537"/>
          <p:cNvSpPr/>
          <p:nvPr/>
        </p:nvSpPr>
        <p:spPr>
          <a:xfrm>
            <a:off x="5454650" y="1855904"/>
            <a:ext cx="512763"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E42631"/>
                </a:solidFill>
              </a:defRPr>
            </a:lvl1pPr>
          </a:lstStyle>
          <a:p>
            <a:r>
              <a:t>20%</a:t>
            </a:r>
          </a:p>
        </p:txBody>
      </p:sp>
      <p:sp>
        <p:nvSpPr>
          <p:cNvPr id="538" name="Shape 538"/>
          <p:cNvSpPr/>
          <p:nvPr/>
        </p:nvSpPr>
        <p:spPr>
          <a:xfrm>
            <a:off x="6040437" y="3029068"/>
            <a:ext cx="531813"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FFFFFF"/>
                </a:solidFill>
              </a:defRPr>
            </a:lvl1pPr>
          </a:lstStyle>
          <a:p>
            <a:r>
              <a:t>80%</a:t>
            </a:r>
          </a:p>
        </p:txBody>
      </p:sp>
      <p:sp>
        <p:nvSpPr>
          <p:cNvPr id="539" name="Shape 539"/>
          <p:cNvSpPr/>
          <p:nvPr/>
        </p:nvSpPr>
        <p:spPr>
          <a:xfrm>
            <a:off x="1260022" y="5033852"/>
            <a:ext cx="512764"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FFFFFF"/>
                </a:solidFill>
              </a:defRPr>
            </a:lvl1pPr>
          </a:lstStyle>
          <a:p>
            <a:r>
              <a:t>60%</a:t>
            </a:r>
          </a:p>
        </p:txBody>
      </p:sp>
      <p:sp>
        <p:nvSpPr>
          <p:cNvPr id="540" name="Shape 540"/>
          <p:cNvSpPr/>
          <p:nvPr/>
        </p:nvSpPr>
        <p:spPr>
          <a:xfrm>
            <a:off x="431799" y="4860445"/>
            <a:ext cx="512764"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005CA7"/>
                </a:solidFill>
              </a:defRPr>
            </a:lvl1pPr>
          </a:lstStyle>
          <a:p>
            <a:r>
              <a:t>20%</a:t>
            </a:r>
          </a:p>
        </p:txBody>
      </p:sp>
      <p:sp>
        <p:nvSpPr>
          <p:cNvPr id="541" name="Shape 541"/>
          <p:cNvSpPr/>
          <p:nvPr/>
        </p:nvSpPr>
        <p:spPr>
          <a:xfrm>
            <a:off x="6343650" y="4965817"/>
            <a:ext cx="512763" cy="29238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FFFFFF"/>
                </a:solidFill>
              </a:defRPr>
            </a:lvl1pPr>
          </a:lstStyle>
          <a:p>
            <a:r>
              <a:rPr dirty="0" smtClean="0"/>
              <a:t>4</a:t>
            </a:r>
            <a:r>
              <a:rPr lang="it-IT" dirty="0" smtClean="0"/>
              <a:t>0</a:t>
            </a:r>
            <a:r>
              <a:rPr dirty="0" smtClean="0"/>
              <a:t>%</a:t>
            </a:r>
            <a:endParaRPr dirty="0"/>
          </a:p>
        </p:txBody>
      </p:sp>
      <p:sp>
        <p:nvSpPr>
          <p:cNvPr id="542" name="Shape 542"/>
          <p:cNvSpPr/>
          <p:nvPr/>
        </p:nvSpPr>
        <p:spPr>
          <a:xfrm>
            <a:off x="5435223" y="5014063"/>
            <a:ext cx="512764" cy="29238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005CA7"/>
                </a:solidFill>
              </a:defRPr>
            </a:lvl1pPr>
          </a:lstStyle>
          <a:p>
            <a:r>
              <a:rPr lang="it-IT" dirty="0" smtClean="0"/>
              <a:t>40</a:t>
            </a:r>
            <a:r>
              <a:rPr dirty="0" smtClean="0"/>
              <a:t>%</a:t>
            </a:r>
            <a:endParaRPr dirty="0"/>
          </a:p>
        </p:txBody>
      </p:sp>
      <p:sp>
        <p:nvSpPr>
          <p:cNvPr id="543" name="Shape 543"/>
          <p:cNvSpPr/>
          <p:nvPr/>
        </p:nvSpPr>
        <p:spPr>
          <a:xfrm>
            <a:off x="347663" y="3967279"/>
            <a:ext cx="7253286" cy="2219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0000"/>
              </a:lnSpc>
              <a:defRPr sz="1600" b="1">
                <a:solidFill>
                  <a:srgbClr val="0C2D66"/>
                </a:solidFill>
                <a:latin typeface="Arial"/>
                <a:ea typeface="Arial"/>
                <a:cs typeface="Arial"/>
                <a:sym typeface="Arial"/>
              </a:defRPr>
            </a:lvl1pPr>
          </a:lstStyle>
          <a:p>
            <a:r>
              <a:t>Diversificazione dei prodotti attraverso la crescita esterna</a:t>
            </a:r>
          </a:p>
        </p:txBody>
      </p:sp>
      <p:sp>
        <p:nvSpPr>
          <p:cNvPr id="544" name="Shape 544"/>
          <p:cNvSpPr/>
          <p:nvPr/>
        </p:nvSpPr>
        <p:spPr>
          <a:xfrm>
            <a:off x="2043112" y="5551530"/>
            <a:ext cx="147638" cy="149226"/>
          </a:xfrm>
          <a:prstGeom prst="rect">
            <a:avLst/>
          </a:prstGeom>
          <a:solidFill>
            <a:srgbClr val="FFDA28"/>
          </a:solidFill>
          <a:ln w="12700">
            <a:miter lim="400000"/>
          </a:ln>
        </p:spPr>
        <p:txBody>
          <a:bodyPr lIns="45719" rIns="45719" anchor="ctr"/>
          <a:lstStyle/>
          <a:p>
            <a:pPr algn="ctr">
              <a:defRPr sz="1800">
                <a:solidFill>
                  <a:srgbClr val="FFFFFF"/>
                </a:solidFill>
              </a:defRPr>
            </a:pPr>
            <a:endParaRPr/>
          </a:p>
        </p:txBody>
      </p:sp>
      <p:sp>
        <p:nvSpPr>
          <p:cNvPr id="545" name="Shape 545"/>
          <p:cNvSpPr/>
          <p:nvPr/>
        </p:nvSpPr>
        <p:spPr>
          <a:xfrm>
            <a:off x="2189163" y="5556293"/>
            <a:ext cx="1816101" cy="172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FORMAGGI E BURRO</a:t>
            </a:r>
          </a:p>
        </p:txBody>
      </p:sp>
      <p:sp>
        <p:nvSpPr>
          <p:cNvPr id="546" name="Shape 546"/>
          <p:cNvSpPr/>
          <p:nvPr/>
        </p:nvSpPr>
        <p:spPr>
          <a:xfrm>
            <a:off x="2043112" y="5810278"/>
            <a:ext cx="147638" cy="149226"/>
          </a:xfrm>
          <a:prstGeom prst="rect">
            <a:avLst/>
          </a:prstGeom>
          <a:solidFill>
            <a:srgbClr val="89D3CB"/>
          </a:solidFill>
          <a:ln w="12700">
            <a:miter lim="400000"/>
          </a:ln>
        </p:spPr>
        <p:txBody>
          <a:bodyPr lIns="45719" rIns="45719" anchor="ctr"/>
          <a:lstStyle/>
          <a:p>
            <a:pPr algn="ctr">
              <a:defRPr sz="1800">
                <a:solidFill>
                  <a:srgbClr val="FFFFFF"/>
                </a:solidFill>
              </a:defRPr>
            </a:pPr>
            <a:endParaRPr/>
          </a:p>
        </p:txBody>
      </p:sp>
      <p:sp>
        <p:nvSpPr>
          <p:cNvPr id="547" name="Shape 547"/>
          <p:cNvSpPr/>
          <p:nvPr/>
        </p:nvSpPr>
        <p:spPr>
          <a:xfrm>
            <a:off x="2189163" y="5815040"/>
            <a:ext cx="829569" cy="1728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ALTRI</a:t>
            </a:r>
          </a:p>
        </p:txBody>
      </p:sp>
      <p:sp>
        <p:nvSpPr>
          <p:cNvPr id="548" name="Shape 548"/>
          <p:cNvSpPr/>
          <p:nvPr/>
        </p:nvSpPr>
        <p:spPr>
          <a:xfrm>
            <a:off x="7089775" y="5034004"/>
            <a:ext cx="147638" cy="149226"/>
          </a:xfrm>
          <a:prstGeom prst="rect">
            <a:avLst/>
          </a:prstGeom>
          <a:solidFill>
            <a:srgbClr val="0C2D66"/>
          </a:solidFill>
          <a:ln w="12700">
            <a:miter lim="400000"/>
          </a:ln>
        </p:spPr>
        <p:txBody>
          <a:bodyPr lIns="45719" rIns="45719" anchor="ctr"/>
          <a:lstStyle/>
          <a:p>
            <a:pPr algn="ctr">
              <a:defRPr sz="1800">
                <a:solidFill>
                  <a:srgbClr val="FFFFFF"/>
                </a:solidFill>
              </a:defRPr>
            </a:pPr>
            <a:endParaRPr/>
          </a:p>
        </p:txBody>
      </p:sp>
      <p:sp>
        <p:nvSpPr>
          <p:cNvPr id="549" name="Shape 549"/>
          <p:cNvSpPr/>
          <p:nvPr/>
        </p:nvSpPr>
        <p:spPr>
          <a:xfrm>
            <a:off x="7235825" y="5029242"/>
            <a:ext cx="829569" cy="172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LATTE</a:t>
            </a:r>
          </a:p>
        </p:txBody>
      </p:sp>
      <p:sp>
        <p:nvSpPr>
          <p:cNvPr id="550" name="Shape 550"/>
          <p:cNvSpPr/>
          <p:nvPr/>
        </p:nvSpPr>
        <p:spPr>
          <a:xfrm>
            <a:off x="7089775" y="5292767"/>
            <a:ext cx="147638" cy="149226"/>
          </a:xfrm>
          <a:prstGeom prst="rect">
            <a:avLst/>
          </a:prstGeom>
          <a:solidFill>
            <a:srgbClr val="FF0000"/>
          </a:solidFill>
          <a:ln w="12700">
            <a:miter lim="400000"/>
          </a:ln>
        </p:spPr>
        <p:txBody>
          <a:bodyPr lIns="45719" rIns="45719" anchor="ctr"/>
          <a:lstStyle/>
          <a:p>
            <a:pPr algn="ctr">
              <a:defRPr sz="1800">
                <a:solidFill>
                  <a:srgbClr val="FFFFFF"/>
                </a:solidFill>
              </a:defRPr>
            </a:pPr>
            <a:endParaRPr/>
          </a:p>
        </p:txBody>
      </p:sp>
      <p:sp>
        <p:nvSpPr>
          <p:cNvPr id="551" name="Shape 551"/>
          <p:cNvSpPr/>
          <p:nvPr/>
        </p:nvSpPr>
        <p:spPr>
          <a:xfrm>
            <a:off x="7235825" y="5297529"/>
            <a:ext cx="1816100" cy="1728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YOGURT E DESSERT</a:t>
            </a:r>
          </a:p>
        </p:txBody>
      </p:sp>
      <p:sp>
        <p:nvSpPr>
          <p:cNvPr id="552" name="Shape 552"/>
          <p:cNvSpPr/>
          <p:nvPr/>
        </p:nvSpPr>
        <p:spPr>
          <a:xfrm>
            <a:off x="7089775" y="5551530"/>
            <a:ext cx="147638" cy="149226"/>
          </a:xfrm>
          <a:prstGeom prst="rect">
            <a:avLst/>
          </a:prstGeom>
          <a:solidFill>
            <a:srgbClr val="FFDA28"/>
          </a:solidFill>
          <a:ln w="12700">
            <a:miter lim="400000"/>
          </a:ln>
        </p:spPr>
        <p:txBody>
          <a:bodyPr lIns="45719" rIns="45719" anchor="ctr"/>
          <a:lstStyle/>
          <a:p>
            <a:pPr algn="ctr">
              <a:defRPr sz="1800">
                <a:solidFill>
                  <a:srgbClr val="FFFFFF"/>
                </a:solidFill>
              </a:defRPr>
            </a:pPr>
            <a:endParaRPr/>
          </a:p>
        </p:txBody>
      </p:sp>
      <p:sp>
        <p:nvSpPr>
          <p:cNvPr id="553" name="Shape 553"/>
          <p:cNvSpPr/>
          <p:nvPr/>
        </p:nvSpPr>
        <p:spPr>
          <a:xfrm>
            <a:off x="7235825" y="5556293"/>
            <a:ext cx="1816100" cy="172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FORMAGGI E BURRO</a:t>
            </a:r>
          </a:p>
        </p:txBody>
      </p:sp>
      <p:sp>
        <p:nvSpPr>
          <p:cNvPr id="554" name="Shape 554"/>
          <p:cNvSpPr/>
          <p:nvPr/>
        </p:nvSpPr>
        <p:spPr>
          <a:xfrm>
            <a:off x="7089775" y="5810278"/>
            <a:ext cx="147638" cy="149226"/>
          </a:xfrm>
          <a:prstGeom prst="rect">
            <a:avLst/>
          </a:prstGeom>
          <a:solidFill>
            <a:srgbClr val="89D3CB"/>
          </a:solidFill>
          <a:ln w="12700">
            <a:miter lim="400000"/>
          </a:ln>
        </p:spPr>
        <p:txBody>
          <a:bodyPr lIns="45719" rIns="45719" anchor="ctr"/>
          <a:lstStyle/>
          <a:p>
            <a:pPr algn="ctr">
              <a:defRPr sz="1800">
                <a:solidFill>
                  <a:srgbClr val="FFFFFF"/>
                </a:solidFill>
              </a:defRPr>
            </a:pPr>
            <a:endParaRPr/>
          </a:p>
        </p:txBody>
      </p:sp>
      <p:sp>
        <p:nvSpPr>
          <p:cNvPr id="555" name="Shape 555"/>
          <p:cNvSpPr/>
          <p:nvPr/>
        </p:nvSpPr>
        <p:spPr>
          <a:xfrm>
            <a:off x="7235825" y="5815040"/>
            <a:ext cx="829568" cy="17281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92075" defTabSz="495300">
              <a:defRPr sz="1200" b="1">
                <a:solidFill>
                  <a:srgbClr val="0C2D66"/>
                </a:solidFill>
                <a:latin typeface="Arial"/>
                <a:ea typeface="Arial"/>
                <a:cs typeface="Arial"/>
                <a:sym typeface="Arial"/>
              </a:defRPr>
            </a:lvl1pPr>
          </a:lstStyle>
          <a:p>
            <a:r>
              <a:t>ALTRI</a:t>
            </a:r>
          </a:p>
        </p:txBody>
      </p:sp>
      <p:sp>
        <p:nvSpPr>
          <p:cNvPr id="556" name="Shape 556"/>
          <p:cNvSpPr/>
          <p:nvPr/>
        </p:nvSpPr>
        <p:spPr>
          <a:xfrm>
            <a:off x="469899" y="5280067"/>
            <a:ext cx="512764"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FFFFFF"/>
                </a:solidFill>
              </a:defRPr>
            </a:lvl1pPr>
          </a:lstStyle>
          <a:p>
            <a:r>
              <a:t>12%</a:t>
            </a:r>
          </a:p>
        </p:txBody>
      </p:sp>
      <p:sp>
        <p:nvSpPr>
          <p:cNvPr id="557" name="Shape 557"/>
          <p:cNvSpPr/>
          <p:nvPr/>
        </p:nvSpPr>
        <p:spPr>
          <a:xfrm>
            <a:off x="787399" y="4438571"/>
            <a:ext cx="512764"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005CA7"/>
                </a:solidFill>
              </a:defRPr>
            </a:lvl1pPr>
          </a:lstStyle>
          <a:p>
            <a:r>
              <a:t>8%</a:t>
            </a:r>
          </a:p>
        </p:txBody>
      </p:sp>
      <p:sp>
        <p:nvSpPr>
          <p:cNvPr id="558" name="Shape 558"/>
          <p:cNvSpPr/>
          <p:nvPr/>
        </p:nvSpPr>
        <p:spPr>
          <a:xfrm>
            <a:off x="5897186" y="5565571"/>
            <a:ext cx="512764"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005CA7"/>
                </a:solidFill>
              </a:defRPr>
            </a:lvl1pPr>
          </a:lstStyle>
          <a:p>
            <a:r>
              <a:t>10%</a:t>
            </a:r>
          </a:p>
        </p:txBody>
      </p:sp>
      <p:sp>
        <p:nvSpPr>
          <p:cNvPr id="559" name="Shape 559"/>
          <p:cNvSpPr/>
          <p:nvPr/>
        </p:nvSpPr>
        <p:spPr>
          <a:xfrm>
            <a:off x="5740023" y="4400471"/>
            <a:ext cx="512764"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b="1">
                <a:solidFill>
                  <a:srgbClr val="FFFFFF"/>
                </a:solidFill>
              </a:defRPr>
            </a:lvl1pPr>
          </a:lstStyle>
          <a:p>
            <a:r>
              <a:t>10%</a:t>
            </a:r>
          </a:p>
        </p:txBody>
      </p:sp>
    </p:spTree>
    <p:extLst>
      <p:ext uri="{BB962C8B-B14F-4D97-AF65-F5344CB8AC3E}">
        <p14:creationId xmlns:p14="http://schemas.microsoft.com/office/powerpoint/2010/main" val="215994039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p:nvPr/>
        </p:nvSpPr>
        <p:spPr>
          <a:xfrm>
            <a:off x="4471190" y="2720878"/>
            <a:ext cx="1610054" cy="2867670"/>
          </a:xfrm>
          <a:prstGeom prst="rect">
            <a:avLst/>
          </a:prstGeom>
          <a:solidFill>
            <a:srgbClr val="F3F3F3"/>
          </a:solidFill>
          <a:ln w="12700">
            <a:miter lim="400000"/>
          </a:ln>
        </p:spPr>
        <p:txBody>
          <a:bodyPr lIns="45719" rIns="45719" anchor="ctr"/>
          <a:lstStyle/>
          <a:p>
            <a:pPr algn="ctr">
              <a:defRPr sz="1800">
                <a:solidFill>
                  <a:srgbClr val="FFFFFF"/>
                </a:solidFill>
              </a:defRPr>
            </a:pPr>
            <a:endParaRPr/>
          </a:p>
        </p:txBody>
      </p:sp>
      <p:sp>
        <p:nvSpPr>
          <p:cNvPr id="562" name="Shape 562"/>
          <p:cNvSpPr/>
          <p:nvPr/>
        </p:nvSpPr>
        <p:spPr>
          <a:xfrm>
            <a:off x="7572847" y="2720878"/>
            <a:ext cx="1610053" cy="2867670"/>
          </a:xfrm>
          <a:prstGeom prst="rect">
            <a:avLst/>
          </a:prstGeom>
          <a:solidFill>
            <a:srgbClr val="F3F3F3"/>
          </a:solidFill>
          <a:ln w="12700">
            <a:miter lim="400000"/>
          </a:ln>
        </p:spPr>
        <p:txBody>
          <a:bodyPr lIns="45719" rIns="45719" anchor="ctr"/>
          <a:lstStyle/>
          <a:p>
            <a:pPr algn="ctr">
              <a:defRPr sz="1800">
                <a:solidFill>
                  <a:srgbClr val="FFFFFF"/>
                </a:solidFill>
              </a:defRPr>
            </a:pPr>
            <a:endParaRPr/>
          </a:p>
        </p:txBody>
      </p:sp>
      <p:sp>
        <p:nvSpPr>
          <p:cNvPr id="563" name="Shape 563"/>
          <p:cNvSpPr/>
          <p:nvPr/>
        </p:nvSpPr>
        <p:spPr>
          <a:xfrm>
            <a:off x="1326294" y="2720878"/>
            <a:ext cx="1610054" cy="2867670"/>
          </a:xfrm>
          <a:prstGeom prst="rect">
            <a:avLst/>
          </a:prstGeom>
          <a:solidFill>
            <a:srgbClr val="F3F3F3"/>
          </a:solidFill>
          <a:ln w="12700">
            <a:miter lim="400000"/>
          </a:ln>
        </p:spPr>
        <p:txBody>
          <a:bodyPr lIns="45719" rIns="45719" anchor="ctr"/>
          <a:lstStyle/>
          <a:p>
            <a:pPr algn="ctr">
              <a:defRPr sz="1800">
                <a:solidFill>
                  <a:srgbClr val="FFFFFF"/>
                </a:solidFill>
              </a:defRPr>
            </a:pPr>
            <a:endParaRPr/>
          </a:p>
        </p:txBody>
      </p:sp>
      <p:sp>
        <p:nvSpPr>
          <p:cNvPr id="565" name="Shape 565"/>
          <p:cNvSpPr/>
          <p:nvPr/>
        </p:nvSpPr>
        <p:spPr>
          <a:xfrm>
            <a:off x="334962" y="298450"/>
            <a:ext cx="8395327"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t>IL PERCORSO DI INTERNAZIONALIZZAZIONE</a:t>
            </a:r>
          </a:p>
        </p:txBody>
      </p:sp>
      <p:sp>
        <p:nvSpPr>
          <p:cNvPr id="566" name="Shape 566"/>
          <p:cNvSpPr/>
          <p:nvPr/>
        </p:nvSpPr>
        <p:spPr>
          <a:xfrm>
            <a:off x="338137" y="883397"/>
            <a:ext cx="9117510" cy="5078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lnSpc>
                <a:spcPct val="110000"/>
              </a:lnSpc>
              <a:buClr>
                <a:srgbClr val="FF0000"/>
              </a:buClr>
              <a:buFont typeface="Arial"/>
              <a:defRPr sz="1500">
                <a:solidFill>
                  <a:srgbClr val="376092"/>
                </a:solidFill>
                <a:latin typeface="Arial"/>
                <a:ea typeface="Arial"/>
                <a:cs typeface="Arial"/>
                <a:sym typeface="Arial"/>
              </a:defRPr>
            </a:pPr>
            <a:r>
              <a:rPr dirty="0"/>
              <a:t>I RICAVI DI GRANAROLO SONO RADDOPPIATI NEL CORSO DEGLI ULTIMI 15 ANNI CON UNA FORTE SPINTA </a:t>
            </a:r>
            <a:r>
              <a:rPr lang="it-IT" dirty="0" smtClean="0"/>
              <a:t>ALL’</a:t>
            </a:r>
            <a:r>
              <a:rPr dirty="0" smtClean="0"/>
              <a:t> </a:t>
            </a:r>
            <a:r>
              <a:rPr dirty="0"/>
              <a:t>INTERNAZIONALIZZAZIONE VERSO L'EUROPA ED IL RESTO DEL MONDO</a:t>
            </a:r>
          </a:p>
        </p:txBody>
      </p:sp>
      <p:sp>
        <p:nvSpPr>
          <p:cNvPr id="567" name="Shape 567"/>
          <p:cNvSpPr/>
          <p:nvPr/>
        </p:nvSpPr>
        <p:spPr>
          <a:xfrm>
            <a:off x="379730" y="1714712"/>
            <a:ext cx="2187527" cy="20966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lnSpc>
                <a:spcPct val="110000"/>
              </a:lnSpc>
              <a:buClr>
                <a:srgbClr val="FF0000"/>
              </a:buClr>
              <a:buFont typeface="Arial"/>
              <a:defRPr sz="1500" b="1">
                <a:solidFill>
                  <a:srgbClr val="376092"/>
                </a:solidFill>
                <a:latin typeface="Arial"/>
                <a:ea typeface="Arial"/>
                <a:cs typeface="Arial"/>
                <a:sym typeface="Arial"/>
              </a:defRPr>
            </a:pPr>
            <a:r>
              <a:t>RICAVI PER MERCATO</a:t>
            </a:r>
          </a:p>
        </p:txBody>
      </p:sp>
      <p:sp>
        <p:nvSpPr>
          <p:cNvPr id="568" name="Shape 568"/>
          <p:cNvSpPr/>
          <p:nvPr/>
        </p:nvSpPr>
        <p:spPr>
          <a:xfrm>
            <a:off x="1468490" y="3325164"/>
            <a:ext cx="1329231" cy="1271"/>
          </a:xfrm>
          <a:prstGeom prst="ellipse">
            <a:avLst/>
          </a:prstGeom>
          <a:ln w="38100">
            <a:solidFill>
              <a:srgbClr val="CCCCCC"/>
            </a:solidFill>
            <a:miter/>
            <a:headEnd type="oval"/>
          </a:ln>
        </p:spPr>
        <p:txBody>
          <a:bodyPr lIns="45719" rIns="45719"/>
          <a:lstStyle/>
          <a:p>
            <a:pPr defTabSz="914400">
              <a:defRPr sz="1800">
                <a:solidFill>
                  <a:srgbClr val="2A2AA0"/>
                </a:solidFill>
                <a:latin typeface="Arial"/>
                <a:ea typeface="Arial"/>
                <a:cs typeface="Arial"/>
                <a:sym typeface="Arial"/>
              </a:defRPr>
            </a:pPr>
            <a:endParaRPr/>
          </a:p>
        </p:txBody>
      </p:sp>
      <p:sp>
        <p:nvSpPr>
          <p:cNvPr id="569" name="Shape 569"/>
          <p:cNvSpPr/>
          <p:nvPr/>
        </p:nvSpPr>
        <p:spPr>
          <a:xfrm>
            <a:off x="1468490" y="3325164"/>
            <a:ext cx="1226360" cy="1"/>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570" name="Shape 570"/>
          <p:cNvSpPr/>
          <p:nvPr/>
        </p:nvSpPr>
        <p:spPr>
          <a:xfrm>
            <a:off x="4723544" y="2295843"/>
            <a:ext cx="1105345" cy="31339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defRPr sz="1600" b="1">
                <a:solidFill>
                  <a:srgbClr val="2A2AA0"/>
                </a:solidFill>
                <a:latin typeface="Arial"/>
                <a:ea typeface="Arial"/>
                <a:cs typeface="Arial"/>
                <a:sym typeface="Arial"/>
              </a:defRPr>
            </a:lvl1pPr>
          </a:lstStyle>
          <a:p>
            <a:r>
              <a:t>2011</a:t>
            </a:r>
          </a:p>
        </p:txBody>
      </p:sp>
      <p:sp>
        <p:nvSpPr>
          <p:cNvPr id="571" name="Shape 571"/>
          <p:cNvSpPr/>
          <p:nvPr/>
        </p:nvSpPr>
        <p:spPr>
          <a:xfrm>
            <a:off x="7781728" y="2304594"/>
            <a:ext cx="1003810" cy="31339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defRPr sz="1600" b="1">
                <a:solidFill>
                  <a:srgbClr val="2A2AA0"/>
                </a:solidFill>
                <a:latin typeface="Arial"/>
                <a:ea typeface="Arial"/>
                <a:cs typeface="Arial"/>
                <a:sym typeface="Arial"/>
              </a:defRPr>
            </a:lvl1pPr>
          </a:lstStyle>
          <a:p>
            <a:r>
              <a:t>2015</a:t>
            </a:r>
          </a:p>
        </p:txBody>
      </p:sp>
      <p:pic>
        <p:nvPicPr>
          <p:cNvPr id="572" name="image58.png"/>
          <p:cNvPicPr>
            <a:picLocks noChangeAspect="1"/>
          </p:cNvPicPr>
          <p:nvPr/>
        </p:nvPicPr>
        <p:blipFill>
          <a:blip r:embed="rId2">
            <a:extLst/>
          </a:blip>
          <a:stretch>
            <a:fillRect/>
          </a:stretch>
        </p:blipFill>
        <p:spPr>
          <a:xfrm>
            <a:off x="494459" y="4786984"/>
            <a:ext cx="857647" cy="527614"/>
          </a:xfrm>
          <a:prstGeom prst="rect">
            <a:avLst/>
          </a:prstGeom>
          <a:ln w="12700">
            <a:miter lim="400000"/>
          </a:ln>
        </p:spPr>
      </p:pic>
      <p:sp>
        <p:nvSpPr>
          <p:cNvPr id="573" name="Shape 573"/>
          <p:cNvSpPr/>
          <p:nvPr/>
        </p:nvSpPr>
        <p:spPr>
          <a:xfrm>
            <a:off x="1601830" y="2287092"/>
            <a:ext cx="1005070" cy="313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defRPr sz="1600" b="1">
                <a:solidFill>
                  <a:srgbClr val="2A2AA0"/>
                </a:solidFill>
                <a:latin typeface="Arial"/>
                <a:ea typeface="Arial"/>
                <a:cs typeface="Arial"/>
                <a:sym typeface="Arial"/>
              </a:defRPr>
            </a:lvl1pPr>
          </a:lstStyle>
          <a:p>
            <a:r>
              <a:t>2000</a:t>
            </a:r>
          </a:p>
        </p:txBody>
      </p:sp>
      <p:sp>
        <p:nvSpPr>
          <p:cNvPr id="574" name="Shape 574"/>
          <p:cNvSpPr/>
          <p:nvPr/>
        </p:nvSpPr>
        <p:spPr>
          <a:xfrm>
            <a:off x="1614846" y="3038715"/>
            <a:ext cx="979037"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98%</a:t>
            </a:r>
          </a:p>
        </p:txBody>
      </p:sp>
      <p:sp>
        <p:nvSpPr>
          <p:cNvPr id="575" name="Shape 575"/>
          <p:cNvSpPr/>
          <p:nvPr/>
        </p:nvSpPr>
        <p:spPr>
          <a:xfrm>
            <a:off x="1468490" y="4154713"/>
            <a:ext cx="1329231"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76" name="Shape 576"/>
          <p:cNvSpPr/>
          <p:nvPr/>
        </p:nvSpPr>
        <p:spPr>
          <a:xfrm>
            <a:off x="1468490" y="5033033"/>
            <a:ext cx="1329231"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77" name="Shape 577"/>
          <p:cNvSpPr/>
          <p:nvPr/>
        </p:nvSpPr>
        <p:spPr>
          <a:xfrm>
            <a:off x="4611601" y="3325164"/>
            <a:ext cx="1329231"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78" name="Shape 578"/>
          <p:cNvSpPr/>
          <p:nvPr/>
        </p:nvSpPr>
        <p:spPr>
          <a:xfrm>
            <a:off x="4611601" y="3325164"/>
            <a:ext cx="1186181" cy="1"/>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579" name="Shape 579"/>
          <p:cNvSpPr/>
          <p:nvPr/>
        </p:nvSpPr>
        <p:spPr>
          <a:xfrm>
            <a:off x="5273364" y="3010445"/>
            <a:ext cx="979037"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96%</a:t>
            </a:r>
          </a:p>
        </p:txBody>
      </p:sp>
      <p:sp>
        <p:nvSpPr>
          <p:cNvPr id="580" name="Shape 580"/>
          <p:cNvSpPr/>
          <p:nvPr/>
        </p:nvSpPr>
        <p:spPr>
          <a:xfrm>
            <a:off x="4611601" y="4154713"/>
            <a:ext cx="1329231"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81" name="Shape 581"/>
          <p:cNvSpPr/>
          <p:nvPr/>
        </p:nvSpPr>
        <p:spPr>
          <a:xfrm>
            <a:off x="4305124" y="3855564"/>
            <a:ext cx="979037"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3%</a:t>
            </a:r>
          </a:p>
        </p:txBody>
      </p:sp>
      <p:sp>
        <p:nvSpPr>
          <p:cNvPr id="582" name="Shape 582"/>
          <p:cNvSpPr/>
          <p:nvPr/>
        </p:nvSpPr>
        <p:spPr>
          <a:xfrm>
            <a:off x="4611601" y="5033033"/>
            <a:ext cx="1329231"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83" name="Shape 583"/>
          <p:cNvSpPr/>
          <p:nvPr/>
        </p:nvSpPr>
        <p:spPr>
          <a:xfrm>
            <a:off x="4628822" y="4156647"/>
            <a:ext cx="116772" cy="1"/>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584" name="Shape 584"/>
          <p:cNvSpPr/>
          <p:nvPr/>
        </p:nvSpPr>
        <p:spPr>
          <a:xfrm>
            <a:off x="4646410" y="5033035"/>
            <a:ext cx="10175" cy="2"/>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585" name="Shape 585"/>
          <p:cNvSpPr/>
          <p:nvPr/>
        </p:nvSpPr>
        <p:spPr>
          <a:xfrm>
            <a:off x="7713257" y="3325164"/>
            <a:ext cx="1329232"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86" name="Shape 586"/>
          <p:cNvSpPr/>
          <p:nvPr/>
        </p:nvSpPr>
        <p:spPr>
          <a:xfrm flipV="1">
            <a:off x="7713258" y="3325164"/>
            <a:ext cx="1095361" cy="2"/>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587" name="Shape 587"/>
          <p:cNvSpPr/>
          <p:nvPr/>
        </p:nvSpPr>
        <p:spPr>
          <a:xfrm>
            <a:off x="8248205" y="3026504"/>
            <a:ext cx="979037"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80%</a:t>
            </a:r>
          </a:p>
        </p:txBody>
      </p:sp>
      <p:sp>
        <p:nvSpPr>
          <p:cNvPr id="588" name="Shape 588"/>
          <p:cNvSpPr/>
          <p:nvPr/>
        </p:nvSpPr>
        <p:spPr>
          <a:xfrm>
            <a:off x="7655084" y="3839736"/>
            <a:ext cx="979037"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17%</a:t>
            </a:r>
          </a:p>
        </p:txBody>
      </p:sp>
      <p:sp>
        <p:nvSpPr>
          <p:cNvPr id="589" name="Shape 589"/>
          <p:cNvSpPr/>
          <p:nvPr/>
        </p:nvSpPr>
        <p:spPr>
          <a:xfrm>
            <a:off x="7713257" y="5033033"/>
            <a:ext cx="1329232"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90" name="Shape 590"/>
          <p:cNvSpPr/>
          <p:nvPr/>
        </p:nvSpPr>
        <p:spPr>
          <a:xfrm>
            <a:off x="7457548" y="4736877"/>
            <a:ext cx="979037"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3%</a:t>
            </a:r>
          </a:p>
        </p:txBody>
      </p:sp>
      <p:sp>
        <p:nvSpPr>
          <p:cNvPr id="591" name="Shape 591"/>
          <p:cNvSpPr/>
          <p:nvPr/>
        </p:nvSpPr>
        <p:spPr>
          <a:xfrm>
            <a:off x="7730479" y="5033033"/>
            <a:ext cx="118312" cy="1"/>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592" name="Shape 592"/>
          <p:cNvSpPr/>
          <p:nvPr/>
        </p:nvSpPr>
        <p:spPr>
          <a:xfrm>
            <a:off x="7713257" y="4154713"/>
            <a:ext cx="1329232" cy="1271"/>
          </a:xfrm>
          <a:prstGeom prst="ellipse">
            <a:avLst/>
          </a:prstGeom>
          <a:ln w="38100">
            <a:solidFill>
              <a:srgbClr val="CCCCCC"/>
            </a:solidFill>
            <a:miter/>
          </a:ln>
        </p:spPr>
        <p:txBody>
          <a:bodyPr lIns="45719" rIns="45719"/>
          <a:lstStyle/>
          <a:p>
            <a:pPr defTabSz="914400">
              <a:defRPr sz="1800">
                <a:solidFill>
                  <a:srgbClr val="2A2AA0"/>
                </a:solidFill>
                <a:latin typeface="Arial"/>
                <a:ea typeface="Arial"/>
                <a:cs typeface="Arial"/>
                <a:sym typeface="Arial"/>
              </a:defRPr>
            </a:pPr>
            <a:endParaRPr/>
          </a:p>
        </p:txBody>
      </p:sp>
      <p:sp>
        <p:nvSpPr>
          <p:cNvPr id="593" name="Shape 593"/>
          <p:cNvSpPr/>
          <p:nvPr/>
        </p:nvSpPr>
        <p:spPr>
          <a:xfrm>
            <a:off x="7730480" y="4156647"/>
            <a:ext cx="278771" cy="1"/>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pic>
        <p:nvPicPr>
          <p:cNvPr id="594" name="image59.png"/>
          <p:cNvPicPr>
            <a:picLocks noChangeAspect="1"/>
          </p:cNvPicPr>
          <p:nvPr/>
        </p:nvPicPr>
        <p:blipFill>
          <a:blip r:embed="rId3">
            <a:extLst/>
          </a:blip>
          <a:stretch>
            <a:fillRect/>
          </a:stretch>
        </p:blipFill>
        <p:spPr>
          <a:xfrm>
            <a:off x="825289" y="3042200"/>
            <a:ext cx="456423" cy="621162"/>
          </a:xfrm>
          <a:prstGeom prst="rect">
            <a:avLst/>
          </a:prstGeom>
          <a:ln w="12700">
            <a:miter lim="400000"/>
          </a:ln>
        </p:spPr>
      </p:pic>
      <p:pic>
        <p:nvPicPr>
          <p:cNvPr id="595" name="image58.tif"/>
          <p:cNvPicPr>
            <a:picLocks noChangeAspect="1"/>
          </p:cNvPicPr>
          <p:nvPr/>
        </p:nvPicPr>
        <p:blipFill>
          <a:blip r:embed="rId2">
            <a:extLst/>
          </a:blip>
          <a:stretch>
            <a:fillRect/>
          </a:stretch>
        </p:blipFill>
        <p:spPr>
          <a:xfrm>
            <a:off x="3665823" y="4786984"/>
            <a:ext cx="857647" cy="527614"/>
          </a:xfrm>
          <a:prstGeom prst="rect">
            <a:avLst/>
          </a:prstGeom>
          <a:ln w="12700">
            <a:miter lim="400000"/>
          </a:ln>
        </p:spPr>
      </p:pic>
      <p:pic>
        <p:nvPicPr>
          <p:cNvPr id="596" name="image59.tif"/>
          <p:cNvPicPr>
            <a:picLocks noChangeAspect="1"/>
          </p:cNvPicPr>
          <p:nvPr/>
        </p:nvPicPr>
        <p:blipFill>
          <a:blip r:embed="rId3">
            <a:extLst/>
          </a:blip>
          <a:stretch>
            <a:fillRect/>
          </a:stretch>
        </p:blipFill>
        <p:spPr>
          <a:xfrm>
            <a:off x="3809084" y="3042200"/>
            <a:ext cx="456423" cy="621162"/>
          </a:xfrm>
          <a:prstGeom prst="rect">
            <a:avLst/>
          </a:prstGeom>
          <a:ln w="12700">
            <a:miter lim="400000"/>
          </a:ln>
        </p:spPr>
      </p:pic>
      <p:pic>
        <p:nvPicPr>
          <p:cNvPr id="597" name="image58.tif"/>
          <p:cNvPicPr>
            <a:picLocks noChangeAspect="1"/>
          </p:cNvPicPr>
          <p:nvPr/>
        </p:nvPicPr>
        <p:blipFill>
          <a:blip r:embed="rId2">
            <a:extLst/>
          </a:blip>
          <a:stretch>
            <a:fillRect/>
          </a:stretch>
        </p:blipFill>
        <p:spPr>
          <a:xfrm>
            <a:off x="6796067" y="4786984"/>
            <a:ext cx="857647" cy="527614"/>
          </a:xfrm>
          <a:prstGeom prst="rect">
            <a:avLst/>
          </a:prstGeom>
          <a:ln w="12700">
            <a:miter lim="400000"/>
          </a:ln>
        </p:spPr>
      </p:pic>
      <p:pic>
        <p:nvPicPr>
          <p:cNvPr id="598" name="image59.tif"/>
          <p:cNvPicPr>
            <a:picLocks noChangeAspect="1"/>
          </p:cNvPicPr>
          <p:nvPr/>
        </p:nvPicPr>
        <p:blipFill>
          <a:blip r:embed="rId3">
            <a:extLst/>
          </a:blip>
          <a:stretch>
            <a:fillRect/>
          </a:stretch>
        </p:blipFill>
        <p:spPr>
          <a:xfrm>
            <a:off x="7066328" y="3042200"/>
            <a:ext cx="456423" cy="621162"/>
          </a:xfrm>
          <a:prstGeom prst="rect">
            <a:avLst/>
          </a:prstGeom>
          <a:ln w="12700">
            <a:miter lim="400000"/>
          </a:ln>
        </p:spPr>
      </p:pic>
      <p:sp>
        <p:nvSpPr>
          <p:cNvPr id="599" name="Shape 599"/>
          <p:cNvSpPr/>
          <p:nvPr/>
        </p:nvSpPr>
        <p:spPr>
          <a:xfrm>
            <a:off x="1452699" y="5033035"/>
            <a:ext cx="10175" cy="2"/>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600" name="Shape 600"/>
          <p:cNvSpPr/>
          <p:nvPr/>
        </p:nvSpPr>
        <p:spPr>
          <a:xfrm>
            <a:off x="1357967" y="3856936"/>
            <a:ext cx="383170" cy="1973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1%</a:t>
            </a:r>
          </a:p>
        </p:txBody>
      </p:sp>
      <p:sp>
        <p:nvSpPr>
          <p:cNvPr id="601" name="Shape 601"/>
          <p:cNvSpPr/>
          <p:nvPr/>
        </p:nvSpPr>
        <p:spPr>
          <a:xfrm>
            <a:off x="1452699" y="4156735"/>
            <a:ext cx="10175" cy="2"/>
          </a:xfrm>
          <a:prstGeom prst="line">
            <a:avLst/>
          </a:prstGeom>
          <a:ln w="38100">
            <a:solidFill>
              <a:srgbClr val="005CA7"/>
            </a:solidFill>
            <a:miter/>
            <a:tailEnd type="oval"/>
          </a:ln>
          <a:effectLst>
            <a:outerShdw blurRad="177800" rotWithShape="0">
              <a:srgbClr val="B2D4EF"/>
            </a:outerShdw>
          </a:effectLst>
        </p:spPr>
        <p:txBody>
          <a:bodyPr lIns="45719" rIns="45719"/>
          <a:lstStyle/>
          <a:p>
            <a:pPr defTabSz="914400">
              <a:defRPr sz="1800">
                <a:solidFill>
                  <a:srgbClr val="333333"/>
                </a:solidFill>
              </a:defRPr>
            </a:pPr>
            <a:endParaRPr/>
          </a:p>
        </p:txBody>
      </p:sp>
      <p:sp>
        <p:nvSpPr>
          <p:cNvPr id="602" name="Shape 602"/>
          <p:cNvSpPr/>
          <p:nvPr/>
        </p:nvSpPr>
        <p:spPr>
          <a:xfrm>
            <a:off x="1357967" y="4644394"/>
            <a:ext cx="383170" cy="1973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1%</a:t>
            </a:r>
          </a:p>
        </p:txBody>
      </p:sp>
      <p:sp>
        <p:nvSpPr>
          <p:cNvPr id="603" name="Shape 603"/>
          <p:cNvSpPr/>
          <p:nvPr/>
        </p:nvSpPr>
        <p:spPr>
          <a:xfrm>
            <a:off x="4584751" y="4644394"/>
            <a:ext cx="383170" cy="1973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914400">
              <a:defRPr sz="1400" b="1">
                <a:solidFill>
                  <a:srgbClr val="2A2AA0"/>
                </a:solidFill>
                <a:latin typeface="Arial"/>
                <a:ea typeface="Arial"/>
                <a:cs typeface="Arial"/>
                <a:sym typeface="Arial"/>
              </a:defRPr>
            </a:lvl1pPr>
          </a:lstStyle>
          <a:p>
            <a:r>
              <a:t>1%</a:t>
            </a:r>
          </a:p>
        </p:txBody>
      </p:sp>
      <p:pic>
        <p:nvPicPr>
          <p:cNvPr id="604" name="pasted-image.png"/>
          <p:cNvPicPr>
            <a:picLocks noChangeAspect="1"/>
          </p:cNvPicPr>
          <p:nvPr/>
        </p:nvPicPr>
        <p:blipFill>
          <a:blip r:embed="rId4">
            <a:extLst/>
          </a:blip>
          <a:stretch>
            <a:fillRect/>
          </a:stretch>
        </p:blipFill>
        <p:spPr>
          <a:xfrm>
            <a:off x="3528684" y="3798112"/>
            <a:ext cx="703842" cy="621162"/>
          </a:xfrm>
          <a:prstGeom prst="rect">
            <a:avLst/>
          </a:prstGeom>
          <a:ln w="12700">
            <a:miter lim="400000"/>
          </a:ln>
        </p:spPr>
      </p:pic>
      <p:pic>
        <p:nvPicPr>
          <p:cNvPr id="605" name="pasted-image.png"/>
          <p:cNvPicPr>
            <a:picLocks noChangeAspect="1"/>
          </p:cNvPicPr>
          <p:nvPr/>
        </p:nvPicPr>
        <p:blipFill>
          <a:blip r:embed="rId4">
            <a:extLst/>
          </a:blip>
          <a:stretch>
            <a:fillRect/>
          </a:stretch>
        </p:blipFill>
        <p:spPr>
          <a:xfrm>
            <a:off x="6876127" y="3798112"/>
            <a:ext cx="703842" cy="621162"/>
          </a:xfrm>
          <a:prstGeom prst="rect">
            <a:avLst/>
          </a:prstGeom>
          <a:ln w="12700">
            <a:miter lim="400000"/>
          </a:ln>
        </p:spPr>
      </p:pic>
      <p:pic>
        <p:nvPicPr>
          <p:cNvPr id="606" name="pasted-image.png"/>
          <p:cNvPicPr>
            <a:picLocks noChangeAspect="1"/>
          </p:cNvPicPr>
          <p:nvPr/>
        </p:nvPicPr>
        <p:blipFill>
          <a:blip r:embed="rId4">
            <a:extLst/>
          </a:blip>
          <a:stretch>
            <a:fillRect/>
          </a:stretch>
        </p:blipFill>
        <p:spPr>
          <a:xfrm>
            <a:off x="432318" y="3798112"/>
            <a:ext cx="703842" cy="621162"/>
          </a:xfrm>
          <a:prstGeom prst="rect">
            <a:avLst/>
          </a:prstGeom>
          <a:ln w="12700">
            <a:miter lim="400000"/>
          </a:ln>
        </p:spPr>
      </p:pic>
      <p:sp>
        <p:nvSpPr>
          <p:cNvPr id="607" name="Shape 607"/>
          <p:cNvSpPr/>
          <p:nvPr/>
        </p:nvSpPr>
        <p:spPr>
          <a:xfrm>
            <a:off x="6669981" y="3740430"/>
            <a:ext cx="2481315" cy="1691199"/>
          </a:xfrm>
          <a:prstGeom prst="roundRect">
            <a:avLst>
              <a:gd name="adj" fmla="val 11332"/>
            </a:avLst>
          </a:prstGeom>
          <a:ln w="25400" cap="rnd">
            <a:solidFill>
              <a:srgbClr val="F45653"/>
            </a:solidFill>
            <a:custDash>
              <a:ds d="100000" sp="200000"/>
            </a:custDash>
          </a:ln>
        </p:spPr>
        <p:txBody>
          <a:bodyPr lIns="45719" rIns="45719" anchor="ctr"/>
          <a:lstStyle/>
          <a:p>
            <a:endParaRPr/>
          </a:p>
        </p:txBody>
      </p:sp>
      <p:sp>
        <p:nvSpPr>
          <p:cNvPr id="608" name="Shape 608"/>
          <p:cNvSpPr/>
          <p:nvPr/>
        </p:nvSpPr>
        <p:spPr>
          <a:xfrm>
            <a:off x="1251832" y="5653955"/>
            <a:ext cx="1705065" cy="3456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defTabSz="914400">
              <a:defRPr b="1">
                <a:solidFill>
                  <a:srgbClr val="2A2AA0"/>
                </a:solidFill>
                <a:latin typeface="Arial"/>
                <a:ea typeface="Arial"/>
                <a:cs typeface="Arial"/>
                <a:sym typeface="Arial"/>
              </a:defRPr>
            </a:pPr>
            <a:r>
              <a:rPr dirty="0"/>
              <a:t>515 </a:t>
            </a:r>
            <a:r>
              <a:rPr sz="1800" b="0" dirty="0"/>
              <a:t>mln€</a:t>
            </a:r>
          </a:p>
        </p:txBody>
      </p:sp>
      <p:sp>
        <p:nvSpPr>
          <p:cNvPr id="609" name="Shape 609"/>
          <p:cNvSpPr/>
          <p:nvPr/>
        </p:nvSpPr>
        <p:spPr>
          <a:xfrm>
            <a:off x="4559572" y="5653955"/>
            <a:ext cx="1433290" cy="3456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defTabSz="914400">
              <a:defRPr b="1">
                <a:solidFill>
                  <a:srgbClr val="2A2AA0"/>
                </a:solidFill>
                <a:latin typeface="Arial"/>
                <a:ea typeface="Arial"/>
                <a:cs typeface="Arial"/>
                <a:sym typeface="Arial"/>
              </a:defRPr>
            </a:pPr>
            <a:r>
              <a:t>845 </a:t>
            </a:r>
            <a:r>
              <a:rPr sz="1800" b="0"/>
              <a:t>mln€</a:t>
            </a:r>
          </a:p>
        </p:txBody>
      </p:sp>
      <p:sp>
        <p:nvSpPr>
          <p:cNvPr id="610" name="Shape 610"/>
          <p:cNvSpPr/>
          <p:nvPr/>
        </p:nvSpPr>
        <p:spPr>
          <a:xfrm>
            <a:off x="7661228" y="5653955"/>
            <a:ext cx="1433290" cy="3456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defTabSz="914400">
              <a:defRPr b="1">
                <a:solidFill>
                  <a:srgbClr val="2A2AA0"/>
                </a:solidFill>
                <a:latin typeface="Arial"/>
                <a:ea typeface="Arial"/>
                <a:cs typeface="Arial"/>
                <a:sym typeface="Arial"/>
              </a:defRPr>
            </a:pPr>
            <a:r>
              <a:t>1.078 </a:t>
            </a:r>
            <a:r>
              <a:rPr sz="1800" b="0"/>
              <a:t>mln€</a:t>
            </a:r>
          </a:p>
        </p:txBody>
      </p:sp>
    </p:spTree>
    <p:extLst>
      <p:ext uri="{BB962C8B-B14F-4D97-AF65-F5344CB8AC3E}">
        <p14:creationId xmlns:p14="http://schemas.microsoft.com/office/powerpoint/2010/main" val="47001922"/>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p:nvPr/>
        </p:nvSpPr>
        <p:spPr>
          <a:xfrm>
            <a:off x="-5656" y="2909517"/>
            <a:ext cx="9917312" cy="1677314"/>
          </a:xfrm>
          <a:prstGeom prst="rect">
            <a:avLst/>
          </a:prstGeom>
          <a:solidFill>
            <a:srgbClr val="F3F3F3"/>
          </a:solidFill>
          <a:ln w="12700">
            <a:miter lim="400000"/>
          </a:ln>
        </p:spPr>
        <p:txBody>
          <a:bodyPr lIns="45719" rIns="45719" anchor="ctr"/>
          <a:lstStyle/>
          <a:p>
            <a:endParaRPr/>
          </a:p>
        </p:txBody>
      </p:sp>
      <p:sp>
        <p:nvSpPr>
          <p:cNvPr id="1015" name="Shape 1015"/>
          <p:cNvSpPr/>
          <p:nvPr/>
        </p:nvSpPr>
        <p:spPr>
          <a:xfrm>
            <a:off x="334962" y="298450"/>
            <a:ext cx="8588109"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t>L'EVOLUZIONE DEL GRUPPO GRANAROLO </a:t>
            </a:r>
          </a:p>
        </p:txBody>
      </p:sp>
      <p:sp>
        <p:nvSpPr>
          <p:cNvPr id="1016" name="Shape 1016"/>
          <p:cNvSpPr/>
          <p:nvPr/>
        </p:nvSpPr>
        <p:spPr>
          <a:xfrm>
            <a:off x="265467" y="1787418"/>
            <a:ext cx="1253490" cy="6205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300" b="1">
                <a:solidFill>
                  <a:srgbClr val="005CA7"/>
                </a:solidFill>
                <a:latin typeface="Arial"/>
                <a:ea typeface="Arial"/>
                <a:cs typeface="Arial"/>
                <a:sym typeface="Arial"/>
              </a:defRPr>
            </a:pPr>
            <a:r>
              <a:t>Evoluzione ricavi consolidati</a:t>
            </a:r>
          </a:p>
        </p:txBody>
      </p:sp>
      <p:grpSp>
        <p:nvGrpSpPr>
          <p:cNvPr id="1021" name="Group 1021"/>
          <p:cNvGrpSpPr/>
          <p:nvPr/>
        </p:nvGrpSpPr>
        <p:grpSpPr>
          <a:xfrm>
            <a:off x="3776065" y="3231158"/>
            <a:ext cx="1124972" cy="1141277"/>
            <a:chOff x="0" y="0"/>
            <a:chExt cx="1124970" cy="1141276"/>
          </a:xfrm>
        </p:grpSpPr>
        <p:pic>
          <p:nvPicPr>
            <p:cNvPr id="1017" name="image102.png" descr="N:\2015\IMMAGINI\ESTERO\3D\LATTE\GRA_MID_REST_Latte_UHT_PS_2015.jpg"/>
            <p:cNvPicPr>
              <a:picLocks noChangeAspect="1"/>
            </p:cNvPicPr>
            <p:nvPr/>
          </p:nvPicPr>
          <p:blipFill>
            <a:blip r:embed="rId2">
              <a:extLst/>
            </a:blip>
            <a:srcRect l="13467" t="4569" r="24121" b="8268"/>
            <a:stretch>
              <a:fillRect/>
            </a:stretch>
          </p:blipFill>
          <p:spPr>
            <a:xfrm>
              <a:off x="223729" y="-1"/>
              <a:ext cx="544349" cy="925681"/>
            </a:xfrm>
            <a:prstGeom prst="rect">
              <a:avLst/>
            </a:prstGeom>
            <a:ln w="12700" cap="flat">
              <a:noFill/>
              <a:miter lim="400000"/>
            </a:ln>
            <a:effectLst/>
          </p:spPr>
        </p:pic>
        <p:pic>
          <p:nvPicPr>
            <p:cNvPr id="1018" name="image103.png" descr="N:\2015\PACKAGING\LATTE FRESCO E PANNA\MOCK UP\AQ\Latte_AQ_ITA_500ml.jpg"/>
            <p:cNvPicPr>
              <a:picLocks noChangeAspect="1"/>
            </p:cNvPicPr>
            <p:nvPr/>
          </p:nvPicPr>
          <p:blipFill>
            <a:blip r:embed="rId3">
              <a:extLst/>
            </a:blip>
            <a:srcRect l="21952" t="3636" r="22703" b="8538"/>
            <a:stretch>
              <a:fillRect/>
            </a:stretch>
          </p:blipFill>
          <p:spPr>
            <a:xfrm>
              <a:off x="0" y="155335"/>
              <a:ext cx="292518" cy="898176"/>
            </a:xfrm>
            <a:prstGeom prst="rect">
              <a:avLst/>
            </a:prstGeom>
            <a:ln w="12700" cap="flat">
              <a:noFill/>
              <a:miter lim="400000"/>
            </a:ln>
            <a:effectLst/>
          </p:spPr>
        </p:pic>
        <p:pic>
          <p:nvPicPr>
            <p:cNvPr id="1019" name="image104.png" descr="N:\2015\IMMAGINI\FORMAGGI FRESCHI, BURRO, FUSI, GELATO\MOZZARELLA\GRANAROLO\ALTA QUALITA'\299 Granarolo AQ Mozzarella 125g.jpg"/>
            <p:cNvPicPr>
              <a:picLocks noChangeAspect="1"/>
            </p:cNvPicPr>
            <p:nvPr/>
          </p:nvPicPr>
          <p:blipFill>
            <a:blip r:embed="rId4">
              <a:extLst/>
            </a:blip>
            <a:stretch>
              <a:fillRect/>
            </a:stretch>
          </p:blipFill>
          <p:spPr>
            <a:xfrm>
              <a:off x="459382" y="262059"/>
              <a:ext cx="665589" cy="721057"/>
            </a:xfrm>
            <a:prstGeom prst="rect">
              <a:avLst/>
            </a:prstGeom>
            <a:ln w="12700" cap="flat">
              <a:noFill/>
              <a:miter lim="400000"/>
            </a:ln>
            <a:effectLst/>
          </p:spPr>
        </p:pic>
        <p:pic>
          <p:nvPicPr>
            <p:cNvPr id="1020" name="image105.png" descr="N:\2015\IMMAGINI\ESTERO\3D\YOMO\INTERO\YO_ISO_Banane_125gx2.jpg"/>
            <p:cNvPicPr>
              <a:picLocks noChangeAspect="1"/>
            </p:cNvPicPr>
            <p:nvPr/>
          </p:nvPicPr>
          <p:blipFill>
            <a:blip r:embed="rId5">
              <a:extLst/>
            </a:blip>
            <a:srcRect l="10864" t="17383" r="16809" b="14032"/>
            <a:stretch>
              <a:fillRect/>
            </a:stretch>
          </p:blipFill>
          <p:spPr>
            <a:xfrm>
              <a:off x="208327" y="677067"/>
              <a:ext cx="593317" cy="464210"/>
            </a:xfrm>
            <a:prstGeom prst="rect">
              <a:avLst/>
            </a:prstGeom>
            <a:ln w="12700" cap="flat">
              <a:noFill/>
              <a:miter lim="400000"/>
            </a:ln>
            <a:effectLst/>
          </p:spPr>
        </p:pic>
      </p:grpSp>
      <p:grpSp>
        <p:nvGrpSpPr>
          <p:cNvPr id="1027" name="Group 1027"/>
          <p:cNvGrpSpPr/>
          <p:nvPr/>
        </p:nvGrpSpPr>
        <p:grpSpPr>
          <a:xfrm>
            <a:off x="5598145" y="3210802"/>
            <a:ext cx="1340147" cy="1191562"/>
            <a:chOff x="0" y="0"/>
            <a:chExt cx="1340146" cy="1191560"/>
          </a:xfrm>
        </p:grpSpPr>
        <p:pic>
          <p:nvPicPr>
            <p:cNvPr id="1022" name="image107.png" descr="N:\2015\IMMAGINI\ESTERO\3D\MOZZARELLA\648_Mozzarella_125g.jpg"/>
            <p:cNvPicPr>
              <a:picLocks noChangeAspect="1"/>
            </p:cNvPicPr>
            <p:nvPr/>
          </p:nvPicPr>
          <p:blipFill>
            <a:blip r:embed="rId6">
              <a:extLst/>
            </a:blip>
            <a:srcRect l="9172" t="7333" r="8986" b="3611"/>
            <a:stretch>
              <a:fillRect/>
            </a:stretch>
          </p:blipFill>
          <p:spPr>
            <a:xfrm>
              <a:off x="762986" y="121597"/>
              <a:ext cx="577161" cy="680366"/>
            </a:xfrm>
            <a:prstGeom prst="rect">
              <a:avLst/>
            </a:prstGeom>
            <a:ln w="12700" cap="flat">
              <a:noFill/>
              <a:miter lim="400000"/>
            </a:ln>
            <a:effectLst/>
          </p:spPr>
        </p:pic>
        <p:pic>
          <p:nvPicPr>
            <p:cNvPr id="1023" name="image108.png" descr="C:\Users\tonellma\Desktop\3D\DURI\Pecorino_spicchio_DEF.jpg"/>
            <p:cNvPicPr>
              <a:picLocks noChangeAspect="1"/>
            </p:cNvPicPr>
            <p:nvPr/>
          </p:nvPicPr>
          <p:blipFill>
            <a:blip r:embed="rId7">
              <a:extLst/>
            </a:blip>
            <a:stretch>
              <a:fillRect/>
            </a:stretch>
          </p:blipFill>
          <p:spPr>
            <a:xfrm>
              <a:off x="393637" y="0"/>
              <a:ext cx="503514" cy="923559"/>
            </a:xfrm>
            <a:prstGeom prst="rect">
              <a:avLst/>
            </a:prstGeom>
            <a:ln w="12700" cap="flat">
              <a:noFill/>
              <a:miter lim="400000"/>
            </a:ln>
            <a:effectLst/>
          </p:spPr>
        </p:pic>
        <p:pic>
          <p:nvPicPr>
            <p:cNvPr id="1024" name="image109.png" descr="C:\Users\tonellma\Desktop\3D\GELATO\1933_Granarolo_Gelato_crema.JPG"/>
            <p:cNvPicPr>
              <a:picLocks noChangeAspect="1"/>
            </p:cNvPicPr>
            <p:nvPr/>
          </p:nvPicPr>
          <p:blipFill>
            <a:blip r:embed="rId8">
              <a:extLst/>
            </a:blip>
            <a:srcRect l="10943" t="16843" r="20541" b="18587"/>
            <a:stretch>
              <a:fillRect/>
            </a:stretch>
          </p:blipFill>
          <p:spPr>
            <a:xfrm>
              <a:off x="-1" y="187064"/>
              <a:ext cx="502680" cy="664939"/>
            </a:xfrm>
            <a:prstGeom prst="rect">
              <a:avLst/>
            </a:prstGeom>
            <a:ln w="12700" cap="flat">
              <a:noFill/>
              <a:miter lim="400000"/>
            </a:ln>
            <a:effectLst/>
          </p:spPr>
        </p:pic>
        <p:pic>
          <p:nvPicPr>
            <p:cNvPr id="1025" name="image110.png" descr="C:\Users\tonellma\Desktop\3D\Casa Azzurra\101064_CA_Mozzarella_125g.jpg"/>
            <p:cNvPicPr>
              <a:picLocks noChangeAspect="1"/>
            </p:cNvPicPr>
            <p:nvPr/>
          </p:nvPicPr>
          <p:blipFill>
            <a:blip r:embed="rId9">
              <a:extLst/>
            </a:blip>
            <a:stretch>
              <a:fillRect/>
            </a:stretch>
          </p:blipFill>
          <p:spPr>
            <a:xfrm>
              <a:off x="570404" y="428507"/>
              <a:ext cx="700529" cy="763054"/>
            </a:xfrm>
            <a:prstGeom prst="rect">
              <a:avLst/>
            </a:prstGeom>
            <a:ln w="12700" cap="flat">
              <a:noFill/>
              <a:miter lim="400000"/>
            </a:ln>
            <a:effectLst/>
          </p:spPr>
        </p:pic>
        <p:pic>
          <p:nvPicPr>
            <p:cNvPr id="1026" name="image111.png" descr="C:\Users\tonellma\Desktop\3D\MASCARPONE &amp; RICOTTA\GRA_ESTERO_RESTY_Ricotta_250g.jpg"/>
            <p:cNvPicPr>
              <a:picLocks noChangeAspect="1"/>
            </p:cNvPicPr>
            <p:nvPr/>
          </p:nvPicPr>
          <p:blipFill>
            <a:blip r:embed="rId10">
              <a:extLst/>
            </a:blip>
            <a:stretch>
              <a:fillRect/>
            </a:stretch>
          </p:blipFill>
          <p:spPr>
            <a:xfrm>
              <a:off x="20690" y="587630"/>
              <a:ext cx="627253" cy="603931"/>
            </a:xfrm>
            <a:prstGeom prst="rect">
              <a:avLst/>
            </a:prstGeom>
            <a:ln w="12700" cap="flat">
              <a:noFill/>
              <a:miter lim="400000"/>
            </a:ln>
            <a:effectLst/>
          </p:spPr>
        </p:pic>
      </p:grpSp>
      <p:grpSp>
        <p:nvGrpSpPr>
          <p:cNvPr id="1035" name="Group 1035"/>
          <p:cNvGrpSpPr/>
          <p:nvPr/>
        </p:nvGrpSpPr>
        <p:grpSpPr>
          <a:xfrm>
            <a:off x="7598935" y="3156618"/>
            <a:ext cx="2145507" cy="1221671"/>
            <a:chOff x="0" y="0"/>
            <a:chExt cx="2145506" cy="1221670"/>
          </a:xfrm>
        </p:grpSpPr>
        <p:pic>
          <p:nvPicPr>
            <p:cNvPr id="1028" name="image112.png" descr="N:\2015\IMMAGINI\ESTERO\3D\DURI\Amalattea + Pinzani\Testadura export .jpg"/>
            <p:cNvPicPr>
              <a:picLocks noChangeAspect="1"/>
            </p:cNvPicPr>
            <p:nvPr/>
          </p:nvPicPr>
          <p:blipFill>
            <a:blip r:embed="rId11">
              <a:extLst/>
            </a:blip>
            <a:stretch>
              <a:fillRect/>
            </a:stretch>
          </p:blipFill>
          <p:spPr>
            <a:xfrm>
              <a:off x="882065" y="-1"/>
              <a:ext cx="800480" cy="867187"/>
            </a:xfrm>
            <a:prstGeom prst="rect">
              <a:avLst/>
            </a:prstGeom>
            <a:ln w="12700" cap="flat">
              <a:noFill/>
              <a:miter lim="400000"/>
            </a:ln>
            <a:effectLst/>
          </p:spPr>
        </p:pic>
        <p:pic>
          <p:nvPicPr>
            <p:cNvPr id="1029" name="image113.png" descr="N:\2015\IMMAGINI\ESTERO\3D\DURI\Classico_STAG_fetta.jpg"/>
            <p:cNvPicPr>
              <a:picLocks noChangeAspect="1"/>
            </p:cNvPicPr>
            <p:nvPr/>
          </p:nvPicPr>
          <p:blipFill>
            <a:blip r:embed="rId12">
              <a:extLst/>
            </a:blip>
            <a:srcRect l="14653" t="5894" r="13843" b="14675"/>
            <a:stretch>
              <a:fillRect/>
            </a:stretch>
          </p:blipFill>
          <p:spPr>
            <a:xfrm>
              <a:off x="501317" y="227287"/>
              <a:ext cx="528324" cy="572411"/>
            </a:xfrm>
            <a:prstGeom prst="rect">
              <a:avLst/>
            </a:prstGeom>
            <a:ln w="12700" cap="flat">
              <a:noFill/>
              <a:miter lim="400000"/>
            </a:ln>
            <a:effectLst/>
          </p:spPr>
        </p:pic>
        <p:pic>
          <p:nvPicPr>
            <p:cNvPr id="1030" name="image114.png"/>
            <p:cNvPicPr>
              <a:picLocks noChangeAspect="1"/>
            </p:cNvPicPr>
            <p:nvPr/>
          </p:nvPicPr>
          <p:blipFill>
            <a:blip r:embed="rId13">
              <a:extLst/>
            </a:blip>
            <a:srcRect l="11137" t="29179" r="62927" b="631"/>
            <a:stretch>
              <a:fillRect/>
            </a:stretch>
          </p:blipFill>
          <p:spPr>
            <a:xfrm>
              <a:off x="1529896" y="65509"/>
              <a:ext cx="615611" cy="895967"/>
            </a:xfrm>
            <a:prstGeom prst="rect">
              <a:avLst/>
            </a:prstGeom>
            <a:ln w="12700" cap="flat">
              <a:noFill/>
              <a:miter lim="400000"/>
            </a:ln>
            <a:effectLst/>
          </p:spPr>
        </p:pic>
        <p:pic>
          <p:nvPicPr>
            <p:cNvPr id="1031" name="image115.png"/>
            <p:cNvPicPr>
              <a:picLocks noChangeAspect="1"/>
            </p:cNvPicPr>
            <p:nvPr/>
          </p:nvPicPr>
          <p:blipFill>
            <a:blip r:embed="rId14">
              <a:extLst/>
            </a:blip>
            <a:srcRect l="3166" t="4546" r="63099" b="3298"/>
            <a:stretch>
              <a:fillRect/>
            </a:stretch>
          </p:blipFill>
          <p:spPr>
            <a:xfrm>
              <a:off x="1252537" y="357549"/>
              <a:ext cx="421240" cy="840723"/>
            </a:xfrm>
            <a:prstGeom prst="rect">
              <a:avLst/>
            </a:prstGeom>
            <a:ln w="12700" cap="flat">
              <a:noFill/>
              <a:miter lim="400000"/>
            </a:ln>
            <a:effectLst/>
          </p:spPr>
        </p:pic>
        <p:pic>
          <p:nvPicPr>
            <p:cNvPr id="1032" name="image116.png" descr="N:\2015\IMMAGINI\ESTERO\3D\DURI\Amalattea + Pinzani\Nero_solo[2].jpg"/>
            <p:cNvPicPr>
              <a:picLocks noChangeAspect="1"/>
            </p:cNvPicPr>
            <p:nvPr/>
          </p:nvPicPr>
          <p:blipFill>
            <a:blip r:embed="rId15">
              <a:extLst/>
            </a:blip>
            <a:srcRect l="13165" t="7649" r="14574" b="14442"/>
            <a:stretch>
              <a:fillRect/>
            </a:stretch>
          </p:blipFill>
          <p:spPr>
            <a:xfrm>
              <a:off x="752854" y="664710"/>
              <a:ext cx="440330" cy="453290"/>
            </a:xfrm>
            <a:prstGeom prst="rect">
              <a:avLst/>
            </a:prstGeom>
            <a:ln w="12700" cap="flat">
              <a:noFill/>
              <a:miter lim="400000"/>
            </a:ln>
            <a:effectLst/>
          </p:spPr>
        </p:pic>
        <p:pic>
          <p:nvPicPr>
            <p:cNvPr id="1033" name="image117.png" descr="C:\Users\tonellma\Desktop\3D\LATTE\Latte intero 1000mid Cina.jpg"/>
            <p:cNvPicPr>
              <a:picLocks noChangeAspect="1"/>
            </p:cNvPicPr>
            <p:nvPr/>
          </p:nvPicPr>
          <p:blipFill>
            <a:blip r:embed="rId16">
              <a:extLst/>
            </a:blip>
            <a:srcRect l="23556" t="4137" r="15501" b="7723"/>
            <a:stretch>
              <a:fillRect/>
            </a:stretch>
          </p:blipFill>
          <p:spPr>
            <a:xfrm>
              <a:off x="0" y="55441"/>
              <a:ext cx="526299" cy="926812"/>
            </a:xfrm>
            <a:prstGeom prst="rect">
              <a:avLst/>
            </a:prstGeom>
            <a:ln w="12700" cap="flat">
              <a:noFill/>
              <a:miter lim="400000"/>
            </a:ln>
            <a:effectLst/>
          </p:spPr>
        </p:pic>
        <p:pic>
          <p:nvPicPr>
            <p:cNvPr id="1034" name="image118.png" descr="N:\2015\IMMAGINI\ESTERO\3D\DURI\GRANA_spicchio.jpg"/>
            <p:cNvPicPr>
              <a:picLocks noChangeAspect="1"/>
            </p:cNvPicPr>
            <p:nvPr/>
          </p:nvPicPr>
          <p:blipFill>
            <a:blip r:embed="rId17">
              <a:extLst/>
            </a:blip>
            <a:stretch>
              <a:fillRect/>
            </a:stretch>
          </p:blipFill>
          <p:spPr>
            <a:xfrm>
              <a:off x="352239" y="426816"/>
              <a:ext cx="433344" cy="794855"/>
            </a:xfrm>
            <a:prstGeom prst="rect">
              <a:avLst/>
            </a:prstGeom>
            <a:ln w="12700" cap="flat">
              <a:noFill/>
              <a:miter lim="400000"/>
            </a:ln>
            <a:effectLst/>
          </p:spPr>
        </p:pic>
      </p:grpSp>
      <p:sp>
        <p:nvSpPr>
          <p:cNvPr id="1036" name="Shape 1036"/>
          <p:cNvSpPr/>
          <p:nvPr/>
        </p:nvSpPr>
        <p:spPr>
          <a:xfrm flipH="1">
            <a:off x="4110738" y="1645142"/>
            <a:ext cx="455626" cy="466726"/>
          </a:xfrm>
          <a:prstGeom prst="rect">
            <a:avLst/>
          </a:prstGeom>
          <a:solidFill>
            <a:srgbClr val="89D3CB"/>
          </a:solidFill>
          <a:ln w="25400">
            <a:solidFill>
              <a:srgbClr val="FFFFFF"/>
            </a:solidFill>
          </a:ln>
        </p:spPr>
        <p:txBody>
          <a:bodyPr lIns="45719" rIns="45719" anchor="ctr"/>
          <a:lstStyle/>
          <a:p>
            <a:pPr algn="ctr" defTabSz="914400">
              <a:defRPr sz="2000">
                <a:solidFill>
                  <a:srgbClr val="2A2AA0"/>
                </a:solidFill>
                <a:latin typeface="Verdana"/>
                <a:ea typeface="Verdana"/>
                <a:cs typeface="Verdana"/>
                <a:sym typeface="Verdana"/>
              </a:defRPr>
            </a:pPr>
            <a:endParaRPr/>
          </a:p>
        </p:txBody>
      </p:sp>
      <p:sp>
        <p:nvSpPr>
          <p:cNvPr id="1037" name="Shape 1037"/>
          <p:cNvSpPr/>
          <p:nvPr/>
        </p:nvSpPr>
        <p:spPr>
          <a:xfrm flipH="1">
            <a:off x="6133706" y="1516554"/>
            <a:ext cx="455626" cy="595313"/>
          </a:xfrm>
          <a:prstGeom prst="rect">
            <a:avLst/>
          </a:prstGeom>
          <a:solidFill>
            <a:srgbClr val="89D3CB"/>
          </a:solidFill>
          <a:ln w="25400">
            <a:solidFill>
              <a:srgbClr val="FFFFFF"/>
            </a:solidFill>
          </a:ln>
        </p:spPr>
        <p:txBody>
          <a:bodyPr lIns="45719" rIns="45719" anchor="ctr"/>
          <a:lstStyle/>
          <a:p>
            <a:pPr algn="ctr" defTabSz="914400">
              <a:defRPr sz="2000">
                <a:solidFill>
                  <a:srgbClr val="2A2AA0"/>
                </a:solidFill>
                <a:latin typeface="Verdana"/>
                <a:ea typeface="Verdana"/>
                <a:cs typeface="Verdana"/>
                <a:sym typeface="Verdana"/>
              </a:defRPr>
            </a:pPr>
            <a:endParaRPr/>
          </a:p>
        </p:txBody>
      </p:sp>
      <p:sp>
        <p:nvSpPr>
          <p:cNvPr id="1038" name="Shape 1038"/>
          <p:cNvSpPr/>
          <p:nvPr/>
        </p:nvSpPr>
        <p:spPr>
          <a:xfrm flipH="1">
            <a:off x="8200034" y="1316530"/>
            <a:ext cx="455626" cy="795338"/>
          </a:xfrm>
          <a:prstGeom prst="rect">
            <a:avLst/>
          </a:prstGeom>
          <a:solidFill>
            <a:srgbClr val="89D3CB"/>
          </a:solidFill>
          <a:ln w="25400">
            <a:solidFill>
              <a:srgbClr val="FFFFFF"/>
            </a:solidFill>
          </a:ln>
        </p:spPr>
        <p:txBody>
          <a:bodyPr lIns="45719" rIns="45719" anchor="ctr"/>
          <a:lstStyle/>
          <a:p>
            <a:pPr algn="ctr" defTabSz="914400">
              <a:defRPr sz="2000">
                <a:solidFill>
                  <a:srgbClr val="2A2AA0"/>
                </a:solidFill>
                <a:latin typeface="Verdana"/>
                <a:ea typeface="Verdana"/>
                <a:cs typeface="Verdana"/>
                <a:sym typeface="Verdana"/>
              </a:defRPr>
            </a:pPr>
            <a:endParaRPr/>
          </a:p>
        </p:txBody>
      </p:sp>
      <p:sp>
        <p:nvSpPr>
          <p:cNvPr id="1039" name="Shape 1039"/>
          <p:cNvSpPr/>
          <p:nvPr/>
        </p:nvSpPr>
        <p:spPr>
          <a:xfrm>
            <a:off x="8524289" y="2148080"/>
            <a:ext cx="797267" cy="1"/>
          </a:xfrm>
          <a:prstGeom prst="line">
            <a:avLst/>
          </a:prstGeom>
          <a:ln w="50800">
            <a:solidFill>
              <a:srgbClr val="005CA7"/>
            </a:solidFill>
            <a:custDash>
              <a:ds d="200000" sp="200000"/>
            </a:custDash>
            <a:miter lim="400000"/>
            <a:tailEnd type="stealth"/>
          </a:ln>
        </p:spPr>
        <p:txBody>
          <a:bodyPr lIns="45719" rIns="45719"/>
          <a:lstStyle/>
          <a:p>
            <a:endParaRPr/>
          </a:p>
        </p:txBody>
      </p:sp>
      <p:sp>
        <p:nvSpPr>
          <p:cNvPr id="1040" name="Shape 1040"/>
          <p:cNvSpPr/>
          <p:nvPr/>
        </p:nvSpPr>
        <p:spPr>
          <a:xfrm>
            <a:off x="1545298" y="2148080"/>
            <a:ext cx="481026" cy="1"/>
          </a:xfrm>
          <a:prstGeom prst="line">
            <a:avLst/>
          </a:prstGeom>
          <a:ln w="50800">
            <a:solidFill>
              <a:srgbClr val="005CA7"/>
            </a:solidFill>
            <a:custDash>
              <a:ds d="200000" sp="200000"/>
            </a:custDash>
            <a:miter lim="400000"/>
          </a:ln>
        </p:spPr>
        <p:txBody>
          <a:bodyPr lIns="45719" rIns="45719"/>
          <a:lstStyle/>
          <a:p>
            <a:endParaRPr/>
          </a:p>
        </p:txBody>
      </p:sp>
      <p:sp>
        <p:nvSpPr>
          <p:cNvPr id="1041" name="Shape 1041"/>
          <p:cNvSpPr/>
          <p:nvPr/>
        </p:nvSpPr>
        <p:spPr>
          <a:xfrm>
            <a:off x="2097640" y="2148080"/>
            <a:ext cx="6355333" cy="1"/>
          </a:xfrm>
          <a:prstGeom prst="line">
            <a:avLst/>
          </a:prstGeom>
          <a:ln w="50800">
            <a:solidFill>
              <a:srgbClr val="005CA7"/>
            </a:solidFill>
            <a:miter lim="400000"/>
          </a:ln>
        </p:spPr>
        <p:txBody>
          <a:bodyPr lIns="45719" rIns="45719"/>
          <a:lstStyle/>
          <a:p>
            <a:endParaRPr/>
          </a:p>
        </p:txBody>
      </p:sp>
      <p:sp>
        <p:nvSpPr>
          <p:cNvPr id="1042" name="Shape 1042"/>
          <p:cNvSpPr/>
          <p:nvPr/>
        </p:nvSpPr>
        <p:spPr>
          <a:xfrm>
            <a:off x="8298830" y="2016522"/>
            <a:ext cx="263117" cy="263117"/>
          </a:xfrm>
          <a:prstGeom prst="ellipse">
            <a:avLst/>
          </a:prstGeom>
          <a:solidFill>
            <a:srgbClr val="F45653"/>
          </a:solidFill>
          <a:ln w="50800">
            <a:solidFill>
              <a:srgbClr val="FFFFFF"/>
            </a:solidFill>
          </a:ln>
        </p:spPr>
        <p:txBody>
          <a:bodyPr lIns="45719" rIns="45719" anchor="ctr"/>
          <a:lstStyle/>
          <a:p>
            <a:endParaRPr/>
          </a:p>
        </p:txBody>
      </p:sp>
      <p:sp>
        <p:nvSpPr>
          <p:cNvPr id="1043" name="Shape 1043"/>
          <p:cNvSpPr/>
          <p:nvPr/>
        </p:nvSpPr>
        <p:spPr>
          <a:xfrm>
            <a:off x="4204130" y="2012813"/>
            <a:ext cx="270535" cy="270536"/>
          </a:xfrm>
          <a:prstGeom prst="ellipse">
            <a:avLst/>
          </a:prstGeom>
          <a:solidFill>
            <a:srgbClr val="F45653"/>
          </a:solidFill>
          <a:ln w="50800">
            <a:solidFill>
              <a:srgbClr val="FFFFFF"/>
            </a:solidFill>
          </a:ln>
        </p:spPr>
        <p:txBody>
          <a:bodyPr lIns="45719" rIns="45719" anchor="ctr"/>
          <a:lstStyle/>
          <a:p>
            <a:endParaRPr/>
          </a:p>
        </p:txBody>
      </p:sp>
      <p:sp>
        <p:nvSpPr>
          <p:cNvPr id="1044" name="Shape 1044"/>
          <p:cNvSpPr/>
          <p:nvPr/>
        </p:nvSpPr>
        <p:spPr>
          <a:xfrm>
            <a:off x="6226912" y="2011779"/>
            <a:ext cx="272602" cy="272603"/>
          </a:xfrm>
          <a:prstGeom prst="ellipse">
            <a:avLst/>
          </a:prstGeom>
          <a:solidFill>
            <a:srgbClr val="F45653"/>
          </a:solidFill>
          <a:ln w="50800">
            <a:solidFill>
              <a:srgbClr val="FFFFFF"/>
            </a:solidFill>
          </a:ln>
        </p:spPr>
        <p:txBody>
          <a:bodyPr lIns="45719" rIns="45719" anchor="ctr"/>
          <a:lstStyle/>
          <a:p>
            <a:endParaRPr/>
          </a:p>
        </p:txBody>
      </p:sp>
      <p:sp>
        <p:nvSpPr>
          <p:cNvPr id="1045" name="Shape 1045"/>
          <p:cNvSpPr/>
          <p:nvPr/>
        </p:nvSpPr>
        <p:spPr>
          <a:xfrm>
            <a:off x="4056624" y="239472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2004</a:t>
            </a:r>
          </a:p>
        </p:txBody>
      </p:sp>
      <p:sp>
        <p:nvSpPr>
          <p:cNvPr id="1046" name="Shape 1046"/>
          <p:cNvSpPr/>
          <p:nvPr/>
        </p:nvSpPr>
        <p:spPr>
          <a:xfrm>
            <a:off x="6080439" y="239472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2011</a:t>
            </a:r>
          </a:p>
        </p:txBody>
      </p:sp>
      <p:sp>
        <p:nvSpPr>
          <p:cNvPr id="1047" name="Shape 1047"/>
          <p:cNvSpPr/>
          <p:nvPr/>
        </p:nvSpPr>
        <p:spPr>
          <a:xfrm>
            <a:off x="8147615" y="2394720"/>
            <a:ext cx="565547"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2015</a:t>
            </a:r>
          </a:p>
        </p:txBody>
      </p:sp>
      <p:grpSp>
        <p:nvGrpSpPr>
          <p:cNvPr id="1050" name="Group 1050"/>
          <p:cNvGrpSpPr/>
          <p:nvPr/>
        </p:nvGrpSpPr>
        <p:grpSpPr>
          <a:xfrm>
            <a:off x="2682652" y="1272170"/>
            <a:ext cx="1137353" cy="730871"/>
            <a:chOff x="95398" y="0"/>
            <a:chExt cx="1137351" cy="730870"/>
          </a:xfrm>
        </p:grpSpPr>
        <p:sp>
          <p:nvSpPr>
            <p:cNvPr id="1048" name="Shape 1048"/>
            <p:cNvSpPr/>
            <p:nvPr/>
          </p:nvSpPr>
          <p:spPr>
            <a:xfrm>
              <a:off x="95398" y="0"/>
              <a:ext cx="1137353" cy="730871"/>
            </a:xfrm>
            <a:prstGeom prst="roundRect">
              <a:avLst>
                <a:gd name="adj" fmla="val 17375"/>
              </a:avLst>
            </a:prstGeom>
            <a:solidFill>
              <a:srgbClr val="F3F3F3"/>
            </a:solidFill>
            <a:ln w="12700" cap="flat">
              <a:noFill/>
              <a:miter lim="400000"/>
            </a:ln>
            <a:effectLst/>
          </p:spPr>
          <p:txBody>
            <a:bodyPr wrap="square" lIns="45719" tIns="45719" rIns="45719" bIns="45719" numCol="1" anchor="ctr">
              <a:noAutofit/>
            </a:bodyPr>
            <a:lstStyle/>
            <a:p>
              <a:pPr>
                <a:defRPr>
                  <a:solidFill>
                    <a:srgbClr val="F45653"/>
                  </a:solidFill>
                </a:defRPr>
              </a:pPr>
              <a:endParaRPr/>
            </a:p>
          </p:txBody>
        </p:sp>
        <p:sp>
          <p:nvSpPr>
            <p:cNvPr id="1049" name="Shape 1049"/>
            <p:cNvSpPr/>
            <p:nvPr/>
          </p:nvSpPr>
          <p:spPr>
            <a:xfrm>
              <a:off x="159898" y="98734"/>
              <a:ext cx="1008354"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400">
                <a:lnSpc>
                  <a:spcPct val="90000"/>
                </a:lnSpc>
                <a:defRPr sz="1200">
                  <a:solidFill>
                    <a:srgbClr val="F45653"/>
                  </a:solidFill>
                  <a:latin typeface="Verdana"/>
                  <a:ea typeface="Verdana"/>
                  <a:cs typeface="Verdana"/>
                  <a:sym typeface="Verdana"/>
                </a:defRPr>
              </a:lvl1pPr>
            </a:lstStyle>
            <a:p>
              <a:r>
                <a:t>Leadership nel mercato italiano</a:t>
              </a:r>
            </a:p>
          </p:txBody>
        </p:sp>
      </p:grpSp>
      <p:grpSp>
        <p:nvGrpSpPr>
          <p:cNvPr id="1053" name="Group 1053"/>
          <p:cNvGrpSpPr/>
          <p:nvPr/>
        </p:nvGrpSpPr>
        <p:grpSpPr>
          <a:xfrm>
            <a:off x="4825597" y="1272170"/>
            <a:ext cx="1008354" cy="730871"/>
            <a:chOff x="159898" y="0"/>
            <a:chExt cx="1008352" cy="730870"/>
          </a:xfrm>
        </p:grpSpPr>
        <p:sp>
          <p:nvSpPr>
            <p:cNvPr id="1051" name="Shape 1051"/>
            <p:cNvSpPr/>
            <p:nvPr/>
          </p:nvSpPr>
          <p:spPr>
            <a:xfrm>
              <a:off x="169366" y="0"/>
              <a:ext cx="989418" cy="730871"/>
            </a:xfrm>
            <a:prstGeom prst="roundRect">
              <a:avLst>
                <a:gd name="adj" fmla="val 17375"/>
              </a:avLst>
            </a:prstGeom>
            <a:solidFill>
              <a:srgbClr val="F3F3F3"/>
            </a:solidFill>
            <a:ln w="12700" cap="flat">
              <a:noFill/>
              <a:miter lim="400000"/>
            </a:ln>
            <a:effectLst/>
          </p:spPr>
          <p:txBody>
            <a:bodyPr wrap="square" lIns="45719" tIns="45719" rIns="45719" bIns="45719" numCol="1" anchor="ctr">
              <a:noAutofit/>
            </a:bodyPr>
            <a:lstStyle/>
            <a:p>
              <a:pPr>
                <a:defRPr>
                  <a:solidFill>
                    <a:srgbClr val="F45653"/>
                  </a:solidFill>
                </a:defRPr>
              </a:pPr>
              <a:endParaRPr/>
            </a:p>
          </p:txBody>
        </p:sp>
        <p:sp>
          <p:nvSpPr>
            <p:cNvPr id="1052" name="Shape 1052"/>
            <p:cNvSpPr/>
            <p:nvPr/>
          </p:nvSpPr>
          <p:spPr>
            <a:xfrm>
              <a:off x="159898" y="98734"/>
              <a:ext cx="1008354"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defTabSz="914400">
                <a:lnSpc>
                  <a:spcPct val="90000"/>
                </a:lnSpc>
                <a:defRPr sz="1200">
                  <a:solidFill>
                    <a:srgbClr val="F45653"/>
                  </a:solidFill>
                  <a:latin typeface="Verdana"/>
                  <a:ea typeface="Verdana"/>
                  <a:cs typeface="Verdana"/>
                  <a:sym typeface="Verdana"/>
                </a:defRPr>
              </a:lvl1pPr>
            </a:lstStyle>
            <a:p>
              <a:r>
                <a:t>Nuovi segmenti produttivi</a:t>
              </a:r>
            </a:p>
          </p:txBody>
        </p:sp>
      </p:grpSp>
      <p:grpSp>
        <p:nvGrpSpPr>
          <p:cNvPr id="1056" name="Group 1056"/>
          <p:cNvGrpSpPr/>
          <p:nvPr/>
        </p:nvGrpSpPr>
        <p:grpSpPr>
          <a:xfrm>
            <a:off x="6895900" y="1272170"/>
            <a:ext cx="1072258" cy="730871"/>
            <a:chOff x="0" y="0"/>
            <a:chExt cx="1072257" cy="730870"/>
          </a:xfrm>
        </p:grpSpPr>
        <p:sp>
          <p:nvSpPr>
            <p:cNvPr id="1054" name="Shape 1054"/>
            <p:cNvSpPr/>
            <p:nvPr/>
          </p:nvSpPr>
          <p:spPr>
            <a:xfrm>
              <a:off x="0" y="0"/>
              <a:ext cx="1072258" cy="730871"/>
            </a:xfrm>
            <a:prstGeom prst="roundRect">
              <a:avLst>
                <a:gd name="adj" fmla="val 17375"/>
              </a:avLst>
            </a:prstGeom>
            <a:solidFill>
              <a:srgbClr val="F3F3F3"/>
            </a:solidFill>
            <a:ln w="12700" cap="flat">
              <a:noFill/>
              <a:miter lim="400000"/>
            </a:ln>
            <a:effectLst/>
          </p:spPr>
          <p:txBody>
            <a:bodyPr wrap="square" lIns="45719" tIns="45719" rIns="45719" bIns="45719" numCol="1" anchor="ctr">
              <a:noAutofit/>
            </a:bodyPr>
            <a:lstStyle/>
            <a:p>
              <a:pPr>
                <a:defRPr>
                  <a:solidFill>
                    <a:srgbClr val="F45653"/>
                  </a:solidFill>
                </a:defRPr>
              </a:pPr>
              <a:endParaRPr/>
            </a:p>
          </p:txBody>
        </p:sp>
        <p:sp>
          <p:nvSpPr>
            <p:cNvPr id="1055" name="Shape 1055"/>
            <p:cNvSpPr/>
            <p:nvPr/>
          </p:nvSpPr>
          <p:spPr>
            <a:xfrm>
              <a:off x="31953" y="98734"/>
              <a:ext cx="1008354"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defTabSz="914400">
                <a:lnSpc>
                  <a:spcPct val="90000"/>
                </a:lnSpc>
                <a:defRPr sz="1200">
                  <a:solidFill>
                    <a:srgbClr val="F45653"/>
                  </a:solidFill>
                  <a:latin typeface="Verdana"/>
                  <a:ea typeface="Verdana"/>
                  <a:cs typeface="Verdana"/>
                  <a:sym typeface="Verdana"/>
                </a:defRPr>
              </a:lvl1pPr>
            </a:lstStyle>
            <a:p>
              <a:r>
                <a:t>Espansione su nuovi mercati</a:t>
              </a:r>
            </a:p>
          </p:txBody>
        </p:sp>
      </p:grpSp>
      <p:sp>
        <p:nvSpPr>
          <p:cNvPr id="1057" name="Shape 1057"/>
          <p:cNvSpPr/>
          <p:nvPr/>
        </p:nvSpPr>
        <p:spPr>
          <a:xfrm flipH="1">
            <a:off x="1874086" y="1788018"/>
            <a:ext cx="455626" cy="323850"/>
          </a:xfrm>
          <a:prstGeom prst="rect">
            <a:avLst/>
          </a:prstGeom>
          <a:solidFill>
            <a:srgbClr val="89D3CB"/>
          </a:solidFill>
          <a:ln w="25400">
            <a:solidFill>
              <a:srgbClr val="FFFFFF"/>
            </a:solidFill>
          </a:ln>
        </p:spPr>
        <p:txBody>
          <a:bodyPr lIns="45719" rIns="45719" anchor="ctr"/>
          <a:lstStyle/>
          <a:p>
            <a:pPr algn="ctr" defTabSz="914400">
              <a:defRPr sz="2000">
                <a:solidFill>
                  <a:srgbClr val="2A2AA0"/>
                </a:solidFill>
                <a:latin typeface="Verdana"/>
                <a:ea typeface="Verdana"/>
                <a:cs typeface="Verdana"/>
                <a:sym typeface="Verdana"/>
              </a:defRPr>
            </a:pPr>
            <a:endParaRPr/>
          </a:p>
        </p:txBody>
      </p:sp>
      <p:sp>
        <p:nvSpPr>
          <p:cNvPr id="1058" name="Shape 1058"/>
          <p:cNvSpPr/>
          <p:nvPr/>
        </p:nvSpPr>
        <p:spPr>
          <a:xfrm>
            <a:off x="1976745" y="2022926"/>
            <a:ext cx="250309" cy="250309"/>
          </a:xfrm>
          <a:prstGeom prst="ellipse">
            <a:avLst/>
          </a:prstGeom>
          <a:solidFill>
            <a:srgbClr val="F45653"/>
          </a:solidFill>
          <a:ln w="50800">
            <a:solidFill>
              <a:srgbClr val="FFFFFF"/>
            </a:solidFill>
          </a:ln>
        </p:spPr>
        <p:txBody>
          <a:bodyPr lIns="45719" rIns="45719" anchor="ctr"/>
          <a:lstStyle/>
          <a:p>
            <a:endParaRPr/>
          </a:p>
        </p:txBody>
      </p:sp>
      <p:sp>
        <p:nvSpPr>
          <p:cNvPr id="1059" name="Shape 1059"/>
          <p:cNvSpPr/>
          <p:nvPr/>
        </p:nvSpPr>
        <p:spPr>
          <a:xfrm>
            <a:off x="1819125" y="239472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2000</a:t>
            </a:r>
          </a:p>
        </p:txBody>
      </p:sp>
      <p:sp>
        <p:nvSpPr>
          <p:cNvPr id="1060" name="Shape 1060"/>
          <p:cNvSpPr/>
          <p:nvPr/>
        </p:nvSpPr>
        <p:spPr>
          <a:xfrm>
            <a:off x="1819126" y="1284298"/>
            <a:ext cx="565548" cy="44908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gn="ctr">
              <a:spcBef>
                <a:spcPts val="300"/>
              </a:spcBef>
              <a:buClr>
                <a:srgbClr val="F45653"/>
              </a:buClr>
              <a:defRPr sz="1200" b="1">
                <a:solidFill>
                  <a:srgbClr val="005CA7"/>
                </a:solidFill>
                <a:latin typeface="Arial"/>
                <a:ea typeface="Arial"/>
                <a:cs typeface="Arial"/>
                <a:sym typeface="Arial"/>
              </a:defRPr>
            </a:pPr>
            <a:r>
              <a:rPr sz="1400" dirty="0"/>
              <a:t>515 mln</a:t>
            </a:r>
          </a:p>
        </p:txBody>
      </p:sp>
      <p:sp>
        <p:nvSpPr>
          <p:cNvPr id="1061" name="Shape 1061"/>
          <p:cNvSpPr/>
          <p:nvPr/>
        </p:nvSpPr>
        <p:spPr>
          <a:xfrm>
            <a:off x="3975152" y="1131898"/>
            <a:ext cx="728491" cy="513244"/>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gn="ctr">
              <a:spcBef>
                <a:spcPts val="300"/>
              </a:spcBef>
              <a:buClr>
                <a:srgbClr val="F45653"/>
              </a:buClr>
              <a:defRPr sz="1200" b="1">
                <a:solidFill>
                  <a:srgbClr val="005CA7"/>
                </a:solidFill>
                <a:latin typeface="Arial"/>
                <a:ea typeface="Arial"/>
                <a:cs typeface="Arial"/>
                <a:sym typeface="Arial"/>
              </a:defRPr>
            </a:pPr>
            <a:r>
              <a:rPr sz="1400" dirty="0"/>
              <a:t>785 mln</a:t>
            </a:r>
          </a:p>
        </p:txBody>
      </p:sp>
      <p:sp>
        <p:nvSpPr>
          <p:cNvPr id="1062" name="Shape 1062"/>
          <p:cNvSpPr/>
          <p:nvPr/>
        </p:nvSpPr>
        <p:spPr>
          <a:xfrm>
            <a:off x="6080439" y="1004898"/>
            <a:ext cx="565548" cy="586204"/>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gn="ctr">
              <a:spcBef>
                <a:spcPts val="300"/>
              </a:spcBef>
              <a:buClr>
                <a:srgbClr val="F45653"/>
              </a:buClr>
              <a:defRPr sz="1200" b="1">
                <a:solidFill>
                  <a:srgbClr val="005CA7"/>
                </a:solidFill>
                <a:latin typeface="Arial"/>
                <a:ea typeface="Arial"/>
                <a:cs typeface="Arial"/>
                <a:sym typeface="Arial"/>
              </a:defRPr>
            </a:pPr>
            <a:r>
              <a:rPr sz="1400" dirty="0"/>
              <a:t>845 mln</a:t>
            </a:r>
          </a:p>
        </p:txBody>
      </p:sp>
      <p:sp>
        <p:nvSpPr>
          <p:cNvPr id="1063" name="Shape 1063"/>
          <p:cNvSpPr/>
          <p:nvPr/>
        </p:nvSpPr>
        <p:spPr>
          <a:xfrm>
            <a:off x="8031755" y="814398"/>
            <a:ext cx="797267"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lvl="1" indent="0" algn="ctr">
              <a:spcBef>
                <a:spcPts val="300"/>
              </a:spcBef>
              <a:buClr>
                <a:srgbClr val="F45653"/>
              </a:buClr>
              <a:defRPr sz="1200" b="1">
                <a:solidFill>
                  <a:srgbClr val="005CA7"/>
                </a:solidFill>
                <a:latin typeface="Arial"/>
                <a:ea typeface="Arial"/>
                <a:cs typeface="Arial"/>
                <a:sym typeface="Arial"/>
              </a:defRPr>
            </a:pPr>
            <a:r>
              <a:rPr sz="1400"/>
              <a:t>1.078 mln</a:t>
            </a:r>
          </a:p>
        </p:txBody>
      </p:sp>
      <p:sp>
        <p:nvSpPr>
          <p:cNvPr id="1064" name="Shape 1064"/>
          <p:cNvSpPr/>
          <p:nvPr/>
        </p:nvSpPr>
        <p:spPr>
          <a:xfrm>
            <a:off x="265467" y="3402686"/>
            <a:ext cx="1574168" cy="6205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300" b="1">
                <a:solidFill>
                  <a:srgbClr val="005CA7"/>
                </a:solidFill>
                <a:latin typeface="Arial"/>
                <a:ea typeface="Arial"/>
                <a:cs typeface="Arial"/>
                <a:sym typeface="Arial"/>
              </a:defRPr>
            </a:pPr>
            <a:r>
              <a:t>Diversificazione portafoglio prodotti</a:t>
            </a:r>
          </a:p>
        </p:txBody>
      </p:sp>
      <p:pic>
        <p:nvPicPr>
          <p:cNvPr id="1065" name="image59.png"/>
          <p:cNvPicPr>
            <a:picLocks noChangeAspect="1"/>
          </p:cNvPicPr>
          <p:nvPr/>
        </p:nvPicPr>
        <p:blipFill>
          <a:blip r:embed="rId18">
            <a:extLst/>
          </a:blip>
          <a:stretch>
            <a:fillRect/>
          </a:stretch>
        </p:blipFill>
        <p:spPr>
          <a:xfrm>
            <a:off x="3825053" y="4895677"/>
            <a:ext cx="950835" cy="1294026"/>
          </a:xfrm>
          <a:prstGeom prst="rect">
            <a:avLst/>
          </a:prstGeom>
          <a:ln w="12700">
            <a:miter lim="400000"/>
          </a:ln>
        </p:spPr>
      </p:pic>
      <p:pic>
        <p:nvPicPr>
          <p:cNvPr id="1066" name="image119.png"/>
          <p:cNvPicPr>
            <a:picLocks noChangeAspect="1"/>
          </p:cNvPicPr>
          <p:nvPr/>
        </p:nvPicPr>
        <p:blipFill>
          <a:blip r:embed="rId19">
            <a:extLst/>
          </a:blip>
          <a:stretch>
            <a:fillRect/>
          </a:stretch>
        </p:blipFill>
        <p:spPr>
          <a:xfrm>
            <a:off x="5575357" y="4866709"/>
            <a:ext cx="1203299" cy="1271121"/>
          </a:xfrm>
          <a:prstGeom prst="rect">
            <a:avLst/>
          </a:prstGeom>
          <a:ln w="12700">
            <a:miter lim="400000"/>
          </a:ln>
        </p:spPr>
      </p:pic>
      <p:pic>
        <p:nvPicPr>
          <p:cNvPr id="1067" name="image58.png"/>
          <p:cNvPicPr>
            <a:picLocks noChangeAspect="1"/>
          </p:cNvPicPr>
          <p:nvPr/>
        </p:nvPicPr>
        <p:blipFill>
          <a:blip r:embed="rId20">
            <a:extLst/>
          </a:blip>
          <a:stretch>
            <a:fillRect/>
          </a:stretch>
        </p:blipFill>
        <p:spPr>
          <a:xfrm>
            <a:off x="7578125" y="4838134"/>
            <a:ext cx="2187128" cy="1345497"/>
          </a:xfrm>
          <a:prstGeom prst="rect">
            <a:avLst/>
          </a:prstGeom>
          <a:ln w="12700">
            <a:miter lim="400000"/>
          </a:ln>
        </p:spPr>
      </p:pic>
      <p:pic>
        <p:nvPicPr>
          <p:cNvPr id="1068" name="image59.tif"/>
          <p:cNvPicPr>
            <a:picLocks noChangeAspect="1"/>
          </p:cNvPicPr>
          <p:nvPr/>
        </p:nvPicPr>
        <p:blipFill>
          <a:blip r:embed="rId18">
            <a:extLst/>
          </a:blip>
          <a:stretch>
            <a:fillRect/>
          </a:stretch>
        </p:blipFill>
        <p:spPr>
          <a:xfrm>
            <a:off x="1967053" y="4895677"/>
            <a:ext cx="950835" cy="1294026"/>
          </a:xfrm>
          <a:prstGeom prst="rect">
            <a:avLst/>
          </a:prstGeom>
          <a:ln w="12700">
            <a:miter lim="400000"/>
          </a:ln>
        </p:spPr>
      </p:pic>
      <p:sp>
        <p:nvSpPr>
          <p:cNvPr id="1069" name="Shape 1069"/>
          <p:cNvSpPr/>
          <p:nvPr/>
        </p:nvSpPr>
        <p:spPr>
          <a:xfrm>
            <a:off x="265467" y="5295329"/>
            <a:ext cx="2145507" cy="2765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90000"/>
              </a:lnSpc>
              <a:spcBef>
                <a:spcPts val="300"/>
              </a:spcBef>
              <a:buClr>
                <a:srgbClr val="F45653"/>
              </a:buClr>
              <a:defRPr sz="1300" b="1">
                <a:solidFill>
                  <a:srgbClr val="005CA7"/>
                </a:solidFill>
                <a:latin typeface="Arial"/>
                <a:ea typeface="Arial"/>
                <a:cs typeface="Arial"/>
                <a:sym typeface="Arial"/>
              </a:defRPr>
            </a:pPr>
            <a:r>
              <a:t>Internazionalizzazione</a:t>
            </a:r>
          </a:p>
        </p:txBody>
      </p:sp>
      <p:grpSp>
        <p:nvGrpSpPr>
          <p:cNvPr id="1072" name="Group 1072"/>
          <p:cNvGrpSpPr/>
          <p:nvPr/>
        </p:nvGrpSpPr>
        <p:grpSpPr>
          <a:xfrm>
            <a:off x="1854949" y="2910550"/>
            <a:ext cx="844844" cy="1519037"/>
            <a:chOff x="0" y="0"/>
            <a:chExt cx="844843" cy="1519035"/>
          </a:xfrm>
        </p:grpSpPr>
        <p:pic>
          <p:nvPicPr>
            <p:cNvPr id="1070" name="image106.png"/>
            <p:cNvPicPr>
              <a:picLocks noChangeAspect="1"/>
            </p:cNvPicPr>
            <p:nvPr/>
          </p:nvPicPr>
          <p:blipFill>
            <a:blip r:embed="rId21">
              <a:extLst/>
            </a:blip>
            <a:srcRect l="31612" r="36280"/>
            <a:stretch>
              <a:fillRect/>
            </a:stretch>
          </p:blipFill>
          <p:spPr>
            <a:xfrm>
              <a:off x="279400" y="0"/>
              <a:ext cx="565444" cy="1362848"/>
            </a:xfrm>
            <a:prstGeom prst="rect">
              <a:avLst/>
            </a:prstGeom>
            <a:ln w="12700" cap="flat">
              <a:noFill/>
              <a:miter lim="400000"/>
            </a:ln>
            <a:effectLst/>
          </p:spPr>
        </p:pic>
        <p:pic>
          <p:nvPicPr>
            <p:cNvPr id="1071" name="image106.png"/>
            <p:cNvPicPr>
              <a:picLocks noChangeAspect="1"/>
            </p:cNvPicPr>
            <p:nvPr/>
          </p:nvPicPr>
          <p:blipFill>
            <a:blip r:embed="rId21">
              <a:extLst/>
            </a:blip>
            <a:srcRect l="31612" r="36280"/>
            <a:stretch>
              <a:fillRect/>
            </a:stretch>
          </p:blipFill>
          <p:spPr>
            <a:xfrm>
              <a:off x="0" y="156188"/>
              <a:ext cx="565444" cy="1362848"/>
            </a:xfrm>
            <a:prstGeom prst="rect">
              <a:avLst/>
            </a:prstGeom>
            <a:ln w="12700" cap="flat">
              <a:noFill/>
              <a:miter lim="400000"/>
            </a:ln>
            <a:effectLst/>
          </p:spPr>
        </p:pic>
      </p:grpSp>
    </p:spTree>
    <p:extLst>
      <p:ext uri="{BB962C8B-B14F-4D97-AF65-F5344CB8AC3E}">
        <p14:creationId xmlns:p14="http://schemas.microsoft.com/office/powerpoint/2010/main" val="216817401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hape 1074"/>
          <p:cNvSpPr/>
          <p:nvPr/>
        </p:nvSpPr>
        <p:spPr>
          <a:xfrm>
            <a:off x="-1782379" y="-54435"/>
            <a:ext cx="13716626" cy="6388343"/>
          </a:xfrm>
          <a:prstGeom prst="rect">
            <a:avLst/>
          </a:prstGeom>
          <a:blipFill>
            <a:blip r:embed="rId2">
              <a:alphaModFix amt="30000"/>
            </a:blip>
            <a:stretch>
              <a:fillRect/>
            </a:stretch>
          </a:blipFill>
          <a:ln w="12700">
            <a:miter lim="400000"/>
          </a:ln>
        </p:spPr>
        <p:txBody>
          <a:bodyPr lIns="45719" rIns="45719" anchor="ctr"/>
          <a:lstStyle/>
          <a:p>
            <a:pPr algn="ctr" defTabSz="914400">
              <a:defRPr sz="2000">
                <a:solidFill>
                  <a:srgbClr val="2A2AA0"/>
                </a:solidFill>
                <a:latin typeface="Arial"/>
                <a:ea typeface="Arial"/>
                <a:cs typeface="Arial"/>
                <a:sym typeface="Arial"/>
              </a:defRPr>
            </a:pPr>
            <a:endParaRPr/>
          </a:p>
        </p:txBody>
      </p:sp>
      <p:sp>
        <p:nvSpPr>
          <p:cNvPr id="1076" name="Shape 1076"/>
          <p:cNvSpPr/>
          <p:nvPr/>
        </p:nvSpPr>
        <p:spPr>
          <a:xfrm>
            <a:off x="334962" y="298450"/>
            <a:ext cx="8588109"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t>IL PERCORSO DI M&amp;A</a:t>
            </a:r>
          </a:p>
        </p:txBody>
      </p:sp>
      <p:sp>
        <p:nvSpPr>
          <p:cNvPr id="1077" name="Shape 1077"/>
          <p:cNvSpPr/>
          <p:nvPr/>
        </p:nvSpPr>
        <p:spPr>
          <a:xfrm>
            <a:off x="265467" y="989099"/>
            <a:ext cx="9089231" cy="6432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nSpc>
                <a:spcPct val="110000"/>
              </a:lnSpc>
              <a:spcBef>
                <a:spcPts val="300"/>
              </a:spcBef>
              <a:buClr>
                <a:srgbClr val="F45653"/>
              </a:buClr>
              <a:defRPr sz="1800">
                <a:solidFill>
                  <a:srgbClr val="005CA7"/>
                </a:solidFill>
                <a:latin typeface="Arial"/>
                <a:ea typeface="Arial"/>
                <a:cs typeface="Arial"/>
                <a:sym typeface="Arial"/>
              </a:defRPr>
            </a:pPr>
            <a:r>
              <a:t>Granarolo ha accresciuto significativamente il suo portfolio prodotti e l’area geografica nella quale si muove</a:t>
            </a:r>
          </a:p>
        </p:txBody>
      </p:sp>
      <p:sp>
        <p:nvSpPr>
          <p:cNvPr id="1078" name="Shape 1078"/>
          <p:cNvSpPr/>
          <p:nvPr/>
        </p:nvSpPr>
        <p:spPr>
          <a:xfrm>
            <a:off x="8967911" y="4092040"/>
            <a:ext cx="758686" cy="1"/>
          </a:xfrm>
          <a:prstGeom prst="line">
            <a:avLst/>
          </a:prstGeom>
          <a:ln w="50800">
            <a:solidFill>
              <a:srgbClr val="005CA7"/>
            </a:solidFill>
            <a:custDash>
              <a:ds d="200000" sp="200000"/>
            </a:custDash>
            <a:miter lim="400000"/>
            <a:tailEnd type="stealth"/>
          </a:ln>
        </p:spPr>
        <p:txBody>
          <a:bodyPr lIns="45719" rIns="45719"/>
          <a:lstStyle/>
          <a:p>
            <a:endParaRPr/>
          </a:p>
        </p:txBody>
      </p:sp>
      <p:sp>
        <p:nvSpPr>
          <p:cNvPr id="1079" name="Shape 1079"/>
          <p:cNvSpPr/>
          <p:nvPr/>
        </p:nvSpPr>
        <p:spPr>
          <a:xfrm>
            <a:off x="96831" y="4092040"/>
            <a:ext cx="481026" cy="1"/>
          </a:xfrm>
          <a:prstGeom prst="line">
            <a:avLst/>
          </a:prstGeom>
          <a:ln w="50800">
            <a:solidFill>
              <a:srgbClr val="005CA7"/>
            </a:solidFill>
            <a:custDash>
              <a:ds d="200000" sp="200000"/>
            </a:custDash>
            <a:miter lim="400000"/>
          </a:ln>
        </p:spPr>
        <p:txBody>
          <a:bodyPr lIns="45719" rIns="45719"/>
          <a:lstStyle/>
          <a:p>
            <a:endParaRPr/>
          </a:p>
        </p:txBody>
      </p:sp>
      <p:sp>
        <p:nvSpPr>
          <p:cNvPr id="1080" name="Shape 1080"/>
          <p:cNvSpPr/>
          <p:nvPr/>
        </p:nvSpPr>
        <p:spPr>
          <a:xfrm>
            <a:off x="643405" y="4092040"/>
            <a:ext cx="8333355" cy="1"/>
          </a:xfrm>
          <a:prstGeom prst="line">
            <a:avLst/>
          </a:prstGeom>
          <a:ln w="50800">
            <a:solidFill>
              <a:srgbClr val="005CA7"/>
            </a:solidFill>
            <a:miter lim="400000"/>
          </a:ln>
        </p:spPr>
        <p:txBody>
          <a:bodyPr lIns="45719" rIns="45719"/>
          <a:lstStyle/>
          <a:p>
            <a:endParaRPr/>
          </a:p>
        </p:txBody>
      </p:sp>
      <p:sp>
        <p:nvSpPr>
          <p:cNvPr id="1081" name="Shape 1081"/>
          <p:cNvSpPr/>
          <p:nvPr/>
        </p:nvSpPr>
        <p:spPr>
          <a:xfrm>
            <a:off x="8033063" y="3960482"/>
            <a:ext cx="263117" cy="263117"/>
          </a:xfrm>
          <a:prstGeom prst="ellipse">
            <a:avLst/>
          </a:prstGeom>
          <a:solidFill>
            <a:srgbClr val="F45653"/>
          </a:solidFill>
          <a:ln w="50800">
            <a:solidFill>
              <a:srgbClr val="FFFFFF"/>
            </a:solidFill>
          </a:ln>
        </p:spPr>
        <p:txBody>
          <a:bodyPr lIns="45719" rIns="45719" anchor="ctr"/>
          <a:lstStyle/>
          <a:p>
            <a:endParaRPr/>
          </a:p>
        </p:txBody>
      </p:sp>
      <p:sp>
        <p:nvSpPr>
          <p:cNvPr id="1082" name="Shape 1082"/>
          <p:cNvSpPr/>
          <p:nvPr/>
        </p:nvSpPr>
        <p:spPr>
          <a:xfrm>
            <a:off x="1581751" y="3956773"/>
            <a:ext cx="270535" cy="270536"/>
          </a:xfrm>
          <a:prstGeom prst="ellipse">
            <a:avLst/>
          </a:prstGeom>
          <a:solidFill>
            <a:srgbClr val="F45653"/>
          </a:solidFill>
          <a:ln w="50800">
            <a:solidFill>
              <a:srgbClr val="FFFFFF"/>
            </a:solidFill>
          </a:ln>
        </p:spPr>
        <p:txBody>
          <a:bodyPr lIns="45719" rIns="45719" anchor="ctr"/>
          <a:lstStyle/>
          <a:p>
            <a:endParaRPr/>
          </a:p>
        </p:txBody>
      </p:sp>
      <p:sp>
        <p:nvSpPr>
          <p:cNvPr id="1083" name="Shape 1083"/>
          <p:cNvSpPr/>
          <p:nvPr/>
        </p:nvSpPr>
        <p:spPr>
          <a:xfrm>
            <a:off x="2832710" y="3955739"/>
            <a:ext cx="272603" cy="272603"/>
          </a:xfrm>
          <a:prstGeom prst="ellipse">
            <a:avLst/>
          </a:prstGeom>
          <a:solidFill>
            <a:srgbClr val="F45653"/>
          </a:solidFill>
          <a:ln w="50800">
            <a:solidFill>
              <a:srgbClr val="FFFFFF"/>
            </a:solidFill>
          </a:ln>
        </p:spPr>
        <p:txBody>
          <a:bodyPr lIns="45719" rIns="45719" anchor="ctr"/>
          <a:lstStyle/>
          <a:p>
            <a:endParaRPr/>
          </a:p>
        </p:txBody>
      </p:sp>
      <p:sp>
        <p:nvSpPr>
          <p:cNvPr id="1084" name="Shape 1084"/>
          <p:cNvSpPr/>
          <p:nvPr/>
        </p:nvSpPr>
        <p:spPr>
          <a:xfrm>
            <a:off x="2672852" y="428788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2004</a:t>
            </a:r>
          </a:p>
        </p:txBody>
      </p:sp>
      <p:sp>
        <p:nvSpPr>
          <p:cNvPr id="1085" name="Shape 1085"/>
          <p:cNvSpPr/>
          <p:nvPr/>
        </p:nvSpPr>
        <p:spPr>
          <a:xfrm>
            <a:off x="3590172" y="428788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2011</a:t>
            </a:r>
          </a:p>
        </p:txBody>
      </p:sp>
      <p:sp>
        <p:nvSpPr>
          <p:cNvPr id="1086" name="Shape 1086"/>
          <p:cNvSpPr/>
          <p:nvPr/>
        </p:nvSpPr>
        <p:spPr>
          <a:xfrm>
            <a:off x="7881847" y="428788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2015</a:t>
            </a:r>
          </a:p>
        </p:txBody>
      </p:sp>
      <p:sp>
        <p:nvSpPr>
          <p:cNvPr id="1087" name="Shape 1087"/>
          <p:cNvSpPr/>
          <p:nvPr/>
        </p:nvSpPr>
        <p:spPr>
          <a:xfrm>
            <a:off x="541645" y="3966886"/>
            <a:ext cx="250309" cy="250309"/>
          </a:xfrm>
          <a:prstGeom prst="ellipse">
            <a:avLst/>
          </a:prstGeom>
          <a:solidFill>
            <a:srgbClr val="F45653"/>
          </a:solidFill>
          <a:ln w="50800">
            <a:solidFill>
              <a:srgbClr val="FFFFFF"/>
            </a:solidFill>
          </a:ln>
        </p:spPr>
        <p:txBody>
          <a:bodyPr lIns="45719" rIns="45719" anchor="ctr"/>
          <a:lstStyle/>
          <a:p>
            <a:endParaRPr/>
          </a:p>
        </p:txBody>
      </p:sp>
      <p:sp>
        <p:nvSpPr>
          <p:cNvPr id="1088" name="Shape 1088"/>
          <p:cNvSpPr/>
          <p:nvPr/>
        </p:nvSpPr>
        <p:spPr>
          <a:xfrm>
            <a:off x="1434245" y="4287880"/>
            <a:ext cx="565547"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2000</a:t>
            </a:r>
          </a:p>
        </p:txBody>
      </p:sp>
      <p:sp>
        <p:nvSpPr>
          <p:cNvPr id="1089" name="Shape 1089"/>
          <p:cNvSpPr/>
          <p:nvPr/>
        </p:nvSpPr>
        <p:spPr>
          <a:xfrm>
            <a:off x="3736645" y="3955739"/>
            <a:ext cx="272602" cy="272603"/>
          </a:xfrm>
          <a:prstGeom prst="ellipse">
            <a:avLst/>
          </a:prstGeom>
          <a:solidFill>
            <a:srgbClr val="F45653"/>
          </a:solidFill>
          <a:ln w="50800">
            <a:solidFill>
              <a:srgbClr val="FFFFFF"/>
            </a:solidFill>
          </a:ln>
        </p:spPr>
        <p:txBody>
          <a:bodyPr lIns="45719" rIns="45719" anchor="ctr"/>
          <a:lstStyle/>
          <a:p>
            <a:endParaRPr/>
          </a:p>
        </p:txBody>
      </p:sp>
      <p:sp>
        <p:nvSpPr>
          <p:cNvPr id="1090" name="Shape 1090"/>
          <p:cNvSpPr/>
          <p:nvPr/>
        </p:nvSpPr>
        <p:spPr>
          <a:xfrm>
            <a:off x="4492715" y="3955739"/>
            <a:ext cx="272603" cy="272603"/>
          </a:xfrm>
          <a:prstGeom prst="ellipse">
            <a:avLst/>
          </a:prstGeom>
          <a:solidFill>
            <a:srgbClr val="F45653"/>
          </a:solidFill>
          <a:ln w="50800">
            <a:solidFill>
              <a:srgbClr val="FFFFFF"/>
            </a:solidFill>
          </a:ln>
        </p:spPr>
        <p:txBody>
          <a:bodyPr lIns="45719" rIns="45719" anchor="ctr"/>
          <a:lstStyle/>
          <a:p>
            <a:endParaRPr/>
          </a:p>
        </p:txBody>
      </p:sp>
      <p:sp>
        <p:nvSpPr>
          <p:cNvPr id="1091" name="Shape 1091"/>
          <p:cNvSpPr/>
          <p:nvPr/>
        </p:nvSpPr>
        <p:spPr>
          <a:xfrm>
            <a:off x="5506215" y="3955739"/>
            <a:ext cx="272603" cy="272603"/>
          </a:xfrm>
          <a:prstGeom prst="ellipse">
            <a:avLst/>
          </a:prstGeom>
          <a:solidFill>
            <a:srgbClr val="F45653"/>
          </a:solidFill>
          <a:ln w="50800">
            <a:solidFill>
              <a:srgbClr val="FFFFFF"/>
            </a:solidFill>
          </a:ln>
        </p:spPr>
        <p:txBody>
          <a:bodyPr lIns="45719" rIns="45719" anchor="ctr"/>
          <a:lstStyle/>
          <a:p>
            <a:endParaRPr/>
          </a:p>
        </p:txBody>
      </p:sp>
      <p:sp>
        <p:nvSpPr>
          <p:cNvPr id="1092" name="Shape 1092"/>
          <p:cNvSpPr/>
          <p:nvPr/>
        </p:nvSpPr>
        <p:spPr>
          <a:xfrm>
            <a:off x="6743013" y="3955739"/>
            <a:ext cx="272603" cy="272603"/>
          </a:xfrm>
          <a:prstGeom prst="ellipse">
            <a:avLst/>
          </a:prstGeom>
          <a:solidFill>
            <a:srgbClr val="F45653"/>
          </a:solidFill>
          <a:ln w="50800">
            <a:solidFill>
              <a:srgbClr val="FFFFFF"/>
            </a:solidFill>
          </a:ln>
        </p:spPr>
        <p:txBody>
          <a:bodyPr lIns="45719" rIns="45719" anchor="ctr"/>
          <a:lstStyle/>
          <a:p>
            <a:endParaRPr/>
          </a:p>
        </p:txBody>
      </p:sp>
      <p:sp>
        <p:nvSpPr>
          <p:cNvPr id="1093" name="Shape 1093"/>
          <p:cNvSpPr/>
          <p:nvPr/>
        </p:nvSpPr>
        <p:spPr>
          <a:xfrm>
            <a:off x="4346243" y="428788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2012</a:t>
            </a:r>
          </a:p>
        </p:txBody>
      </p:sp>
      <p:sp>
        <p:nvSpPr>
          <p:cNvPr id="1094" name="Shape 1094"/>
          <p:cNvSpPr/>
          <p:nvPr/>
        </p:nvSpPr>
        <p:spPr>
          <a:xfrm>
            <a:off x="5359743" y="4287880"/>
            <a:ext cx="565547"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2013</a:t>
            </a:r>
          </a:p>
        </p:txBody>
      </p:sp>
      <p:sp>
        <p:nvSpPr>
          <p:cNvPr id="1095" name="Shape 1095"/>
          <p:cNvSpPr/>
          <p:nvPr/>
        </p:nvSpPr>
        <p:spPr>
          <a:xfrm>
            <a:off x="6596540" y="4287880"/>
            <a:ext cx="565548"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2014</a:t>
            </a:r>
          </a:p>
        </p:txBody>
      </p:sp>
      <p:sp>
        <p:nvSpPr>
          <p:cNvPr id="1096" name="Shape 1096"/>
          <p:cNvSpPr/>
          <p:nvPr/>
        </p:nvSpPr>
        <p:spPr>
          <a:xfrm>
            <a:off x="384026" y="4287880"/>
            <a:ext cx="565547" cy="301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500" b="1">
                <a:solidFill>
                  <a:srgbClr val="005CA7"/>
                </a:solidFill>
                <a:latin typeface="Arial"/>
                <a:ea typeface="Arial"/>
                <a:cs typeface="Arial"/>
                <a:sym typeface="Arial"/>
              </a:defRPr>
            </a:pPr>
            <a:r>
              <a:t>1957</a:t>
            </a:r>
          </a:p>
        </p:txBody>
      </p:sp>
      <p:pic>
        <p:nvPicPr>
          <p:cNvPr id="1097" name="pasted-image.pdf"/>
          <p:cNvPicPr>
            <a:picLocks noChangeAspect="1"/>
          </p:cNvPicPr>
          <p:nvPr/>
        </p:nvPicPr>
        <p:blipFill>
          <a:blip r:embed="rId3">
            <a:extLst/>
          </a:blip>
          <a:stretch>
            <a:fillRect/>
          </a:stretch>
        </p:blipFill>
        <p:spPr>
          <a:xfrm>
            <a:off x="136189" y="3188296"/>
            <a:ext cx="1061221" cy="501651"/>
          </a:xfrm>
          <a:prstGeom prst="rect">
            <a:avLst/>
          </a:prstGeom>
          <a:ln w="12700">
            <a:miter lim="400000"/>
          </a:ln>
        </p:spPr>
      </p:pic>
      <p:pic>
        <p:nvPicPr>
          <p:cNvPr id="1098" name="logo_yomo.png"/>
          <p:cNvPicPr>
            <a:picLocks noChangeAspect="1"/>
          </p:cNvPicPr>
          <p:nvPr/>
        </p:nvPicPr>
        <p:blipFill>
          <a:blip r:embed="rId4">
            <a:extLst/>
          </a:blip>
          <a:stretch>
            <a:fillRect/>
          </a:stretch>
        </p:blipFill>
        <p:spPr>
          <a:xfrm>
            <a:off x="2117366" y="3285818"/>
            <a:ext cx="960707" cy="305341"/>
          </a:xfrm>
          <a:prstGeom prst="rect">
            <a:avLst/>
          </a:prstGeom>
          <a:ln w="12700">
            <a:miter lim="400000"/>
          </a:ln>
        </p:spPr>
      </p:pic>
      <p:pic>
        <p:nvPicPr>
          <p:cNvPr id="1099" name="logo_centrale.png"/>
          <p:cNvPicPr>
            <a:picLocks noChangeAspect="1"/>
          </p:cNvPicPr>
          <p:nvPr/>
        </p:nvPicPr>
        <p:blipFill>
          <a:blip r:embed="rId5">
            <a:extLst/>
          </a:blip>
          <a:stretch>
            <a:fillRect/>
          </a:stretch>
        </p:blipFill>
        <p:spPr>
          <a:xfrm>
            <a:off x="1884667" y="2460577"/>
            <a:ext cx="423627" cy="643285"/>
          </a:xfrm>
          <a:prstGeom prst="rect">
            <a:avLst/>
          </a:prstGeom>
          <a:ln w="12700">
            <a:miter lim="400000"/>
          </a:ln>
        </p:spPr>
      </p:pic>
      <p:pic>
        <p:nvPicPr>
          <p:cNvPr id="1100" name="logo_Casa_Azzurra.png"/>
          <p:cNvPicPr>
            <a:picLocks noChangeAspect="1"/>
          </p:cNvPicPr>
          <p:nvPr/>
        </p:nvPicPr>
        <p:blipFill>
          <a:blip r:embed="rId6">
            <a:extLst/>
          </a:blip>
          <a:stretch>
            <a:fillRect/>
          </a:stretch>
        </p:blipFill>
        <p:spPr>
          <a:xfrm>
            <a:off x="4797884" y="3176756"/>
            <a:ext cx="1075266" cy="524730"/>
          </a:xfrm>
          <a:prstGeom prst="rect">
            <a:avLst/>
          </a:prstGeom>
          <a:ln w="12700">
            <a:miter lim="400000"/>
          </a:ln>
        </p:spPr>
      </p:pic>
      <p:pic>
        <p:nvPicPr>
          <p:cNvPr id="1101" name="Logo_Amalattea.jpg"/>
          <p:cNvPicPr>
            <a:picLocks noChangeAspect="1"/>
          </p:cNvPicPr>
          <p:nvPr/>
        </p:nvPicPr>
        <p:blipFill>
          <a:blip r:embed="rId7">
            <a:extLst/>
          </a:blip>
          <a:srcRect t="18933" r="2382" b="18933"/>
          <a:stretch>
            <a:fillRect/>
          </a:stretch>
        </p:blipFill>
        <p:spPr>
          <a:xfrm>
            <a:off x="5637351" y="2867904"/>
            <a:ext cx="1000527" cy="214534"/>
          </a:xfrm>
          <a:prstGeom prst="rect">
            <a:avLst/>
          </a:prstGeom>
          <a:ln w="12700">
            <a:miter lim="400000"/>
          </a:ln>
        </p:spPr>
      </p:pic>
      <p:pic>
        <p:nvPicPr>
          <p:cNvPr id="1102" name="logo_pinzani.png"/>
          <p:cNvPicPr>
            <a:picLocks noChangeAspect="1"/>
          </p:cNvPicPr>
          <p:nvPr/>
        </p:nvPicPr>
        <p:blipFill>
          <a:blip r:embed="rId8">
            <a:extLst/>
          </a:blip>
          <a:stretch>
            <a:fillRect/>
          </a:stretch>
        </p:blipFill>
        <p:spPr>
          <a:xfrm>
            <a:off x="6438881" y="3206471"/>
            <a:ext cx="588351" cy="436714"/>
          </a:xfrm>
          <a:prstGeom prst="rect">
            <a:avLst/>
          </a:prstGeom>
          <a:ln w="12700">
            <a:miter lim="400000"/>
          </a:ln>
        </p:spPr>
      </p:pic>
      <p:pic>
        <p:nvPicPr>
          <p:cNvPr id="1103" name="logo_podda.png"/>
          <p:cNvPicPr>
            <a:picLocks noChangeAspect="1"/>
          </p:cNvPicPr>
          <p:nvPr/>
        </p:nvPicPr>
        <p:blipFill>
          <a:blip r:embed="rId9">
            <a:extLst/>
          </a:blip>
          <a:stretch>
            <a:fillRect/>
          </a:stretch>
        </p:blipFill>
        <p:spPr>
          <a:xfrm>
            <a:off x="4162256" y="2690535"/>
            <a:ext cx="933521" cy="569449"/>
          </a:xfrm>
          <a:prstGeom prst="rect">
            <a:avLst/>
          </a:prstGeom>
          <a:ln w="12700">
            <a:miter lim="400000"/>
          </a:ln>
        </p:spPr>
      </p:pic>
      <p:pic>
        <p:nvPicPr>
          <p:cNvPr id="1104" name="pasted-image.pdf"/>
          <p:cNvPicPr>
            <a:picLocks noChangeAspect="1"/>
          </p:cNvPicPr>
          <p:nvPr/>
        </p:nvPicPr>
        <p:blipFill>
          <a:blip r:embed="rId10">
            <a:extLst/>
          </a:blip>
          <a:stretch>
            <a:fillRect/>
          </a:stretch>
        </p:blipFill>
        <p:spPr>
          <a:xfrm>
            <a:off x="3465287" y="3106572"/>
            <a:ext cx="815318" cy="487591"/>
          </a:xfrm>
          <a:prstGeom prst="rect">
            <a:avLst/>
          </a:prstGeom>
          <a:ln w="12700">
            <a:miter lim="400000"/>
          </a:ln>
        </p:spPr>
      </p:pic>
      <p:pic>
        <p:nvPicPr>
          <p:cNvPr id="1105" name="pasted-image.tiff"/>
          <p:cNvPicPr>
            <a:picLocks noChangeAspect="1"/>
          </p:cNvPicPr>
          <p:nvPr/>
        </p:nvPicPr>
        <p:blipFill>
          <a:blip r:embed="rId11">
            <a:extLst/>
          </a:blip>
          <a:stretch>
            <a:fillRect/>
          </a:stretch>
        </p:blipFill>
        <p:spPr>
          <a:xfrm>
            <a:off x="1281501" y="3065981"/>
            <a:ext cx="588351" cy="692846"/>
          </a:xfrm>
          <a:prstGeom prst="rect">
            <a:avLst/>
          </a:prstGeom>
          <a:ln w="12700">
            <a:miter lim="400000"/>
          </a:ln>
        </p:spPr>
      </p:pic>
      <p:pic>
        <p:nvPicPr>
          <p:cNvPr id="1106" name="pasted-image.tiff"/>
          <p:cNvPicPr>
            <a:picLocks noChangeAspect="1"/>
          </p:cNvPicPr>
          <p:nvPr/>
        </p:nvPicPr>
        <p:blipFill>
          <a:blip r:embed="rId12">
            <a:extLst/>
          </a:blip>
          <a:stretch>
            <a:fillRect/>
          </a:stretch>
        </p:blipFill>
        <p:spPr>
          <a:xfrm>
            <a:off x="6907793" y="2801839"/>
            <a:ext cx="693679" cy="346841"/>
          </a:xfrm>
          <a:prstGeom prst="rect">
            <a:avLst/>
          </a:prstGeom>
          <a:ln w="12700">
            <a:miter lim="400000"/>
          </a:ln>
        </p:spPr>
      </p:pic>
      <p:pic>
        <p:nvPicPr>
          <p:cNvPr id="1107" name="pasted-image.tiff"/>
          <p:cNvPicPr>
            <a:picLocks noChangeAspect="1"/>
          </p:cNvPicPr>
          <p:nvPr/>
        </p:nvPicPr>
        <p:blipFill>
          <a:blip r:embed="rId13">
            <a:extLst/>
          </a:blip>
          <a:stretch>
            <a:fillRect/>
          </a:stretch>
        </p:blipFill>
        <p:spPr>
          <a:xfrm>
            <a:off x="7254632" y="3065981"/>
            <a:ext cx="1040894" cy="692846"/>
          </a:xfrm>
          <a:prstGeom prst="rect">
            <a:avLst/>
          </a:prstGeom>
          <a:ln w="12700">
            <a:miter lim="400000"/>
          </a:ln>
        </p:spPr>
      </p:pic>
      <p:pic>
        <p:nvPicPr>
          <p:cNvPr id="1108" name="pasted-image.tiff"/>
          <p:cNvPicPr>
            <a:picLocks noChangeAspect="1"/>
          </p:cNvPicPr>
          <p:nvPr/>
        </p:nvPicPr>
        <p:blipFill>
          <a:blip r:embed="rId14">
            <a:extLst/>
          </a:blip>
          <a:srcRect t="36457" b="34842"/>
          <a:stretch>
            <a:fillRect/>
          </a:stretch>
        </p:blipFill>
        <p:spPr>
          <a:xfrm>
            <a:off x="8060623" y="2837345"/>
            <a:ext cx="960712" cy="275719"/>
          </a:xfrm>
          <a:prstGeom prst="rect">
            <a:avLst/>
          </a:prstGeom>
          <a:ln w="12700">
            <a:miter lim="400000"/>
          </a:ln>
        </p:spPr>
      </p:pic>
      <p:pic>
        <p:nvPicPr>
          <p:cNvPr id="1109" name="pasted-image.tiff"/>
          <p:cNvPicPr>
            <a:picLocks noChangeAspect="1"/>
          </p:cNvPicPr>
          <p:nvPr/>
        </p:nvPicPr>
        <p:blipFill>
          <a:blip r:embed="rId15">
            <a:extLst/>
          </a:blip>
          <a:stretch>
            <a:fillRect/>
          </a:stretch>
        </p:blipFill>
        <p:spPr>
          <a:xfrm>
            <a:off x="8156554" y="3181032"/>
            <a:ext cx="932540" cy="487592"/>
          </a:xfrm>
          <a:prstGeom prst="rect">
            <a:avLst/>
          </a:prstGeom>
          <a:ln w="12700">
            <a:miter lim="400000"/>
          </a:ln>
        </p:spPr>
      </p:pic>
      <p:pic>
        <p:nvPicPr>
          <p:cNvPr id="1110" name="pasted-image.tiff"/>
          <p:cNvPicPr>
            <a:picLocks noChangeAspect="1"/>
          </p:cNvPicPr>
          <p:nvPr/>
        </p:nvPicPr>
        <p:blipFill>
          <a:blip r:embed="rId16">
            <a:extLst/>
          </a:blip>
          <a:stretch>
            <a:fillRect/>
          </a:stretch>
        </p:blipFill>
        <p:spPr>
          <a:xfrm>
            <a:off x="9000414" y="3015515"/>
            <a:ext cx="693680" cy="416208"/>
          </a:xfrm>
          <a:prstGeom prst="rect">
            <a:avLst/>
          </a:prstGeom>
          <a:ln w="12700">
            <a:miter lim="400000"/>
          </a:ln>
        </p:spPr>
      </p:pic>
      <p:pic>
        <p:nvPicPr>
          <p:cNvPr id="1111" name="pasted-image.pdf"/>
          <p:cNvPicPr>
            <a:picLocks noChangeAspect="1"/>
          </p:cNvPicPr>
          <p:nvPr/>
        </p:nvPicPr>
        <p:blipFill>
          <a:blip r:embed="rId17">
            <a:extLst/>
          </a:blip>
          <a:stretch>
            <a:fillRect/>
          </a:stretch>
        </p:blipFill>
        <p:spPr>
          <a:xfrm>
            <a:off x="2857856" y="2756902"/>
            <a:ext cx="712095" cy="436715"/>
          </a:xfrm>
          <a:prstGeom prst="rect">
            <a:avLst/>
          </a:prstGeom>
          <a:ln w="12700">
            <a:miter lim="400000"/>
          </a:ln>
        </p:spPr>
      </p:pic>
      <p:pic>
        <p:nvPicPr>
          <p:cNvPr id="40" name="Immagine 39"/>
          <p:cNvPicPr/>
          <p:nvPr/>
        </p:nvPicPr>
        <p:blipFill>
          <a:blip r:embed="rId18" cstate="print">
            <a:extLst>
              <a:ext uri="{28A0092B-C50C-407E-A947-70E740481C1C}">
                <a14:useLocalDpi xmlns:a14="http://schemas.microsoft.com/office/drawing/2010/main" val="0"/>
              </a:ext>
            </a:extLst>
          </a:blip>
          <a:stretch>
            <a:fillRect/>
          </a:stretch>
        </p:blipFill>
        <p:spPr>
          <a:xfrm>
            <a:off x="9131285" y="3339120"/>
            <a:ext cx="595312" cy="839414"/>
          </a:xfrm>
          <a:prstGeom prst="rect">
            <a:avLst/>
          </a:prstGeom>
        </p:spPr>
      </p:pic>
    </p:spTree>
    <p:extLst>
      <p:ext uri="{BB962C8B-B14F-4D97-AF65-F5344CB8AC3E}">
        <p14:creationId xmlns:p14="http://schemas.microsoft.com/office/powerpoint/2010/main" val="32258082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hape 1182"/>
          <p:cNvSpPr/>
          <p:nvPr/>
        </p:nvSpPr>
        <p:spPr>
          <a:xfrm>
            <a:off x="334962" y="298450"/>
            <a:ext cx="8588109"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t>I BRAND DEL GRUPPO IN EUROPA</a:t>
            </a:r>
          </a:p>
        </p:txBody>
      </p:sp>
      <p:grpSp>
        <p:nvGrpSpPr>
          <p:cNvPr id="1277" name="Group 1277"/>
          <p:cNvGrpSpPr/>
          <p:nvPr/>
        </p:nvGrpSpPr>
        <p:grpSpPr>
          <a:xfrm>
            <a:off x="2622410" y="1638409"/>
            <a:ext cx="4905192" cy="4049714"/>
            <a:chOff x="0" y="0"/>
            <a:chExt cx="4905191" cy="4049712"/>
          </a:xfrm>
        </p:grpSpPr>
        <p:sp>
          <p:nvSpPr>
            <p:cNvPr id="1183" name="Shape 1183"/>
            <p:cNvSpPr/>
            <p:nvPr/>
          </p:nvSpPr>
          <p:spPr>
            <a:xfrm>
              <a:off x="-1" y="2818295"/>
              <a:ext cx="355050" cy="553504"/>
            </a:xfrm>
            <a:custGeom>
              <a:avLst/>
              <a:gdLst/>
              <a:ahLst/>
              <a:cxnLst>
                <a:cxn ang="0">
                  <a:pos x="wd2" y="hd2"/>
                </a:cxn>
                <a:cxn ang="5400000">
                  <a:pos x="wd2" y="hd2"/>
                </a:cxn>
                <a:cxn ang="10800000">
                  <a:pos x="wd2" y="hd2"/>
                </a:cxn>
                <a:cxn ang="16200000">
                  <a:pos x="wd2" y="hd2"/>
                </a:cxn>
              </a:cxnLst>
              <a:rect l="0" t="0" r="r" b="b"/>
              <a:pathLst>
                <a:path w="21600" h="21600" extrusionOk="0">
                  <a:moveTo>
                    <a:pt x="10906" y="198"/>
                  </a:moveTo>
                  <a:lnTo>
                    <a:pt x="12453" y="0"/>
                  </a:lnTo>
                  <a:lnTo>
                    <a:pt x="13509" y="842"/>
                  </a:lnTo>
                  <a:lnTo>
                    <a:pt x="13650" y="1833"/>
                  </a:lnTo>
                  <a:lnTo>
                    <a:pt x="14072" y="2031"/>
                  </a:lnTo>
                  <a:lnTo>
                    <a:pt x="14846" y="1883"/>
                  </a:lnTo>
                  <a:lnTo>
                    <a:pt x="17308" y="2576"/>
                  </a:lnTo>
                  <a:lnTo>
                    <a:pt x="18012" y="2229"/>
                  </a:lnTo>
                  <a:lnTo>
                    <a:pt x="19067" y="2180"/>
                  </a:lnTo>
                  <a:lnTo>
                    <a:pt x="19700" y="2774"/>
                  </a:lnTo>
                  <a:lnTo>
                    <a:pt x="20263" y="3765"/>
                  </a:lnTo>
                  <a:lnTo>
                    <a:pt x="21037" y="4409"/>
                  </a:lnTo>
                  <a:lnTo>
                    <a:pt x="21600" y="4756"/>
                  </a:lnTo>
                  <a:lnTo>
                    <a:pt x="21389" y="5103"/>
                  </a:lnTo>
                  <a:lnTo>
                    <a:pt x="19560" y="5450"/>
                  </a:lnTo>
                  <a:lnTo>
                    <a:pt x="17449" y="6242"/>
                  </a:lnTo>
                  <a:lnTo>
                    <a:pt x="17519" y="7580"/>
                  </a:lnTo>
                  <a:lnTo>
                    <a:pt x="16323" y="8273"/>
                  </a:lnTo>
                  <a:lnTo>
                    <a:pt x="15338" y="8868"/>
                  </a:lnTo>
                  <a:lnTo>
                    <a:pt x="15197" y="10156"/>
                  </a:lnTo>
                  <a:lnTo>
                    <a:pt x="15197" y="10998"/>
                  </a:lnTo>
                  <a:lnTo>
                    <a:pt x="14423" y="11593"/>
                  </a:lnTo>
                  <a:lnTo>
                    <a:pt x="13790" y="10998"/>
                  </a:lnTo>
                  <a:lnTo>
                    <a:pt x="12664" y="11246"/>
                  </a:lnTo>
                  <a:lnTo>
                    <a:pt x="12524" y="11642"/>
                  </a:lnTo>
                  <a:lnTo>
                    <a:pt x="12313" y="12732"/>
                  </a:lnTo>
                  <a:lnTo>
                    <a:pt x="12735" y="13128"/>
                  </a:lnTo>
                  <a:lnTo>
                    <a:pt x="12524" y="14169"/>
                  </a:lnTo>
                  <a:lnTo>
                    <a:pt x="11820" y="14664"/>
                  </a:lnTo>
                  <a:lnTo>
                    <a:pt x="10906" y="15506"/>
                  </a:lnTo>
                  <a:lnTo>
                    <a:pt x="10483" y="16200"/>
                  </a:lnTo>
                  <a:lnTo>
                    <a:pt x="10694" y="17488"/>
                  </a:lnTo>
                  <a:lnTo>
                    <a:pt x="11468" y="18231"/>
                  </a:lnTo>
                  <a:lnTo>
                    <a:pt x="10976" y="18677"/>
                  </a:lnTo>
                  <a:lnTo>
                    <a:pt x="8936" y="19123"/>
                  </a:lnTo>
                  <a:lnTo>
                    <a:pt x="8162" y="19717"/>
                  </a:lnTo>
                  <a:lnTo>
                    <a:pt x="8091" y="20312"/>
                  </a:lnTo>
                  <a:lnTo>
                    <a:pt x="8091" y="21402"/>
                  </a:lnTo>
                  <a:lnTo>
                    <a:pt x="5769" y="21402"/>
                  </a:lnTo>
                  <a:lnTo>
                    <a:pt x="4151" y="21600"/>
                  </a:lnTo>
                  <a:lnTo>
                    <a:pt x="2322" y="20114"/>
                  </a:lnTo>
                  <a:lnTo>
                    <a:pt x="493" y="20114"/>
                  </a:lnTo>
                  <a:lnTo>
                    <a:pt x="0" y="19569"/>
                  </a:lnTo>
                  <a:lnTo>
                    <a:pt x="493" y="18974"/>
                  </a:lnTo>
                  <a:lnTo>
                    <a:pt x="1548" y="17884"/>
                  </a:lnTo>
                  <a:lnTo>
                    <a:pt x="2111" y="16794"/>
                  </a:lnTo>
                  <a:lnTo>
                    <a:pt x="3377" y="15506"/>
                  </a:lnTo>
                  <a:lnTo>
                    <a:pt x="3659" y="14763"/>
                  </a:lnTo>
                  <a:lnTo>
                    <a:pt x="3096" y="14218"/>
                  </a:lnTo>
                  <a:lnTo>
                    <a:pt x="2322" y="13723"/>
                  </a:lnTo>
                  <a:lnTo>
                    <a:pt x="2111" y="13426"/>
                  </a:lnTo>
                  <a:lnTo>
                    <a:pt x="3096" y="13228"/>
                  </a:lnTo>
                  <a:lnTo>
                    <a:pt x="3659" y="12484"/>
                  </a:lnTo>
                  <a:lnTo>
                    <a:pt x="2603" y="12286"/>
                  </a:lnTo>
                  <a:lnTo>
                    <a:pt x="1548" y="12683"/>
                  </a:lnTo>
                  <a:lnTo>
                    <a:pt x="1548" y="11741"/>
                  </a:lnTo>
                  <a:lnTo>
                    <a:pt x="2111" y="11196"/>
                  </a:lnTo>
                  <a:lnTo>
                    <a:pt x="2603" y="10651"/>
                  </a:lnTo>
                  <a:lnTo>
                    <a:pt x="2885" y="9908"/>
                  </a:lnTo>
                  <a:lnTo>
                    <a:pt x="3096" y="9363"/>
                  </a:lnTo>
                  <a:lnTo>
                    <a:pt x="3659" y="9215"/>
                  </a:lnTo>
                  <a:lnTo>
                    <a:pt x="4433" y="9561"/>
                  </a:lnTo>
                  <a:lnTo>
                    <a:pt x="5769" y="8273"/>
                  </a:lnTo>
                  <a:lnTo>
                    <a:pt x="6543" y="7382"/>
                  </a:lnTo>
                  <a:lnTo>
                    <a:pt x="8584" y="5697"/>
                  </a:lnTo>
                  <a:lnTo>
                    <a:pt x="8584" y="5004"/>
                  </a:lnTo>
                  <a:lnTo>
                    <a:pt x="9639" y="3864"/>
                  </a:lnTo>
                  <a:lnTo>
                    <a:pt x="9921" y="2576"/>
                  </a:lnTo>
                  <a:lnTo>
                    <a:pt x="10413" y="1883"/>
                  </a:lnTo>
                  <a:lnTo>
                    <a:pt x="10906" y="19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188" name="Group 1188"/>
            <p:cNvGrpSpPr/>
            <p:nvPr/>
          </p:nvGrpSpPr>
          <p:grpSpPr>
            <a:xfrm>
              <a:off x="132998" y="2643103"/>
              <a:ext cx="973782" cy="912773"/>
              <a:chOff x="0" y="0"/>
              <a:chExt cx="973781" cy="912771"/>
            </a:xfrm>
          </p:grpSpPr>
          <p:sp>
            <p:nvSpPr>
              <p:cNvPr id="1184" name="Shape 1184"/>
              <p:cNvSpPr/>
              <p:nvPr/>
            </p:nvSpPr>
            <p:spPr>
              <a:xfrm>
                <a:off x="0" y="-1"/>
                <a:ext cx="937930" cy="912773"/>
              </a:xfrm>
              <a:custGeom>
                <a:avLst/>
                <a:gdLst/>
                <a:ahLst/>
                <a:cxnLst>
                  <a:cxn ang="0">
                    <a:pos x="wd2" y="hd2"/>
                  </a:cxn>
                  <a:cxn ang="5400000">
                    <a:pos x="wd2" y="hd2"/>
                  </a:cxn>
                  <a:cxn ang="10800000">
                    <a:pos x="wd2" y="hd2"/>
                  </a:cxn>
                  <a:cxn ang="16200000">
                    <a:pos x="wd2" y="hd2"/>
                  </a:cxn>
                </a:cxnLst>
                <a:rect l="0" t="0" r="r" b="b"/>
                <a:pathLst>
                  <a:path w="21600" h="21600" extrusionOk="0">
                    <a:moveTo>
                      <a:pt x="1092" y="4266"/>
                    </a:moveTo>
                    <a:lnTo>
                      <a:pt x="985" y="3935"/>
                    </a:lnTo>
                    <a:lnTo>
                      <a:pt x="1092" y="3485"/>
                    </a:lnTo>
                    <a:lnTo>
                      <a:pt x="1678" y="2373"/>
                    </a:lnTo>
                    <a:lnTo>
                      <a:pt x="1385" y="2133"/>
                    </a:lnTo>
                    <a:lnTo>
                      <a:pt x="1491" y="1803"/>
                    </a:lnTo>
                    <a:lnTo>
                      <a:pt x="1172" y="1712"/>
                    </a:lnTo>
                    <a:lnTo>
                      <a:pt x="1172" y="1262"/>
                    </a:lnTo>
                    <a:lnTo>
                      <a:pt x="1385" y="901"/>
                    </a:lnTo>
                    <a:lnTo>
                      <a:pt x="2370" y="571"/>
                    </a:lnTo>
                    <a:lnTo>
                      <a:pt x="3169" y="661"/>
                    </a:lnTo>
                    <a:lnTo>
                      <a:pt x="3249" y="330"/>
                    </a:lnTo>
                    <a:lnTo>
                      <a:pt x="3862" y="0"/>
                    </a:lnTo>
                    <a:lnTo>
                      <a:pt x="4182" y="120"/>
                    </a:lnTo>
                    <a:lnTo>
                      <a:pt x="4847" y="1112"/>
                    </a:lnTo>
                    <a:lnTo>
                      <a:pt x="5939" y="1712"/>
                    </a:lnTo>
                    <a:lnTo>
                      <a:pt x="6925" y="1712"/>
                    </a:lnTo>
                    <a:lnTo>
                      <a:pt x="7191" y="1803"/>
                    </a:lnTo>
                    <a:lnTo>
                      <a:pt x="9828" y="3485"/>
                    </a:lnTo>
                    <a:lnTo>
                      <a:pt x="10627" y="3605"/>
                    </a:lnTo>
                    <a:lnTo>
                      <a:pt x="11213" y="4266"/>
                    </a:lnTo>
                    <a:lnTo>
                      <a:pt x="12092" y="4026"/>
                    </a:lnTo>
                    <a:lnTo>
                      <a:pt x="12598" y="4386"/>
                    </a:lnTo>
                    <a:lnTo>
                      <a:pt x="13104" y="4927"/>
                    </a:lnTo>
                    <a:lnTo>
                      <a:pt x="13690" y="4927"/>
                    </a:lnTo>
                    <a:lnTo>
                      <a:pt x="14089" y="5047"/>
                    </a:lnTo>
                    <a:lnTo>
                      <a:pt x="14276" y="5257"/>
                    </a:lnTo>
                    <a:lnTo>
                      <a:pt x="14089" y="5588"/>
                    </a:lnTo>
                    <a:lnTo>
                      <a:pt x="14089" y="6038"/>
                    </a:lnTo>
                    <a:lnTo>
                      <a:pt x="15661" y="7270"/>
                    </a:lnTo>
                    <a:lnTo>
                      <a:pt x="16540" y="8051"/>
                    </a:lnTo>
                    <a:lnTo>
                      <a:pt x="16939" y="7931"/>
                    </a:lnTo>
                    <a:lnTo>
                      <a:pt x="17418" y="7811"/>
                    </a:lnTo>
                    <a:lnTo>
                      <a:pt x="18937" y="8592"/>
                    </a:lnTo>
                    <a:lnTo>
                      <a:pt x="19123" y="9163"/>
                    </a:lnTo>
                    <a:lnTo>
                      <a:pt x="19336" y="9373"/>
                    </a:lnTo>
                    <a:lnTo>
                      <a:pt x="19816" y="9493"/>
                    </a:lnTo>
                    <a:lnTo>
                      <a:pt x="20109" y="9703"/>
                    </a:lnTo>
                    <a:lnTo>
                      <a:pt x="20908" y="9703"/>
                    </a:lnTo>
                    <a:lnTo>
                      <a:pt x="21307" y="9824"/>
                    </a:lnTo>
                    <a:lnTo>
                      <a:pt x="21414" y="9703"/>
                    </a:lnTo>
                    <a:lnTo>
                      <a:pt x="21600" y="10154"/>
                    </a:lnTo>
                    <a:lnTo>
                      <a:pt x="21600" y="10725"/>
                    </a:lnTo>
                    <a:lnTo>
                      <a:pt x="21307" y="11055"/>
                    </a:lnTo>
                    <a:lnTo>
                      <a:pt x="19736" y="12347"/>
                    </a:lnTo>
                    <a:lnTo>
                      <a:pt x="19043" y="12347"/>
                    </a:lnTo>
                    <a:lnTo>
                      <a:pt x="17046" y="12888"/>
                    </a:lnTo>
                    <a:lnTo>
                      <a:pt x="16353" y="13008"/>
                    </a:lnTo>
                    <a:lnTo>
                      <a:pt x="16353" y="13669"/>
                    </a:lnTo>
                    <a:lnTo>
                      <a:pt x="15954" y="13669"/>
                    </a:lnTo>
                    <a:lnTo>
                      <a:pt x="15554" y="13999"/>
                    </a:lnTo>
                    <a:lnTo>
                      <a:pt x="15155" y="14570"/>
                    </a:lnTo>
                    <a:lnTo>
                      <a:pt x="14755" y="14991"/>
                    </a:lnTo>
                    <a:lnTo>
                      <a:pt x="14276" y="15111"/>
                    </a:lnTo>
                    <a:lnTo>
                      <a:pt x="13876" y="15682"/>
                    </a:lnTo>
                    <a:lnTo>
                      <a:pt x="13876" y="16493"/>
                    </a:lnTo>
                    <a:lnTo>
                      <a:pt x="14169" y="16913"/>
                    </a:lnTo>
                    <a:lnTo>
                      <a:pt x="14276" y="17244"/>
                    </a:lnTo>
                    <a:lnTo>
                      <a:pt x="14276" y="17815"/>
                    </a:lnTo>
                    <a:lnTo>
                      <a:pt x="14169" y="18025"/>
                    </a:lnTo>
                    <a:lnTo>
                      <a:pt x="13770" y="18145"/>
                    </a:lnTo>
                    <a:lnTo>
                      <a:pt x="13184" y="18716"/>
                    </a:lnTo>
                    <a:lnTo>
                      <a:pt x="12411" y="19497"/>
                    </a:lnTo>
                    <a:lnTo>
                      <a:pt x="12092" y="19828"/>
                    </a:lnTo>
                    <a:lnTo>
                      <a:pt x="11905" y="20038"/>
                    </a:lnTo>
                    <a:lnTo>
                      <a:pt x="11905" y="20368"/>
                    </a:lnTo>
                    <a:lnTo>
                      <a:pt x="11026" y="20368"/>
                    </a:lnTo>
                    <a:lnTo>
                      <a:pt x="10520" y="20488"/>
                    </a:lnTo>
                    <a:lnTo>
                      <a:pt x="10121" y="20609"/>
                    </a:lnTo>
                    <a:lnTo>
                      <a:pt x="9934" y="20819"/>
                    </a:lnTo>
                    <a:lnTo>
                      <a:pt x="9641" y="21270"/>
                    </a:lnTo>
                    <a:lnTo>
                      <a:pt x="9135" y="21480"/>
                    </a:lnTo>
                    <a:lnTo>
                      <a:pt x="8842" y="21480"/>
                    </a:lnTo>
                    <a:lnTo>
                      <a:pt x="8256" y="21390"/>
                    </a:lnTo>
                    <a:lnTo>
                      <a:pt x="7271" y="21270"/>
                    </a:lnTo>
                    <a:lnTo>
                      <a:pt x="5540" y="20488"/>
                    </a:lnTo>
                    <a:lnTo>
                      <a:pt x="4847" y="20368"/>
                    </a:lnTo>
                    <a:lnTo>
                      <a:pt x="4182" y="20609"/>
                    </a:lnTo>
                    <a:lnTo>
                      <a:pt x="3649" y="20939"/>
                    </a:lnTo>
                    <a:lnTo>
                      <a:pt x="3063" y="21029"/>
                    </a:lnTo>
                    <a:lnTo>
                      <a:pt x="2557" y="21390"/>
                    </a:lnTo>
                    <a:lnTo>
                      <a:pt x="2264" y="21600"/>
                    </a:lnTo>
                    <a:lnTo>
                      <a:pt x="1172" y="20278"/>
                    </a:lnTo>
                    <a:lnTo>
                      <a:pt x="1172" y="18386"/>
                    </a:lnTo>
                    <a:lnTo>
                      <a:pt x="692" y="17695"/>
                    </a:lnTo>
                    <a:lnTo>
                      <a:pt x="107" y="17154"/>
                    </a:lnTo>
                    <a:lnTo>
                      <a:pt x="0" y="16823"/>
                    </a:lnTo>
                    <a:lnTo>
                      <a:pt x="0" y="16132"/>
                    </a:lnTo>
                    <a:lnTo>
                      <a:pt x="293" y="15772"/>
                    </a:lnTo>
                    <a:lnTo>
                      <a:pt x="1092" y="15441"/>
                    </a:lnTo>
                    <a:lnTo>
                      <a:pt x="1278" y="15231"/>
                    </a:lnTo>
                    <a:lnTo>
                      <a:pt x="985" y="14781"/>
                    </a:lnTo>
                    <a:lnTo>
                      <a:pt x="879" y="13999"/>
                    </a:lnTo>
                    <a:lnTo>
                      <a:pt x="1172" y="13339"/>
                    </a:lnTo>
                    <a:lnTo>
                      <a:pt x="1784" y="12678"/>
                    </a:lnTo>
                    <a:lnTo>
                      <a:pt x="1784" y="12167"/>
                    </a:lnTo>
                    <a:lnTo>
                      <a:pt x="1571" y="11716"/>
                    </a:lnTo>
                    <a:lnTo>
                      <a:pt x="1784" y="10935"/>
                    </a:lnTo>
                    <a:lnTo>
                      <a:pt x="1864" y="10845"/>
                    </a:lnTo>
                    <a:lnTo>
                      <a:pt x="2157" y="10845"/>
                    </a:lnTo>
                    <a:lnTo>
                      <a:pt x="2370" y="11176"/>
                    </a:lnTo>
                    <a:lnTo>
                      <a:pt x="2663" y="10725"/>
                    </a:lnTo>
                    <a:lnTo>
                      <a:pt x="2770" y="9493"/>
                    </a:lnTo>
                    <a:lnTo>
                      <a:pt x="3542" y="8712"/>
                    </a:lnTo>
                    <a:lnTo>
                      <a:pt x="3542" y="7931"/>
                    </a:lnTo>
                    <a:lnTo>
                      <a:pt x="4368" y="7390"/>
                    </a:lnTo>
                    <a:lnTo>
                      <a:pt x="4954" y="7270"/>
                    </a:lnTo>
                    <a:lnTo>
                      <a:pt x="5167" y="7030"/>
                    </a:lnTo>
                    <a:lnTo>
                      <a:pt x="4661" y="6489"/>
                    </a:lnTo>
                    <a:lnTo>
                      <a:pt x="4261" y="5588"/>
                    </a:lnTo>
                    <a:lnTo>
                      <a:pt x="4075" y="5377"/>
                    </a:lnTo>
                    <a:lnTo>
                      <a:pt x="3462" y="5708"/>
                    </a:lnTo>
                    <a:lnTo>
                      <a:pt x="3063" y="5498"/>
                    </a:lnTo>
                    <a:lnTo>
                      <a:pt x="2477" y="5257"/>
                    </a:lnTo>
                    <a:lnTo>
                      <a:pt x="2264" y="5377"/>
                    </a:lnTo>
                    <a:lnTo>
                      <a:pt x="2077" y="5137"/>
                    </a:lnTo>
                    <a:lnTo>
                      <a:pt x="2077" y="4717"/>
                    </a:lnTo>
                    <a:lnTo>
                      <a:pt x="1784" y="4266"/>
                    </a:lnTo>
                    <a:lnTo>
                      <a:pt x="1571" y="4146"/>
                    </a:lnTo>
                    <a:lnTo>
                      <a:pt x="1092" y="4266"/>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85" name="Shape 1185"/>
              <p:cNvSpPr/>
              <p:nvPr/>
            </p:nvSpPr>
            <p:spPr>
              <a:xfrm>
                <a:off x="713566" y="757892"/>
                <a:ext cx="35853" cy="279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48" y="0"/>
                    </a:lnTo>
                    <a:lnTo>
                      <a:pt x="0" y="14727"/>
                    </a:lnTo>
                    <a:lnTo>
                      <a:pt x="5574" y="21600"/>
                    </a:lnTo>
                    <a:lnTo>
                      <a:pt x="16026" y="21600"/>
                    </a:lnTo>
                    <a:lnTo>
                      <a:pt x="21600"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86" name="Shape 1186"/>
              <p:cNvSpPr/>
              <p:nvPr/>
            </p:nvSpPr>
            <p:spPr>
              <a:xfrm>
                <a:off x="818808" y="686800"/>
                <a:ext cx="82114" cy="71093"/>
              </a:xfrm>
              <a:custGeom>
                <a:avLst/>
                <a:gdLst/>
                <a:ahLst/>
                <a:cxnLst>
                  <a:cxn ang="0">
                    <a:pos x="wd2" y="hd2"/>
                  </a:cxn>
                  <a:cxn ang="5400000">
                    <a:pos x="wd2" y="hd2"/>
                  </a:cxn>
                  <a:cxn ang="10800000">
                    <a:pos x="wd2" y="hd2"/>
                  </a:cxn>
                  <a:cxn ang="16200000">
                    <a:pos x="wd2" y="hd2"/>
                  </a:cxn>
                </a:cxnLst>
                <a:rect l="0" t="0" r="r" b="b"/>
                <a:pathLst>
                  <a:path w="21600" h="21600" extrusionOk="0">
                    <a:moveTo>
                      <a:pt x="15820" y="0"/>
                    </a:moveTo>
                    <a:lnTo>
                      <a:pt x="13690" y="2700"/>
                    </a:lnTo>
                    <a:lnTo>
                      <a:pt x="4563" y="4243"/>
                    </a:lnTo>
                    <a:lnTo>
                      <a:pt x="0" y="11571"/>
                    </a:lnTo>
                    <a:lnTo>
                      <a:pt x="6693" y="17357"/>
                    </a:lnTo>
                    <a:lnTo>
                      <a:pt x="10344" y="21600"/>
                    </a:lnTo>
                    <a:lnTo>
                      <a:pt x="17037" y="20057"/>
                    </a:lnTo>
                    <a:lnTo>
                      <a:pt x="21600" y="17357"/>
                    </a:lnTo>
                    <a:lnTo>
                      <a:pt x="20383" y="11571"/>
                    </a:lnTo>
                    <a:lnTo>
                      <a:pt x="17037" y="7329"/>
                    </a:lnTo>
                    <a:lnTo>
                      <a:pt x="15820"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87" name="Shape 1187"/>
              <p:cNvSpPr/>
              <p:nvPr/>
            </p:nvSpPr>
            <p:spPr>
              <a:xfrm>
                <a:off x="947181" y="691878"/>
                <a:ext cx="26601" cy="36816"/>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0" y="5214"/>
                    </a:lnTo>
                    <a:lnTo>
                      <a:pt x="11270" y="13407"/>
                    </a:lnTo>
                    <a:lnTo>
                      <a:pt x="21600" y="21600"/>
                    </a:lnTo>
                    <a:lnTo>
                      <a:pt x="14087"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sp>
          <p:nvSpPr>
            <p:cNvPr id="1189" name="Shape 1189"/>
            <p:cNvSpPr/>
            <p:nvPr/>
          </p:nvSpPr>
          <p:spPr>
            <a:xfrm>
              <a:off x="1419037" y="3295627"/>
              <a:ext cx="137626" cy="247554"/>
            </a:xfrm>
            <a:custGeom>
              <a:avLst/>
              <a:gdLst/>
              <a:ahLst/>
              <a:cxnLst>
                <a:cxn ang="0">
                  <a:pos x="wd2" y="hd2"/>
                </a:cxn>
                <a:cxn ang="5400000">
                  <a:pos x="wd2" y="hd2"/>
                </a:cxn>
                <a:cxn ang="10800000">
                  <a:pos x="wd2" y="hd2"/>
                </a:cxn>
                <a:cxn ang="16200000">
                  <a:pos x="wd2" y="hd2"/>
                </a:cxn>
              </a:cxnLst>
              <a:rect l="0" t="0" r="r" b="b"/>
              <a:pathLst>
                <a:path w="21600" h="21600" extrusionOk="0">
                  <a:moveTo>
                    <a:pt x="12887" y="0"/>
                  </a:moveTo>
                  <a:lnTo>
                    <a:pt x="9439" y="1225"/>
                  </a:lnTo>
                  <a:lnTo>
                    <a:pt x="6716" y="2561"/>
                  </a:lnTo>
                  <a:lnTo>
                    <a:pt x="3993" y="3006"/>
                  </a:lnTo>
                  <a:lnTo>
                    <a:pt x="0" y="2561"/>
                  </a:lnTo>
                  <a:lnTo>
                    <a:pt x="726" y="5122"/>
                  </a:lnTo>
                  <a:lnTo>
                    <a:pt x="2723" y="6680"/>
                  </a:lnTo>
                  <a:lnTo>
                    <a:pt x="1997" y="10911"/>
                  </a:lnTo>
                  <a:lnTo>
                    <a:pt x="1997" y="12915"/>
                  </a:lnTo>
                  <a:lnTo>
                    <a:pt x="2723" y="14586"/>
                  </a:lnTo>
                  <a:lnTo>
                    <a:pt x="726" y="17926"/>
                  </a:lnTo>
                  <a:lnTo>
                    <a:pt x="1271" y="20375"/>
                  </a:lnTo>
                  <a:lnTo>
                    <a:pt x="3993" y="21600"/>
                  </a:lnTo>
                  <a:lnTo>
                    <a:pt x="7987" y="19930"/>
                  </a:lnTo>
                  <a:lnTo>
                    <a:pt x="9439" y="19485"/>
                  </a:lnTo>
                  <a:lnTo>
                    <a:pt x="13613" y="19930"/>
                  </a:lnTo>
                  <a:lnTo>
                    <a:pt x="16336" y="18260"/>
                  </a:lnTo>
                  <a:lnTo>
                    <a:pt x="16336" y="16590"/>
                  </a:lnTo>
                  <a:lnTo>
                    <a:pt x="19603" y="13361"/>
                  </a:lnTo>
                  <a:lnTo>
                    <a:pt x="20874" y="11245"/>
                  </a:lnTo>
                  <a:lnTo>
                    <a:pt x="19603" y="9241"/>
                  </a:lnTo>
                  <a:lnTo>
                    <a:pt x="21600" y="6680"/>
                  </a:lnTo>
                  <a:lnTo>
                    <a:pt x="20329" y="3006"/>
                  </a:lnTo>
                  <a:lnTo>
                    <a:pt x="19603" y="779"/>
                  </a:lnTo>
                  <a:lnTo>
                    <a:pt x="12887"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0" name="Shape 1190"/>
            <p:cNvSpPr/>
            <p:nvPr/>
          </p:nvSpPr>
          <p:spPr>
            <a:xfrm>
              <a:off x="1737077" y="3679017"/>
              <a:ext cx="249807" cy="172653"/>
            </a:xfrm>
            <a:custGeom>
              <a:avLst/>
              <a:gdLst/>
              <a:ahLst/>
              <a:cxnLst>
                <a:cxn ang="0">
                  <a:pos x="wd2" y="hd2"/>
                </a:cxn>
                <a:cxn ang="5400000">
                  <a:pos x="wd2" y="hd2"/>
                </a:cxn>
                <a:cxn ang="10800000">
                  <a:pos x="wd2" y="hd2"/>
                </a:cxn>
                <a:cxn ang="16200000">
                  <a:pos x="wd2" y="hd2"/>
                </a:cxn>
              </a:cxnLst>
              <a:rect l="0" t="0" r="r" b="b"/>
              <a:pathLst>
                <a:path w="21600" h="21600" extrusionOk="0">
                  <a:moveTo>
                    <a:pt x="20500" y="0"/>
                  </a:moveTo>
                  <a:lnTo>
                    <a:pt x="21600" y="1747"/>
                  </a:lnTo>
                  <a:lnTo>
                    <a:pt x="20900" y="3494"/>
                  </a:lnTo>
                  <a:lnTo>
                    <a:pt x="20100" y="6353"/>
                  </a:lnTo>
                  <a:lnTo>
                    <a:pt x="19000" y="8100"/>
                  </a:lnTo>
                  <a:lnTo>
                    <a:pt x="19400" y="13500"/>
                  </a:lnTo>
                  <a:lnTo>
                    <a:pt x="20100" y="17471"/>
                  </a:lnTo>
                  <a:lnTo>
                    <a:pt x="18200" y="19218"/>
                  </a:lnTo>
                  <a:lnTo>
                    <a:pt x="17900" y="20965"/>
                  </a:lnTo>
                  <a:lnTo>
                    <a:pt x="16400" y="21600"/>
                  </a:lnTo>
                  <a:lnTo>
                    <a:pt x="14200" y="18106"/>
                  </a:lnTo>
                  <a:lnTo>
                    <a:pt x="12700" y="18106"/>
                  </a:lnTo>
                  <a:lnTo>
                    <a:pt x="11500" y="15247"/>
                  </a:lnTo>
                  <a:lnTo>
                    <a:pt x="9300" y="13500"/>
                  </a:lnTo>
                  <a:lnTo>
                    <a:pt x="7800" y="12865"/>
                  </a:lnTo>
                  <a:lnTo>
                    <a:pt x="6300" y="11753"/>
                  </a:lnTo>
                  <a:lnTo>
                    <a:pt x="4800" y="9847"/>
                  </a:lnTo>
                  <a:lnTo>
                    <a:pt x="2200" y="6988"/>
                  </a:lnTo>
                  <a:lnTo>
                    <a:pt x="1100" y="6353"/>
                  </a:lnTo>
                  <a:lnTo>
                    <a:pt x="0" y="4606"/>
                  </a:lnTo>
                  <a:lnTo>
                    <a:pt x="0" y="2382"/>
                  </a:lnTo>
                  <a:lnTo>
                    <a:pt x="400" y="635"/>
                  </a:lnTo>
                  <a:lnTo>
                    <a:pt x="2600" y="1112"/>
                  </a:lnTo>
                  <a:lnTo>
                    <a:pt x="6000" y="1112"/>
                  </a:lnTo>
                  <a:lnTo>
                    <a:pt x="6700" y="2859"/>
                  </a:lnTo>
                  <a:lnTo>
                    <a:pt x="13000" y="2859"/>
                  </a:lnTo>
                  <a:lnTo>
                    <a:pt x="16400" y="1747"/>
                  </a:lnTo>
                  <a:lnTo>
                    <a:pt x="20500"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1" name="Shape 1191"/>
            <p:cNvSpPr/>
            <p:nvPr/>
          </p:nvSpPr>
          <p:spPr>
            <a:xfrm>
              <a:off x="1388967" y="2671032"/>
              <a:ext cx="852349" cy="1056227"/>
            </a:xfrm>
            <a:custGeom>
              <a:avLst/>
              <a:gdLst/>
              <a:ahLst/>
              <a:cxnLst>
                <a:cxn ang="0">
                  <a:pos x="wd2" y="hd2"/>
                </a:cxn>
                <a:cxn ang="5400000">
                  <a:pos x="wd2" y="hd2"/>
                </a:cxn>
                <a:cxn ang="10800000">
                  <a:pos x="wd2" y="hd2"/>
                </a:cxn>
                <a:cxn ang="16200000">
                  <a:pos x="wd2" y="hd2"/>
                </a:cxn>
              </a:cxnLst>
              <a:rect l="0" t="0" r="r" b="b"/>
              <a:pathLst>
                <a:path w="21600" h="21600" extrusionOk="0">
                  <a:moveTo>
                    <a:pt x="15650" y="21314"/>
                  </a:moveTo>
                  <a:lnTo>
                    <a:pt x="15973" y="21600"/>
                  </a:lnTo>
                  <a:lnTo>
                    <a:pt x="16530" y="21314"/>
                  </a:lnTo>
                  <a:lnTo>
                    <a:pt x="17174" y="20534"/>
                  </a:lnTo>
                  <a:lnTo>
                    <a:pt x="17497" y="19391"/>
                  </a:lnTo>
                  <a:lnTo>
                    <a:pt x="17849" y="19287"/>
                  </a:lnTo>
                  <a:lnTo>
                    <a:pt x="18083" y="19469"/>
                  </a:lnTo>
                  <a:lnTo>
                    <a:pt x="18523" y="19105"/>
                  </a:lnTo>
                  <a:lnTo>
                    <a:pt x="18405" y="18611"/>
                  </a:lnTo>
                  <a:lnTo>
                    <a:pt x="18611" y="18221"/>
                  </a:lnTo>
                  <a:lnTo>
                    <a:pt x="18523" y="18039"/>
                  </a:lnTo>
                  <a:lnTo>
                    <a:pt x="17966" y="17649"/>
                  </a:lnTo>
                  <a:lnTo>
                    <a:pt x="17761" y="17649"/>
                  </a:lnTo>
                  <a:lnTo>
                    <a:pt x="17849" y="17441"/>
                  </a:lnTo>
                  <a:lnTo>
                    <a:pt x="17409" y="17545"/>
                  </a:lnTo>
                  <a:lnTo>
                    <a:pt x="17174" y="17363"/>
                  </a:lnTo>
                  <a:lnTo>
                    <a:pt x="17174" y="17155"/>
                  </a:lnTo>
                  <a:lnTo>
                    <a:pt x="17849" y="16791"/>
                  </a:lnTo>
                  <a:lnTo>
                    <a:pt x="18171" y="16401"/>
                  </a:lnTo>
                  <a:lnTo>
                    <a:pt x="18171" y="15804"/>
                  </a:lnTo>
                  <a:lnTo>
                    <a:pt x="18523" y="15726"/>
                  </a:lnTo>
                  <a:lnTo>
                    <a:pt x="19607" y="16194"/>
                  </a:lnTo>
                  <a:lnTo>
                    <a:pt x="20017" y="16297"/>
                  </a:lnTo>
                  <a:lnTo>
                    <a:pt x="20574" y="16973"/>
                  </a:lnTo>
                  <a:lnTo>
                    <a:pt x="20779" y="17363"/>
                  </a:lnTo>
                  <a:lnTo>
                    <a:pt x="21102" y="17363"/>
                  </a:lnTo>
                  <a:lnTo>
                    <a:pt x="21424" y="16973"/>
                  </a:lnTo>
                  <a:lnTo>
                    <a:pt x="21600" y="16583"/>
                  </a:lnTo>
                  <a:lnTo>
                    <a:pt x="21219" y="15908"/>
                  </a:lnTo>
                  <a:lnTo>
                    <a:pt x="20779" y="15518"/>
                  </a:lnTo>
                  <a:lnTo>
                    <a:pt x="20369" y="15518"/>
                  </a:lnTo>
                  <a:lnTo>
                    <a:pt x="20369" y="15440"/>
                  </a:lnTo>
                  <a:lnTo>
                    <a:pt x="20135" y="15440"/>
                  </a:lnTo>
                  <a:lnTo>
                    <a:pt x="19050" y="14452"/>
                  </a:lnTo>
                  <a:lnTo>
                    <a:pt x="18523" y="14556"/>
                  </a:lnTo>
                  <a:lnTo>
                    <a:pt x="17849" y="13802"/>
                  </a:lnTo>
                  <a:lnTo>
                    <a:pt x="17409" y="13698"/>
                  </a:lnTo>
                  <a:lnTo>
                    <a:pt x="16735" y="13100"/>
                  </a:lnTo>
                  <a:lnTo>
                    <a:pt x="16412" y="12892"/>
                  </a:lnTo>
                  <a:lnTo>
                    <a:pt x="16647" y="12710"/>
                  </a:lnTo>
                  <a:lnTo>
                    <a:pt x="16969" y="12606"/>
                  </a:lnTo>
                  <a:lnTo>
                    <a:pt x="16530" y="12321"/>
                  </a:lnTo>
                  <a:lnTo>
                    <a:pt x="15973" y="12503"/>
                  </a:lnTo>
                  <a:lnTo>
                    <a:pt x="15563" y="12321"/>
                  </a:lnTo>
                  <a:lnTo>
                    <a:pt x="14361" y="11437"/>
                  </a:lnTo>
                  <a:lnTo>
                    <a:pt x="14244" y="11073"/>
                  </a:lnTo>
                  <a:lnTo>
                    <a:pt x="13804" y="10969"/>
                  </a:lnTo>
                  <a:lnTo>
                    <a:pt x="13394" y="10683"/>
                  </a:lnTo>
                  <a:lnTo>
                    <a:pt x="12280" y="8604"/>
                  </a:lnTo>
                  <a:lnTo>
                    <a:pt x="11958" y="8318"/>
                  </a:lnTo>
                  <a:lnTo>
                    <a:pt x="11108" y="7642"/>
                  </a:lnTo>
                  <a:lnTo>
                    <a:pt x="10111" y="6290"/>
                  </a:lnTo>
                  <a:lnTo>
                    <a:pt x="10111" y="5510"/>
                  </a:lnTo>
                  <a:lnTo>
                    <a:pt x="10668" y="5225"/>
                  </a:lnTo>
                  <a:lnTo>
                    <a:pt x="10668" y="4835"/>
                  </a:lnTo>
                  <a:lnTo>
                    <a:pt x="10228" y="4471"/>
                  </a:lnTo>
                  <a:lnTo>
                    <a:pt x="10023" y="4263"/>
                  </a:lnTo>
                  <a:lnTo>
                    <a:pt x="10111" y="3977"/>
                  </a:lnTo>
                  <a:lnTo>
                    <a:pt x="10551" y="3795"/>
                  </a:lnTo>
                  <a:lnTo>
                    <a:pt x="11870" y="3509"/>
                  </a:lnTo>
                  <a:lnTo>
                    <a:pt x="12397" y="3197"/>
                  </a:lnTo>
                  <a:lnTo>
                    <a:pt x="12837" y="2833"/>
                  </a:lnTo>
                  <a:lnTo>
                    <a:pt x="12720" y="1845"/>
                  </a:lnTo>
                  <a:lnTo>
                    <a:pt x="12837" y="1482"/>
                  </a:lnTo>
                  <a:lnTo>
                    <a:pt x="12192" y="1378"/>
                  </a:lnTo>
                  <a:lnTo>
                    <a:pt x="10785" y="1092"/>
                  </a:lnTo>
                  <a:lnTo>
                    <a:pt x="10551" y="806"/>
                  </a:lnTo>
                  <a:lnTo>
                    <a:pt x="10463" y="702"/>
                  </a:lnTo>
                  <a:lnTo>
                    <a:pt x="10463" y="390"/>
                  </a:lnTo>
                  <a:lnTo>
                    <a:pt x="10346" y="104"/>
                  </a:lnTo>
                  <a:lnTo>
                    <a:pt x="9584" y="0"/>
                  </a:lnTo>
                  <a:lnTo>
                    <a:pt x="7737" y="104"/>
                  </a:lnTo>
                  <a:lnTo>
                    <a:pt x="7532" y="520"/>
                  </a:lnTo>
                  <a:lnTo>
                    <a:pt x="6858" y="598"/>
                  </a:lnTo>
                  <a:lnTo>
                    <a:pt x="6448" y="1378"/>
                  </a:lnTo>
                  <a:lnTo>
                    <a:pt x="6448" y="1664"/>
                  </a:lnTo>
                  <a:lnTo>
                    <a:pt x="6008" y="1378"/>
                  </a:lnTo>
                  <a:lnTo>
                    <a:pt x="5334" y="1274"/>
                  </a:lnTo>
                  <a:lnTo>
                    <a:pt x="4924" y="1482"/>
                  </a:lnTo>
                  <a:lnTo>
                    <a:pt x="4601" y="2053"/>
                  </a:lnTo>
                  <a:lnTo>
                    <a:pt x="3927" y="1664"/>
                  </a:lnTo>
                  <a:lnTo>
                    <a:pt x="4045" y="1092"/>
                  </a:lnTo>
                  <a:lnTo>
                    <a:pt x="3839" y="702"/>
                  </a:lnTo>
                  <a:lnTo>
                    <a:pt x="3400" y="806"/>
                  </a:lnTo>
                  <a:lnTo>
                    <a:pt x="3282" y="1274"/>
                  </a:lnTo>
                  <a:lnTo>
                    <a:pt x="2960" y="1560"/>
                  </a:lnTo>
                  <a:lnTo>
                    <a:pt x="2638" y="1560"/>
                  </a:lnTo>
                  <a:lnTo>
                    <a:pt x="1084" y="1378"/>
                  </a:lnTo>
                  <a:lnTo>
                    <a:pt x="557" y="1768"/>
                  </a:lnTo>
                  <a:lnTo>
                    <a:pt x="645" y="2235"/>
                  </a:lnTo>
                  <a:lnTo>
                    <a:pt x="762" y="2625"/>
                  </a:lnTo>
                  <a:lnTo>
                    <a:pt x="0" y="3197"/>
                  </a:lnTo>
                  <a:lnTo>
                    <a:pt x="205" y="3587"/>
                  </a:lnTo>
                  <a:lnTo>
                    <a:pt x="440" y="3795"/>
                  </a:lnTo>
                  <a:lnTo>
                    <a:pt x="0" y="4263"/>
                  </a:lnTo>
                  <a:lnTo>
                    <a:pt x="0" y="4939"/>
                  </a:lnTo>
                  <a:lnTo>
                    <a:pt x="205" y="5225"/>
                  </a:lnTo>
                  <a:lnTo>
                    <a:pt x="645" y="5225"/>
                  </a:lnTo>
                  <a:lnTo>
                    <a:pt x="879" y="5432"/>
                  </a:lnTo>
                  <a:lnTo>
                    <a:pt x="1084" y="5900"/>
                  </a:lnTo>
                  <a:lnTo>
                    <a:pt x="1084" y="6394"/>
                  </a:lnTo>
                  <a:lnTo>
                    <a:pt x="1524" y="6498"/>
                  </a:lnTo>
                  <a:lnTo>
                    <a:pt x="1846" y="6394"/>
                  </a:lnTo>
                  <a:lnTo>
                    <a:pt x="3077" y="5329"/>
                  </a:lnTo>
                  <a:lnTo>
                    <a:pt x="3605" y="5510"/>
                  </a:lnTo>
                  <a:lnTo>
                    <a:pt x="4689" y="6004"/>
                  </a:lnTo>
                  <a:lnTo>
                    <a:pt x="5451" y="6498"/>
                  </a:lnTo>
                  <a:lnTo>
                    <a:pt x="5569" y="7070"/>
                  </a:lnTo>
                  <a:lnTo>
                    <a:pt x="6008" y="7460"/>
                  </a:lnTo>
                  <a:lnTo>
                    <a:pt x="6213" y="8136"/>
                  </a:lnTo>
                  <a:lnTo>
                    <a:pt x="6448" y="9175"/>
                  </a:lnTo>
                  <a:lnTo>
                    <a:pt x="6770" y="9669"/>
                  </a:lnTo>
                  <a:lnTo>
                    <a:pt x="7180" y="10059"/>
                  </a:lnTo>
                  <a:lnTo>
                    <a:pt x="7942" y="10319"/>
                  </a:lnTo>
                  <a:lnTo>
                    <a:pt x="8617" y="11255"/>
                  </a:lnTo>
                  <a:lnTo>
                    <a:pt x="9261" y="12035"/>
                  </a:lnTo>
                  <a:lnTo>
                    <a:pt x="9906" y="12425"/>
                  </a:lnTo>
                  <a:lnTo>
                    <a:pt x="11108" y="13698"/>
                  </a:lnTo>
                  <a:lnTo>
                    <a:pt x="11958" y="13698"/>
                  </a:lnTo>
                  <a:lnTo>
                    <a:pt x="12954" y="14452"/>
                  </a:lnTo>
                  <a:lnTo>
                    <a:pt x="12954" y="15232"/>
                  </a:lnTo>
                  <a:lnTo>
                    <a:pt x="13277" y="15440"/>
                  </a:lnTo>
                  <a:lnTo>
                    <a:pt x="13921" y="15050"/>
                  </a:lnTo>
                  <a:lnTo>
                    <a:pt x="14039" y="15440"/>
                  </a:lnTo>
                  <a:lnTo>
                    <a:pt x="14039" y="15908"/>
                  </a:lnTo>
                  <a:lnTo>
                    <a:pt x="14683" y="16401"/>
                  </a:lnTo>
                  <a:lnTo>
                    <a:pt x="14888" y="16687"/>
                  </a:lnTo>
                  <a:lnTo>
                    <a:pt x="15768" y="16479"/>
                  </a:lnTo>
                  <a:lnTo>
                    <a:pt x="15885" y="16791"/>
                  </a:lnTo>
                  <a:lnTo>
                    <a:pt x="15768" y="17441"/>
                  </a:lnTo>
                  <a:lnTo>
                    <a:pt x="16207" y="18039"/>
                  </a:lnTo>
                  <a:lnTo>
                    <a:pt x="16325" y="18507"/>
                  </a:lnTo>
                  <a:lnTo>
                    <a:pt x="16530" y="19001"/>
                  </a:lnTo>
                  <a:lnTo>
                    <a:pt x="16412" y="19391"/>
                  </a:lnTo>
                  <a:lnTo>
                    <a:pt x="15973" y="19781"/>
                  </a:lnTo>
                  <a:lnTo>
                    <a:pt x="15885" y="20248"/>
                  </a:lnTo>
                  <a:lnTo>
                    <a:pt x="15563" y="20820"/>
                  </a:lnTo>
                  <a:lnTo>
                    <a:pt x="15650" y="21314"/>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2" name="Shape 1192"/>
            <p:cNvSpPr/>
            <p:nvPr/>
          </p:nvSpPr>
          <p:spPr>
            <a:xfrm>
              <a:off x="1347333" y="2522500"/>
              <a:ext cx="344641" cy="247554"/>
            </a:xfrm>
            <a:custGeom>
              <a:avLst/>
              <a:gdLst/>
              <a:ahLst/>
              <a:cxnLst>
                <a:cxn ang="0">
                  <a:pos x="wd2" y="hd2"/>
                </a:cxn>
                <a:cxn ang="5400000">
                  <a:pos x="wd2" y="hd2"/>
                </a:cxn>
                <a:cxn ang="10800000">
                  <a:pos x="wd2" y="hd2"/>
                </a:cxn>
                <a:cxn ang="16200000">
                  <a:pos x="wd2" y="hd2"/>
                </a:cxn>
              </a:cxnLst>
              <a:rect l="0" t="0" r="r" b="b"/>
              <a:pathLst>
                <a:path w="21600" h="21600" extrusionOk="0">
                  <a:moveTo>
                    <a:pt x="11380" y="4098"/>
                  </a:moveTo>
                  <a:lnTo>
                    <a:pt x="10293" y="2658"/>
                  </a:lnTo>
                  <a:lnTo>
                    <a:pt x="10438" y="2105"/>
                  </a:lnTo>
                  <a:lnTo>
                    <a:pt x="9785" y="1218"/>
                  </a:lnTo>
                  <a:lnTo>
                    <a:pt x="9205" y="0"/>
                  </a:lnTo>
                  <a:lnTo>
                    <a:pt x="8481" y="1218"/>
                  </a:lnTo>
                  <a:lnTo>
                    <a:pt x="8046" y="775"/>
                  </a:lnTo>
                  <a:lnTo>
                    <a:pt x="7248" y="1883"/>
                  </a:lnTo>
                  <a:lnTo>
                    <a:pt x="7248" y="2437"/>
                  </a:lnTo>
                  <a:lnTo>
                    <a:pt x="6306" y="3102"/>
                  </a:lnTo>
                  <a:lnTo>
                    <a:pt x="3914" y="5982"/>
                  </a:lnTo>
                  <a:lnTo>
                    <a:pt x="3262" y="7200"/>
                  </a:lnTo>
                  <a:lnTo>
                    <a:pt x="3262" y="8640"/>
                  </a:lnTo>
                  <a:lnTo>
                    <a:pt x="2392" y="9083"/>
                  </a:lnTo>
                  <a:lnTo>
                    <a:pt x="652" y="11963"/>
                  </a:lnTo>
                  <a:lnTo>
                    <a:pt x="652" y="12960"/>
                  </a:lnTo>
                  <a:lnTo>
                    <a:pt x="0" y="14178"/>
                  </a:lnTo>
                  <a:lnTo>
                    <a:pt x="290" y="15729"/>
                  </a:lnTo>
                  <a:lnTo>
                    <a:pt x="1087" y="14954"/>
                  </a:lnTo>
                  <a:lnTo>
                    <a:pt x="1885" y="13514"/>
                  </a:lnTo>
                  <a:lnTo>
                    <a:pt x="3117" y="13182"/>
                  </a:lnTo>
                  <a:lnTo>
                    <a:pt x="3914" y="13514"/>
                  </a:lnTo>
                  <a:lnTo>
                    <a:pt x="4204" y="15729"/>
                  </a:lnTo>
                  <a:lnTo>
                    <a:pt x="4059" y="17169"/>
                  </a:lnTo>
                  <a:lnTo>
                    <a:pt x="4566" y="18166"/>
                  </a:lnTo>
                  <a:lnTo>
                    <a:pt x="5219" y="18831"/>
                  </a:lnTo>
                  <a:lnTo>
                    <a:pt x="6596" y="19052"/>
                  </a:lnTo>
                  <a:lnTo>
                    <a:pt x="9640" y="19606"/>
                  </a:lnTo>
                  <a:lnTo>
                    <a:pt x="10293" y="19052"/>
                  </a:lnTo>
                  <a:lnTo>
                    <a:pt x="10728" y="18166"/>
                  </a:lnTo>
                  <a:lnTo>
                    <a:pt x="11017" y="16283"/>
                  </a:lnTo>
                  <a:lnTo>
                    <a:pt x="12105" y="16172"/>
                  </a:lnTo>
                  <a:lnTo>
                    <a:pt x="12467" y="17391"/>
                  </a:lnTo>
                  <a:lnTo>
                    <a:pt x="12467" y="20160"/>
                  </a:lnTo>
                  <a:lnTo>
                    <a:pt x="13844" y="21600"/>
                  </a:lnTo>
                  <a:lnTo>
                    <a:pt x="14859" y="19163"/>
                  </a:lnTo>
                  <a:lnTo>
                    <a:pt x="15946" y="18388"/>
                  </a:lnTo>
                  <a:lnTo>
                    <a:pt x="17179" y="18609"/>
                  </a:lnTo>
                  <a:lnTo>
                    <a:pt x="18121" y="19385"/>
                  </a:lnTo>
                  <a:lnTo>
                    <a:pt x="18483" y="20049"/>
                  </a:lnTo>
                  <a:lnTo>
                    <a:pt x="18773" y="17945"/>
                  </a:lnTo>
                  <a:lnTo>
                    <a:pt x="19498" y="15508"/>
                  </a:lnTo>
                  <a:lnTo>
                    <a:pt x="21093" y="15065"/>
                  </a:lnTo>
                  <a:lnTo>
                    <a:pt x="21600" y="13403"/>
                  </a:lnTo>
                  <a:lnTo>
                    <a:pt x="21093" y="12074"/>
                  </a:lnTo>
                  <a:lnTo>
                    <a:pt x="20368" y="11520"/>
                  </a:lnTo>
                  <a:lnTo>
                    <a:pt x="18338" y="10966"/>
                  </a:lnTo>
                  <a:lnTo>
                    <a:pt x="18266" y="9415"/>
                  </a:lnTo>
                  <a:lnTo>
                    <a:pt x="18266" y="6535"/>
                  </a:lnTo>
                  <a:lnTo>
                    <a:pt x="17034" y="5538"/>
                  </a:lnTo>
                  <a:lnTo>
                    <a:pt x="16381" y="5982"/>
                  </a:lnTo>
                  <a:lnTo>
                    <a:pt x="15294" y="4763"/>
                  </a:lnTo>
                  <a:lnTo>
                    <a:pt x="15149" y="3877"/>
                  </a:lnTo>
                  <a:lnTo>
                    <a:pt x="14714" y="2880"/>
                  </a:lnTo>
                  <a:lnTo>
                    <a:pt x="14714" y="2437"/>
                  </a:lnTo>
                  <a:lnTo>
                    <a:pt x="13554" y="1883"/>
                  </a:lnTo>
                  <a:lnTo>
                    <a:pt x="13119" y="2658"/>
                  </a:lnTo>
                  <a:lnTo>
                    <a:pt x="12322" y="3545"/>
                  </a:lnTo>
                  <a:lnTo>
                    <a:pt x="11380" y="409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3" name="Shape 1193"/>
            <p:cNvSpPr/>
            <p:nvPr/>
          </p:nvSpPr>
          <p:spPr>
            <a:xfrm>
              <a:off x="1623739" y="2494571"/>
              <a:ext cx="523900" cy="262788"/>
            </a:xfrm>
            <a:custGeom>
              <a:avLst/>
              <a:gdLst/>
              <a:ahLst/>
              <a:cxnLst>
                <a:cxn ang="0">
                  <a:pos x="wd2" y="hd2"/>
                </a:cxn>
                <a:cxn ang="5400000">
                  <a:pos x="wd2" y="hd2"/>
                </a:cxn>
                <a:cxn ang="10800000">
                  <a:pos x="wd2" y="hd2"/>
                </a:cxn>
                <a:cxn ang="16200000">
                  <a:pos x="wd2" y="hd2"/>
                </a:cxn>
              </a:cxnLst>
              <a:rect l="0" t="0" r="r" b="b"/>
              <a:pathLst>
                <a:path w="21600" h="21600" extrusionOk="0">
                  <a:moveTo>
                    <a:pt x="0" y="7722"/>
                  </a:moveTo>
                  <a:lnTo>
                    <a:pt x="906" y="7513"/>
                  </a:lnTo>
                  <a:lnTo>
                    <a:pt x="1240" y="7304"/>
                  </a:lnTo>
                  <a:lnTo>
                    <a:pt x="1717" y="8557"/>
                  </a:lnTo>
                  <a:lnTo>
                    <a:pt x="2289" y="8139"/>
                  </a:lnTo>
                  <a:lnTo>
                    <a:pt x="3004" y="8348"/>
                  </a:lnTo>
                  <a:lnTo>
                    <a:pt x="3433" y="9078"/>
                  </a:lnTo>
                  <a:lnTo>
                    <a:pt x="4196" y="8139"/>
                  </a:lnTo>
                  <a:lnTo>
                    <a:pt x="5197" y="8243"/>
                  </a:lnTo>
                  <a:lnTo>
                    <a:pt x="5626" y="9183"/>
                  </a:lnTo>
                  <a:lnTo>
                    <a:pt x="6246" y="9496"/>
                  </a:lnTo>
                  <a:lnTo>
                    <a:pt x="6580" y="8870"/>
                  </a:lnTo>
                  <a:lnTo>
                    <a:pt x="7677" y="8452"/>
                  </a:lnTo>
                  <a:lnTo>
                    <a:pt x="8201" y="8452"/>
                  </a:lnTo>
                  <a:lnTo>
                    <a:pt x="9012" y="9078"/>
                  </a:lnTo>
                  <a:lnTo>
                    <a:pt x="9966" y="10435"/>
                  </a:lnTo>
                  <a:lnTo>
                    <a:pt x="10681" y="9809"/>
                  </a:lnTo>
                  <a:lnTo>
                    <a:pt x="10824" y="8452"/>
                  </a:lnTo>
                  <a:lnTo>
                    <a:pt x="10347" y="6678"/>
                  </a:lnTo>
                  <a:lnTo>
                    <a:pt x="10109" y="4174"/>
                  </a:lnTo>
                  <a:lnTo>
                    <a:pt x="12540" y="522"/>
                  </a:lnTo>
                  <a:lnTo>
                    <a:pt x="13065" y="522"/>
                  </a:lnTo>
                  <a:lnTo>
                    <a:pt x="13160" y="1774"/>
                  </a:lnTo>
                  <a:lnTo>
                    <a:pt x="13875" y="2087"/>
                  </a:lnTo>
                  <a:lnTo>
                    <a:pt x="15401" y="1670"/>
                  </a:lnTo>
                  <a:lnTo>
                    <a:pt x="16021" y="209"/>
                  </a:lnTo>
                  <a:lnTo>
                    <a:pt x="17928" y="0"/>
                  </a:lnTo>
                  <a:lnTo>
                    <a:pt x="18358" y="1774"/>
                  </a:lnTo>
                  <a:lnTo>
                    <a:pt x="19168" y="1774"/>
                  </a:lnTo>
                  <a:lnTo>
                    <a:pt x="19883" y="835"/>
                  </a:lnTo>
                  <a:lnTo>
                    <a:pt x="21075" y="2504"/>
                  </a:lnTo>
                  <a:lnTo>
                    <a:pt x="21075" y="5426"/>
                  </a:lnTo>
                  <a:lnTo>
                    <a:pt x="21600" y="6678"/>
                  </a:lnTo>
                  <a:lnTo>
                    <a:pt x="21457" y="8557"/>
                  </a:lnTo>
                  <a:lnTo>
                    <a:pt x="21075" y="10435"/>
                  </a:lnTo>
                  <a:lnTo>
                    <a:pt x="20456" y="10435"/>
                  </a:lnTo>
                  <a:lnTo>
                    <a:pt x="20217" y="10957"/>
                  </a:lnTo>
                  <a:lnTo>
                    <a:pt x="20599" y="12522"/>
                  </a:lnTo>
                  <a:lnTo>
                    <a:pt x="20599" y="14087"/>
                  </a:lnTo>
                  <a:lnTo>
                    <a:pt x="20217" y="15443"/>
                  </a:lnTo>
                  <a:lnTo>
                    <a:pt x="19168" y="16696"/>
                  </a:lnTo>
                  <a:lnTo>
                    <a:pt x="19121" y="18052"/>
                  </a:lnTo>
                  <a:lnTo>
                    <a:pt x="19121" y="19409"/>
                  </a:lnTo>
                  <a:lnTo>
                    <a:pt x="18119" y="19826"/>
                  </a:lnTo>
                  <a:lnTo>
                    <a:pt x="16498" y="19617"/>
                  </a:lnTo>
                  <a:lnTo>
                    <a:pt x="15735" y="20139"/>
                  </a:lnTo>
                  <a:lnTo>
                    <a:pt x="14352" y="20139"/>
                  </a:lnTo>
                  <a:lnTo>
                    <a:pt x="13780" y="21600"/>
                  </a:lnTo>
                  <a:lnTo>
                    <a:pt x="11587" y="20035"/>
                  </a:lnTo>
                  <a:lnTo>
                    <a:pt x="10490" y="20139"/>
                  </a:lnTo>
                  <a:lnTo>
                    <a:pt x="7725" y="18783"/>
                  </a:lnTo>
                  <a:lnTo>
                    <a:pt x="7343" y="17322"/>
                  </a:lnTo>
                  <a:lnTo>
                    <a:pt x="7343" y="15652"/>
                  </a:lnTo>
                  <a:lnTo>
                    <a:pt x="7152" y="14713"/>
                  </a:lnTo>
                  <a:lnTo>
                    <a:pt x="6819" y="14296"/>
                  </a:lnTo>
                  <a:lnTo>
                    <a:pt x="5102" y="14504"/>
                  </a:lnTo>
                  <a:lnTo>
                    <a:pt x="2718" y="15026"/>
                  </a:lnTo>
                  <a:lnTo>
                    <a:pt x="2479" y="13774"/>
                  </a:lnTo>
                  <a:lnTo>
                    <a:pt x="2050" y="13357"/>
                  </a:lnTo>
                  <a:lnTo>
                    <a:pt x="1335" y="12835"/>
                  </a:lnTo>
                  <a:lnTo>
                    <a:pt x="620" y="12417"/>
                  </a:lnTo>
                  <a:lnTo>
                    <a:pt x="620" y="8870"/>
                  </a:lnTo>
                  <a:lnTo>
                    <a:pt x="0" y="7722"/>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4" name="Shape 1194"/>
            <p:cNvSpPr/>
            <p:nvPr/>
          </p:nvSpPr>
          <p:spPr>
            <a:xfrm>
              <a:off x="2085186" y="2528848"/>
              <a:ext cx="485735" cy="322455"/>
            </a:xfrm>
            <a:custGeom>
              <a:avLst/>
              <a:gdLst/>
              <a:ahLst/>
              <a:cxnLst>
                <a:cxn ang="0">
                  <a:pos x="wd2" y="hd2"/>
                </a:cxn>
                <a:cxn ang="5400000">
                  <a:pos x="wd2" y="hd2"/>
                </a:cxn>
                <a:cxn ang="10800000">
                  <a:pos x="wd2" y="hd2"/>
                </a:cxn>
                <a:cxn ang="16200000">
                  <a:pos x="wd2" y="hd2"/>
                </a:cxn>
              </a:cxnLst>
              <a:rect l="0" t="0" r="r" b="b"/>
              <a:pathLst>
                <a:path w="21600" h="21600" extrusionOk="0">
                  <a:moveTo>
                    <a:pt x="103" y="13722"/>
                  </a:moveTo>
                  <a:lnTo>
                    <a:pt x="771" y="14654"/>
                  </a:lnTo>
                  <a:lnTo>
                    <a:pt x="669" y="15162"/>
                  </a:lnTo>
                  <a:lnTo>
                    <a:pt x="874" y="16094"/>
                  </a:lnTo>
                  <a:lnTo>
                    <a:pt x="1440" y="16094"/>
                  </a:lnTo>
                  <a:lnTo>
                    <a:pt x="3600" y="19567"/>
                  </a:lnTo>
                  <a:lnTo>
                    <a:pt x="4269" y="19736"/>
                  </a:lnTo>
                  <a:lnTo>
                    <a:pt x="6017" y="21600"/>
                  </a:lnTo>
                  <a:lnTo>
                    <a:pt x="6840" y="20499"/>
                  </a:lnTo>
                  <a:lnTo>
                    <a:pt x="8074" y="20668"/>
                  </a:lnTo>
                  <a:lnTo>
                    <a:pt x="8486" y="21092"/>
                  </a:lnTo>
                  <a:lnTo>
                    <a:pt x="9411" y="20499"/>
                  </a:lnTo>
                  <a:lnTo>
                    <a:pt x="11314" y="19228"/>
                  </a:lnTo>
                  <a:lnTo>
                    <a:pt x="13526" y="18635"/>
                  </a:lnTo>
                  <a:lnTo>
                    <a:pt x="14451" y="18889"/>
                  </a:lnTo>
                  <a:lnTo>
                    <a:pt x="14760" y="19736"/>
                  </a:lnTo>
                  <a:lnTo>
                    <a:pt x="15531" y="18296"/>
                  </a:lnTo>
                  <a:lnTo>
                    <a:pt x="16560" y="17704"/>
                  </a:lnTo>
                  <a:lnTo>
                    <a:pt x="17537" y="17449"/>
                  </a:lnTo>
                  <a:lnTo>
                    <a:pt x="19234" y="14654"/>
                  </a:lnTo>
                  <a:lnTo>
                    <a:pt x="19697" y="12960"/>
                  </a:lnTo>
                  <a:lnTo>
                    <a:pt x="19903" y="9572"/>
                  </a:lnTo>
                  <a:lnTo>
                    <a:pt x="20109" y="6861"/>
                  </a:lnTo>
                  <a:lnTo>
                    <a:pt x="20777" y="6776"/>
                  </a:lnTo>
                  <a:lnTo>
                    <a:pt x="21291" y="5760"/>
                  </a:lnTo>
                  <a:lnTo>
                    <a:pt x="21600" y="4998"/>
                  </a:lnTo>
                  <a:lnTo>
                    <a:pt x="20931" y="4235"/>
                  </a:lnTo>
                  <a:lnTo>
                    <a:pt x="20571" y="4574"/>
                  </a:lnTo>
                  <a:lnTo>
                    <a:pt x="19594" y="4235"/>
                  </a:lnTo>
                  <a:lnTo>
                    <a:pt x="19029" y="2965"/>
                  </a:lnTo>
                  <a:lnTo>
                    <a:pt x="18463" y="1271"/>
                  </a:lnTo>
                  <a:lnTo>
                    <a:pt x="17794" y="1271"/>
                  </a:lnTo>
                  <a:lnTo>
                    <a:pt x="16766" y="0"/>
                  </a:lnTo>
                  <a:lnTo>
                    <a:pt x="16200" y="169"/>
                  </a:lnTo>
                  <a:lnTo>
                    <a:pt x="14091" y="593"/>
                  </a:lnTo>
                  <a:lnTo>
                    <a:pt x="13680" y="1609"/>
                  </a:lnTo>
                  <a:lnTo>
                    <a:pt x="13114" y="2795"/>
                  </a:lnTo>
                  <a:lnTo>
                    <a:pt x="12343" y="3473"/>
                  </a:lnTo>
                  <a:lnTo>
                    <a:pt x="11623" y="3727"/>
                  </a:lnTo>
                  <a:lnTo>
                    <a:pt x="11109" y="3473"/>
                  </a:lnTo>
                  <a:lnTo>
                    <a:pt x="10646" y="2965"/>
                  </a:lnTo>
                  <a:lnTo>
                    <a:pt x="10286" y="2795"/>
                  </a:lnTo>
                  <a:lnTo>
                    <a:pt x="9617" y="3304"/>
                  </a:lnTo>
                  <a:lnTo>
                    <a:pt x="8743" y="4066"/>
                  </a:lnTo>
                  <a:lnTo>
                    <a:pt x="6943" y="5336"/>
                  </a:lnTo>
                  <a:lnTo>
                    <a:pt x="6171" y="5506"/>
                  </a:lnTo>
                  <a:lnTo>
                    <a:pt x="4269" y="5336"/>
                  </a:lnTo>
                  <a:lnTo>
                    <a:pt x="4011" y="5167"/>
                  </a:lnTo>
                  <a:lnTo>
                    <a:pt x="3497" y="3896"/>
                  </a:lnTo>
                  <a:lnTo>
                    <a:pt x="2880" y="3304"/>
                  </a:lnTo>
                  <a:lnTo>
                    <a:pt x="2674" y="3727"/>
                  </a:lnTo>
                  <a:lnTo>
                    <a:pt x="2571" y="4998"/>
                  </a:lnTo>
                  <a:lnTo>
                    <a:pt x="2211" y="6268"/>
                  </a:lnTo>
                  <a:lnTo>
                    <a:pt x="1543" y="6268"/>
                  </a:lnTo>
                  <a:lnTo>
                    <a:pt x="1337" y="6607"/>
                  </a:lnTo>
                  <a:lnTo>
                    <a:pt x="1697" y="7878"/>
                  </a:lnTo>
                  <a:lnTo>
                    <a:pt x="1594" y="9148"/>
                  </a:lnTo>
                  <a:lnTo>
                    <a:pt x="1131" y="10334"/>
                  </a:lnTo>
                  <a:lnTo>
                    <a:pt x="771" y="10842"/>
                  </a:lnTo>
                  <a:lnTo>
                    <a:pt x="206" y="11351"/>
                  </a:lnTo>
                  <a:lnTo>
                    <a:pt x="0" y="12367"/>
                  </a:lnTo>
                  <a:lnTo>
                    <a:pt x="103" y="13722"/>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5" name="Shape 1195"/>
            <p:cNvSpPr/>
            <p:nvPr/>
          </p:nvSpPr>
          <p:spPr>
            <a:xfrm>
              <a:off x="1874701" y="2731968"/>
              <a:ext cx="230147" cy="145994"/>
            </a:xfrm>
            <a:custGeom>
              <a:avLst/>
              <a:gdLst/>
              <a:ahLst/>
              <a:cxnLst>
                <a:cxn ang="0">
                  <a:pos x="wd2" y="hd2"/>
                </a:cxn>
                <a:cxn ang="5400000">
                  <a:pos x="wd2" y="hd2"/>
                </a:cxn>
                <a:cxn ang="10800000">
                  <a:pos x="wd2" y="hd2"/>
                </a:cxn>
                <a:cxn ang="16200000">
                  <a:pos x="wd2" y="hd2"/>
                </a:cxn>
              </a:cxnLst>
              <a:rect l="0" t="0" r="r" b="b"/>
              <a:pathLst>
                <a:path w="21600" h="21600" extrusionOk="0">
                  <a:moveTo>
                    <a:pt x="1845" y="11833"/>
                  </a:moveTo>
                  <a:lnTo>
                    <a:pt x="4016" y="15590"/>
                  </a:lnTo>
                  <a:lnTo>
                    <a:pt x="3365" y="17468"/>
                  </a:lnTo>
                  <a:lnTo>
                    <a:pt x="2388" y="18783"/>
                  </a:lnTo>
                  <a:lnTo>
                    <a:pt x="0" y="19534"/>
                  </a:lnTo>
                  <a:lnTo>
                    <a:pt x="2171" y="21224"/>
                  </a:lnTo>
                  <a:lnTo>
                    <a:pt x="3039" y="21600"/>
                  </a:lnTo>
                  <a:lnTo>
                    <a:pt x="5753" y="18783"/>
                  </a:lnTo>
                  <a:lnTo>
                    <a:pt x="11723" y="21412"/>
                  </a:lnTo>
                  <a:lnTo>
                    <a:pt x="15630" y="13899"/>
                  </a:lnTo>
                  <a:lnTo>
                    <a:pt x="16390" y="10706"/>
                  </a:lnTo>
                  <a:lnTo>
                    <a:pt x="17150" y="9767"/>
                  </a:lnTo>
                  <a:lnTo>
                    <a:pt x="19321" y="10143"/>
                  </a:lnTo>
                  <a:lnTo>
                    <a:pt x="21600" y="5635"/>
                  </a:lnTo>
                  <a:lnTo>
                    <a:pt x="21383" y="2817"/>
                  </a:lnTo>
                  <a:lnTo>
                    <a:pt x="19863" y="0"/>
                  </a:lnTo>
                  <a:lnTo>
                    <a:pt x="18778" y="376"/>
                  </a:lnTo>
                  <a:lnTo>
                    <a:pt x="17692" y="939"/>
                  </a:lnTo>
                  <a:lnTo>
                    <a:pt x="15739" y="188"/>
                  </a:lnTo>
                  <a:lnTo>
                    <a:pt x="13785" y="376"/>
                  </a:lnTo>
                  <a:lnTo>
                    <a:pt x="11831" y="1315"/>
                  </a:lnTo>
                  <a:lnTo>
                    <a:pt x="9118" y="939"/>
                  </a:lnTo>
                  <a:lnTo>
                    <a:pt x="7924" y="3757"/>
                  </a:lnTo>
                  <a:lnTo>
                    <a:pt x="3365" y="1315"/>
                  </a:lnTo>
                  <a:lnTo>
                    <a:pt x="1628" y="1315"/>
                  </a:lnTo>
                  <a:lnTo>
                    <a:pt x="1628" y="6010"/>
                  </a:lnTo>
                  <a:lnTo>
                    <a:pt x="1845" y="11833"/>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6" name="Shape 1196"/>
            <p:cNvSpPr/>
            <p:nvPr/>
          </p:nvSpPr>
          <p:spPr>
            <a:xfrm>
              <a:off x="2548947" y="2999833"/>
              <a:ext cx="444101" cy="356731"/>
            </a:xfrm>
            <a:custGeom>
              <a:avLst/>
              <a:gdLst/>
              <a:ahLst/>
              <a:cxnLst>
                <a:cxn ang="0">
                  <a:pos x="wd2" y="hd2"/>
                </a:cxn>
                <a:cxn ang="5400000">
                  <a:pos x="wd2" y="hd2"/>
                </a:cxn>
                <a:cxn ang="10800000">
                  <a:pos x="wd2" y="hd2"/>
                </a:cxn>
                <a:cxn ang="16200000">
                  <a:pos x="wd2" y="hd2"/>
                </a:cxn>
              </a:cxnLst>
              <a:rect l="0" t="0" r="r" b="b"/>
              <a:pathLst>
                <a:path w="21600" h="21600" extrusionOk="0">
                  <a:moveTo>
                    <a:pt x="506" y="2537"/>
                  </a:moveTo>
                  <a:lnTo>
                    <a:pt x="394" y="2998"/>
                  </a:lnTo>
                  <a:lnTo>
                    <a:pt x="0" y="3536"/>
                  </a:lnTo>
                  <a:lnTo>
                    <a:pt x="112" y="4535"/>
                  </a:lnTo>
                  <a:lnTo>
                    <a:pt x="731" y="6149"/>
                  </a:lnTo>
                  <a:lnTo>
                    <a:pt x="1575" y="6303"/>
                  </a:lnTo>
                  <a:lnTo>
                    <a:pt x="1744" y="6995"/>
                  </a:lnTo>
                  <a:lnTo>
                    <a:pt x="1687" y="8840"/>
                  </a:lnTo>
                  <a:lnTo>
                    <a:pt x="1350" y="9378"/>
                  </a:lnTo>
                  <a:lnTo>
                    <a:pt x="337" y="10300"/>
                  </a:lnTo>
                  <a:lnTo>
                    <a:pt x="225" y="10762"/>
                  </a:lnTo>
                  <a:lnTo>
                    <a:pt x="506" y="12145"/>
                  </a:lnTo>
                  <a:lnTo>
                    <a:pt x="619" y="13221"/>
                  </a:lnTo>
                  <a:lnTo>
                    <a:pt x="337" y="14221"/>
                  </a:lnTo>
                  <a:lnTo>
                    <a:pt x="0" y="14989"/>
                  </a:lnTo>
                  <a:lnTo>
                    <a:pt x="506" y="15989"/>
                  </a:lnTo>
                  <a:lnTo>
                    <a:pt x="956" y="15835"/>
                  </a:lnTo>
                  <a:lnTo>
                    <a:pt x="1687" y="16988"/>
                  </a:lnTo>
                  <a:lnTo>
                    <a:pt x="1744" y="18064"/>
                  </a:lnTo>
                  <a:lnTo>
                    <a:pt x="1744" y="19601"/>
                  </a:lnTo>
                  <a:lnTo>
                    <a:pt x="1687" y="20293"/>
                  </a:lnTo>
                  <a:lnTo>
                    <a:pt x="2475" y="21600"/>
                  </a:lnTo>
                  <a:lnTo>
                    <a:pt x="4162" y="21139"/>
                  </a:lnTo>
                  <a:lnTo>
                    <a:pt x="6131" y="20293"/>
                  </a:lnTo>
                  <a:lnTo>
                    <a:pt x="7650" y="18986"/>
                  </a:lnTo>
                  <a:lnTo>
                    <a:pt x="8381" y="18064"/>
                  </a:lnTo>
                  <a:lnTo>
                    <a:pt x="9337" y="19909"/>
                  </a:lnTo>
                  <a:lnTo>
                    <a:pt x="10069" y="19448"/>
                  </a:lnTo>
                  <a:lnTo>
                    <a:pt x="11081" y="19909"/>
                  </a:lnTo>
                  <a:lnTo>
                    <a:pt x="11700" y="20140"/>
                  </a:lnTo>
                  <a:lnTo>
                    <a:pt x="12937" y="19448"/>
                  </a:lnTo>
                  <a:lnTo>
                    <a:pt x="13669" y="19063"/>
                  </a:lnTo>
                  <a:lnTo>
                    <a:pt x="13669" y="18218"/>
                  </a:lnTo>
                  <a:lnTo>
                    <a:pt x="13781" y="16834"/>
                  </a:lnTo>
                  <a:lnTo>
                    <a:pt x="14400" y="16373"/>
                  </a:lnTo>
                  <a:lnTo>
                    <a:pt x="15244" y="16834"/>
                  </a:lnTo>
                  <a:lnTo>
                    <a:pt x="15356" y="17372"/>
                  </a:lnTo>
                  <a:lnTo>
                    <a:pt x="15975" y="16219"/>
                  </a:lnTo>
                  <a:lnTo>
                    <a:pt x="17550" y="15220"/>
                  </a:lnTo>
                  <a:lnTo>
                    <a:pt x="18900" y="14989"/>
                  </a:lnTo>
                  <a:lnTo>
                    <a:pt x="20137" y="14989"/>
                  </a:lnTo>
                  <a:lnTo>
                    <a:pt x="19912" y="13375"/>
                  </a:lnTo>
                  <a:lnTo>
                    <a:pt x="19744" y="12530"/>
                  </a:lnTo>
                  <a:lnTo>
                    <a:pt x="18450" y="11223"/>
                  </a:lnTo>
                  <a:lnTo>
                    <a:pt x="18394" y="10838"/>
                  </a:lnTo>
                  <a:lnTo>
                    <a:pt x="19125" y="9532"/>
                  </a:lnTo>
                  <a:lnTo>
                    <a:pt x="19856" y="9301"/>
                  </a:lnTo>
                  <a:lnTo>
                    <a:pt x="19631" y="8532"/>
                  </a:lnTo>
                  <a:lnTo>
                    <a:pt x="20025" y="7149"/>
                  </a:lnTo>
                  <a:lnTo>
                    <a:pt x="20025" y="6303"/>
                  </a:lnTo>
                  <a:lnTo>
                    <a:pt x="20250" y="4689"/>
                  </a:lnTo>
                  <a:lnTo>
                    <a:pt x="20475" y="3997"/>
                  </a:lnTo>
                  <a:lnTo>
                    <a:pt x="21206" y="4151"/>
                  </a:lnTo>
                  <a:lnTo>
                    <a:pt x="21600" y="2998"/>
                  </a:lnTo>
                  <a:lnTo>
                    <a:pt x="21206" y="1999"/>
                  </a:lnTo>
                  <a:lnTo>
                    <a:pt x="20981" y="692"/>
                  </a:lnTo>
                  <a:lnTo>
                    <a:pt x="20475" y="846"/>
                  </a:lnTo>
                  <a:lnTo>
                    <a:pt x="18056" y="154"/>
                  </a:lnTo>
                  <a:lnTo>
                    <a:pt x="16481" y="0"/>
                  </a:lnTo>
                  <a:lnTo>
                    <a:pt x="14962" y="461"/>
                  </a:lnTo>
                  <a:lnTo>
                    <a:pt x="13612" y="1307"/>
                  </a:lnTo>
                  <a:lnTo>
                    <a:pt x="12038" y="2460"/>
                  </a:lnTo>
                  <a:lnTo>
                    <a:pt x="10856" y="3690"/>
                  </a:lnTo>
                  <a:lnTo>
                    <a:pt x="9731" y="3843"/>
                  </a:lnTo>
                  <a:lnTo>
                    <a:pt x="8156" y="3459"/>
                  </a:lnTo>
                  <a:lnTo>
                    <a:pt x="6694" y="4151"/>
                  </a:lnTo>
                  <a:lnTo>
                    <a:pt x="5737" y="4458"/>
                  </a:lnTo>
                  <a:lnTo>
                    <a:pt x="4669" y="3997"/>
                  </a:lnTo>
                  <a:lnTo>
                    <a:pt x="3150" y="3152"/>
                  </a:lnTo>
                  <a:lnTo>
                    <a:pt x="2306" y="2844"/>
                  </a:lnTo>
                  <a:lnTo>
                    <a:pt x="1125" y="2537"/>
                  </a:lnTo>
                  <a:lnTo>
                    <a:pt x="506" y="2537"/>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7" name="Shape 1197"/>
            <p:cNvSpPr/>
            <p:nvPr/>
          </p:nvSpPr>
          <p:spPr>
            <a:xfrm>
              <a:off x="2293358" y="3219457"/>
              <a:ext cx="171164" cy="314838"/>
            </a:xfrm>
            <a:custGeom>
              <a:avLst/>
              <a:gdLst/>
              <a:ahLst/>
              <a:cxnLst>
                <a:cxn ang="0">
                  <a:pos x="wd2" y="hd2"/>
                </a:cxn>
                <a:cxn ang="5400000">
                  <a:pos x="wd2" y="hd2"/>
                </a:cxn>
                <a:cxn ang="10800000">
                  <a:pos x="wd2" y="hd2"/>
                </a:cxn>
                <a:cxn ang="16200000">
                  <a:pos x="wd2" y="hd2"/>
                </a:cxn>
              </a:cxnLst>
              <a:rect l="0" t="0" r="r" b="b"/>
              <a:pathLst>
                <a:path w="21600" h="21600" extrusionOk="0">
                  <a:moveTo>
                    <a:pt x="1605" y="4858"/>
                  </a:moveTo>
                  <a:lnTo>
                    <a:pt x="2919" y="5465"/>
                  </a:lnTo>
                  <a:lnTo>
                    <a:pt x="2919" y="6419"/>
                  </a:lnTo>
                  <a:lnTo>
                    <a:pt x="2773" y="7113"/>
                  </a:lnTo>
                  <a:lnTo>
                    <a:pt x="1897" y="7981"/>
                  </a:lnTo>
                  <a:lnTo>
                    <a:pt x="1897" y="10063"/>
                  </a:lnTo>
                  <a:lnTo>
                    <a:pt x="2481" y="10843"/>
                  </a:lnTo>
                  <a:lnTo>
                    <a:pt x="584" y="12578"/>
                  </a:lnTo>
                  <a:lnTo>
                    <a:pt x="1022" y="12925"/>
                  </a:lnTo>
                  <a:lnTo>
                    <a:pt x="0" y="13880"/>
                  </a:lnTo>
                  <a:lnTo>
                    <a:pt x="876" y="14834"/>
                  </a:lnTo>
                  <a:lnTo>
                    <a:pt x="1022" y="15528"/>
                  </a:lnTo>
                  <a:lnTo>
                    <a:pt x="1605" y="14660"/>
                  </a:lnTo>
                  <a:lnTo>
                    <a:pt x="3211" y="15788"/>
                  </a:lnTo>
                  <a:lnTo>
                    <a:pt x="2919" y="16916"/>
                  </a:lnTo>
                  <a:lnTo>
                    <a:pt x="2189" y="17436"/>
                  </a:lnTo>
                  <a:lnTo>
                    <a:pt x="3211" y="18390"/>
                  </a:lnTo>
                  <a:lnTo>
                    <a:pt x="4524" y="18737"/>
                  </a:lnTo>
                  <a:lnTo>
                    <a:pt x="6714" y="19518"/>
                  </a:lnTo>
                  <a:lnTo>
                    <a:pt x="8611" y="20472"/>
                  </a:lnTo>
                  <a:lnTo>
                    <a:pt x="8903" y="21080"/>
                  </a:lnTo>
                  <a:lnTo>
                    <a:pt x="11092" y="21600"/>
                  </a:lnTo>
                  <a:lnTo>
                    <a:pt x="12989" y="21080"/>
                  </a:lnTo>
                  <a:lnTo>
                    <a:pt x="15324" y="20299"/>
                  </a:lnTo>
                  <a:lnTo>
                    <a:pt x="16492" y="18911"/>
                  </a:lnTo>
                  <a:lnTo>
                    <a:pt x="17514" y="18043"/>
                  </a:lnTo>
                  <a:lnTo>
                    <a:pt x="19411" y="15961"/>
                  </a:lnTo>
                  <a:lnTo>
                    <a:pt x="19995" y="14400"/>
                  </a:lnTo>
                  <a:lnTo>
                    <a:pt x="20286" y="12925"/>
                  </a:lnTo>
                  <a:lnTo>
                    <a:pt x="21600" y="11971"/>
                  </a:lnTo>
                  <a:lnTo>
                    <a:pt x="19411" y="11624"/>
                  </a:lnTo>
                  <a:lnTo>
                    <a:pt x="18681" y="11017"/>
                  </a:lnTo>
                  <a:lnTo>
                    <a:pt x="17514" y="11190"/>
                  </a:lnTo>
                  <a:lnTo>
                    <a:pt x="15616" y="10670"/>
                  </a:lnTo>
                  <a:lnTo>
                    <a:pt x="15178" y="9195"/>
                  </a:lnTo>
                  <a:lnTo>
                    <a:pt x="14595" y="8154"/>
                  </a:lnTo>
                  <a:lnTo>
                    <a:pt x="15616" y="7027"/>
                  </a:lnTo>
                  <a:lnTo>
                    <a:pt x="15616" y="2429"/>
                  </a:lnTo>
                  <a:lnTo>
                    <a:pt x="14595" y="1735"/>
                  </a:lnTo>
                  <a:lnTo>
                    <a:pt x="12697" y="1648"/>
                  </a:lnTo>
                  <a:lnTo>
                    <a:pt x="11384" y="1301"/>
                  </a:lnTo>
                  <a:lnTo>
                    <a:pt x="10216" y="173"/>
                  </a:lnTo>
                  <a:lnTo>
                    <a:pt x="8903" y="0"/>
                  </a:lnTo>
                  <a:lnTo>
                    <a:pt x="8319" y="520"/>
                  </a:lnTo>
                  <a:lnTo>
                    <a:pt x="8173" y="173"/>
                  </a:lnTo>
                  <a:lnTo>
                    <a:pt x="5984" y="347"/>
                  </a:lnTo>
                  <a:lnTo>
                    <a:pt x="4816" y="0"/>
                  </a:lnTo>
                  <a:lnTo>
                    <a:pt x="3211" y="607"/>
                  </a:lnTo>
                  <a:lnTo>
                    <a:pt x="2919" y="2602"/>
                  </a:lnTo>
                  <a:lnTo>
                    <a:pt x="2481" y="3817"/>
                  </a:lnTo>
                  <a:lnTo>
                    <a:pt x="1605" y="485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8" name="Shape 1198"/>
            <p:cNvSpPr/>
            <p:nvPr/>
          </p:nvSpPr>
          <p:spPr>
            <a:xfrm>
              <a:off x="2419418" y="2558046"/>
              <a:ext cx="636081" cy="512880"/>
            </a:xfrm>
            <a:custGeom>
              <a:avLst/>
              <a:gdLst/>
              <a:ahLst/>
              <a:cxnLst>
                <a:cxn ang="0">
                  <a:pos x="wd2" y="hd2"/>
                </a:cxn>
                <a:cxn ang="5400000">
                  <a:pos x="wd2" y="hd2"/>
                </a:cxn>
                <a:cxn ang="10800000">
                  <a:pos x="wd2" y="hd2"/>
                </a:cxn>
                <a:cxn ang="16200000">
                  <a:pos x="wd2" y="hd2"/>
                </a:cxn>
              </a:cxnLst>
              <a:rect l="0" t="0" r="r" b="b"/>
              <a:pathLst>
                <a:path w="21600" h="21600" extrusionOk="0">
                  <a:moveTo>
                    <a:pt x="5184" y="1876"/>
                  </a:moveTo>
                  <a:lnTo>
                    <a:pt x="4791" y="2466"/>
                  </a:lnTo>
                  <a:lnTo>
                    <a:pt x="4516" y="2894"/>
                  </a:lnTo>
                  <a:lnTo>
                    <a:pt x="4006" y="3055"/>
                  </a:lnTo>
                  <a:lnTo>
                    <a:pt x="3770" y="6432"/>
                  </a:lnTo>
                  <a:lnTo>
                    <a:pt x="3731" y="7021"/>
                  </a:lnTo>
                  <a:lnTo>
                    <a:pt x="3142" y="8308"/>
                  </a:lnTo>
                  <a:lnTo>
                    <a:pt x="2435" y="9112"/>
                  </a:lnTo>
                  <a:lnTo>
                    <a:pt x="1964" y="9808"/>
                  </a:lnTo>
                  <a:lnTo>
                    <a:pt x="746" y="10184"/>
                  </a:lnTo>
                  <a:lnTo>
                    <a:pt x="118" y="10934"/>
                  </a:lnTo>
                  <a:lnTo>
                    <a:pt x="0" y="11577"/>
                  </a:lnTo>
                  <a:lnTo>
                    <a:pt x="432" y="12060"/>
                  </a:lnTo>
                  <a:lnTo>
                    <a:pt x="668" y="12756"/>
                  </a:lnTo>
                  <a:lnTo>
                    <a:pt x="589" y="13239"/>
                  </a:lnTo>
                  <a:lnTo>
                    <a:pt x="668" y="13882"/>
                  </a:lnTo>
                  <a:lnTo>
                    <a:pt x="1021" y="14150"/>
                  </a:lnTo>
                  <a:lnTo>
                    <a:pt x="1610" y="14150"/>
                  </a:lnTo>
                  <a:lnTo>
                    <a:pt x="1807" y="14739"/>
                  </a:lnTo>
                  <a:lnTo>
                    <a:pt x="2042" y="15865"/>
                  </a:lnTo>
                  <a:lnTo>
                    <a:pt x="2121" y="16723"/>
                  </a:lnTo>
                  <a:lnTo>
                    <a:pt x="2317" y="17419"/>
                  </a:lnTo>
                  <a:lnTo>
                    <a:pt x="2710" y="17634"/>
                  </a:lnTo>
                  <a:lnTo>
                    <a:pt x="2985" y="17419"/>
                  </a:lnTo>
                  <a:lnTo>
                    <a:pt x="3495" y="16937"/>
                  </a:lnTo>
                  <a:lnTo>
                    <a:pt x="4084" y="17527"/>
                  </a:lnTo>
                  <a:lnTo>
                    <a:pt x="4006" y="18116"/>
                  </a:lnTo>
                  <a:lnTo>
                    <a:pt x="4084" y="18438"/>
                  </a:lnTo>
                  <a:lnTo>
                    <a:pt x="4359" y="18599"/>
                  </a:lnTo>
                  <a:lnTo>
                    <a:pt x="4791" y="19242"/>
                  </a:lnTo>
                  <a:lnTo>
                    <a:pt x="4673" y="19938"/>
                  </a:lnTo>
                  <a:lnTo>
                    <a:pt x="4791" y="20314"/>
                  </a:lnTo>
                  <a:lnTo>
                    <a:pt x="5459" y="20314"/>
                  </a:lnTo>
                  <a:lnTo>
                    <a:pt x="6284" y="20796"/>
                  </a:lnTo>
                  <a:lnTo>
                    <a:pt x="7776" y="21600"/>
                  </a:lnTo>
                  <a:lnTo>
                    <a:pt x="8365" y="21600"/>
                  </a:lnTo>
                  <a:lnTo>
                    <a:pt x="9229" y="21386"/>
                  </a:lnTo>
                  <a:lnTo>
                    <a:pt x="9936" y="21010"/>
                  </a:lnTo>
                  <a:lnTo>
                    <a:pt x="11114" y="21278"/>
                  </a:lnTo>
                  <a:lnTo>
                    <a:pt x="11703" y="21225"/>
                  </a:lnTo>
                  <a:lnTo>
                    <a:pt x="11978" y="21118"/>
                  </a:lnTo>
                  <a:lnTo>
                    <a:pt x="12724" y="20421"/>
                  </a:lnTo>
                  <a:lnTo>
                    <a:pt x="14374" y="19134"/>
                  </a:lnTo>
                  <a:lnTo>
                    <a:pt x="15631" y="18599"/>
                  </a:lnTo>
                  <a:lnTo>
                    <a:pt x="16298" y="18545"/>
                  </a:lnTo>
                  <a:lnTo>
                    <a:pt x="17319" y="18813"/>
                  </a:lnTo>
                  <a:lnTo>
                    <a:pt x="18183" y="18920"/>
                  </a:lnTo>
                  <a:lnTo>
                    <a:pt x="18615" y="19134"/>
                  </a:lnTo>
                  <a:lnTo>
                    <a:pt x="19283" y="19027"/>
                  </a:lnTo>
                  <a:lnTo>
                    <a:pt x="19401" y="18223"/>
                  </a:lnTo>
                  <a:lnTo>
                    <a:pt x="19401" y="16723"/>
                  </a:lnTo>
                  <a:lnTo>
                    <a:pt x="19479" y="15168"/>
                  </a:lnTo>
                  <a:lnTo>
                    <a:pt x="19833" y="14364"/>
                  </a:lnTo>
                  <a:lnTo>
                    <a:pt x="20225" y="14150"/>
                  </a:lnTo>
                  <a:lnTo>
                    <a:pt x="20579" y="14471"/>
                  </a:lnTo>
                  <a:lnTo>
                    <a:pt x="20932" y="14150"/>
                  </a:lnTo>
                  <a:lnTo>
                    <a:pt x="21168" y="13775"/>
                  </a:lnTo>
                  <a:lnTo>
                    <a:pt x="21089" y="13346"/>
                  </a:lnTo>
                  <a:lnTo>
                    <a:pt x="21521" y="13185"/>
                  </a:lnTo>
                  <a:lnTo>
                    <a:pt x="21600" y="12649"/>
                  </a:lnTo>
                  <a:lnTo>
                    <a:pt x="21168" y="12381"/>
                  </a:lnTo>
                  <a:lnTo>
                    <a:pt x="20500" y="12167"/>
                  </a:lnTo>
                  <a:lnTo>
                    <a:pt x="19990" y="12381"/>
                  </a:lnTo>
                  <a:lnTo>
                    <a:pt x="19204" y="12542"/>
                  </a:lnTo>
                  <a:lnTo>
                    <a:pt x="18458" y="12542"/>
                  </a:lnTo>
                  <a:lnTo>
                    <a:pt x="17948" y="12167"/>
                  </a:lnTo>
                  <a:lnTo>
                    <a:pt x="17751" y="11577"/>
                  </a:lnTo>
                  <a:lnTo>
                    <a:pt x="17751" y="10773"/>
                  </a:lnTo>
                  <a:lnTo>
                    <a:pt x="17673" y="9969"/>
                  </a:lnTo>
                  <a:lnTo>
                    <a:pt x="17319" y="9380"/>
                  </a:lnTo>
                  <a:lnTo>
                    <a:pt x="17084" y="8790"/>
                  </a:lnTo>
                  <a:lnTo>
                    <a:pt x="17084" y="7986"/>
                  </a:lnTo>
                  <a:lnTo>
                    <a:pt x="17162" y="7182"/>
                  </a:lnTo>
                  <a:lnTo>
                    <a:pt x="17162" y="6700"/>
                  </a:lnTo>
                  <a:lnTo>
                    <a:pt x="16809" y="5467"/>
                  </a:lnTo>
                  <a:lnTo>
                    <a:pt x="16220" y="4663"/>
                  </a:lnTo>
                  <a:lnTo>
                    <a:pt x="15984" y="3859"/>
                  </a:lnTo>
                  <a:lnTo>
                    <a:pt x="15905" y="3269"/>
                  </a:lnTo>
                  <a:lnTo>
                    <a:pt x="15788" y="3001"/>
                  </a:lnTo>
                  <a:lnTo>
                    <a:pt x="14963" y="2198"/>
                  </a:lnTo>
                  <a:lnTo>
                    <a:pt x="14688" y="1501"/>
                  </a:lnTo>
                  <a:lnTo>
                    <a:pt x="14335" y="482"/>
                  </a:lnTo>
                  <a:lnTo>
                    <a:pt x="14020" y="107"/>
                  </a:lnTo>
                  <a:lnTo>
                    <a:pt x="13667" y="0"/>
                  </a:lnTo>
                  <a:lnTo>
                    <a:pt x="13313" y="214"/>
                  </a:lnTo>
                  <a:lnTo>
                    <a:pt x="12921" y="697"/>
                  </a:lnTo>
                  <a:lnTo>
                    <a:pt x="12724" y="804"/>
                  </a:lnTo>
                  <a:lnTo>
                    <a:pt x="12057" y="804"/>
                  </a:lnTo>
                  <a:lnTo>
                    <a:pt x="11625" y="911"/>
                  </a:lnTo>
                  <a:lnTo>
                    <a:pt x="11311" y="1394"/>
                  </a:lnTo>
                  <a:lnTo>
                    <a:pt x="10761" y="1662"/>
                  </a:lnTo>
                  <a:lnTo>
                    <a:pt x="10172" y="1608"/>
                  </a:lnTo>
                  <a:lnTo>
                    <a:pt x="9857" y="1179"/>
                  </a:lnTo>
                  <a:lnTo>
                    <a:pt x="9229" y="697"/>
                  </a:lnTo>
                  <a:lnTo>
                    <a:pt x="8679" y="911"/>
                  </a:lnTo>
                  <a:lnTo>
                    <a:pt x="8012" y="1286"/>
                  </a:lnTo>
                  <a:lnTo>
                    <a:pt x="7501" y="1394"/>
                  </a:lnTo>
                  <a:lnTo>
                    <a:pt x="7069" y="1179"/>
                  </a:lnTo>
                  <a:lnTo>
                    <a:pt x="6559" y="804"/>
                  </a:lnTo>
                  <a:lnTo>
                    <a:pt x="5891" y="1072"/>
                  </a:lnTo>
                  <a:lnTo>
                    <a:pt x="5459" y="1394"/>
                  </a:lnTo>
                  <a:lnTo>
                    <a:pt x="5302" y="1501"/>
                  </a:lnTo>
                  <a:lnTo>
                    <a:pt x="5184" y="1608"/>
                  </a:lnTo>
                  <a:lnTo>
                    <a:pt x="5027" y="1662"/>
                  </a:lnTo>
                  <a:lnTo>
                    <a:pt x="5184" y="1876"/>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199" name="Shape 1199"/>
            <p:cNvSpPr/>
            <p:nvPr/>
          </p:nvSpPr>
          <p:spPr>
            <a:xfrm>
              <a:off x="1231682" y="2073096"/>
              <a:ext cx="242868" cy="234860"/>
            </a:xfrm>
            <a:custGeom>
              <a:avLst/>
              <a:gdLst/>
              <a:ahLst/>
              <a:cxnLst>
                <a:cxn ang="0">
                  <a:pos x="wd2" y="hd2"/>
                </a:cxn>
                <a:cxn ang="5400000">
                  <a:pos x="wd2" y="hd2"/>
                </a:cxn>
                <a:cxn ang="10800000">
                  <a:pos x="wd2" y="hd2"/>
                </a:cxn>
                <a:cxn ang="16200000">
                  <a:pos x="wd2" y="hd2"/>
                </a:cxn>
              </a:cxnLst>
              <a:rect l="0" t="0" r="r" b="b"/>
              <a:pathLst>
                <a:path w="21600" h="21600" extrusionOk="0">
                  <a:moveTo>
                    <a:pt x="0" y="3853"/>
                  </a:moveTo>
                  <a:lnTo>
                    <a:pt x="514" y="3036"/>
                  </a:lnTo>
                  <a:lnTo>
                    <a:pt x="309" y="1985"/>
                  </a:lnTo>
                  <a:lnTo>
                    <a:pt x="3600" y="0"/>
                  </a:lnTo>
                  <a:lnTo>
                    <a:pt x="3909" y="701"/>
                  </a:lnTo>
                  <a:lnTo>
                    <a:pt x="6274" y="234"/>
                  </a:lnTo>
                  <a:lnTo>
                    <a:pt x="8126" y="350"/>
                  </a:lnTo>
                  <a:lnTo>
                    <a:pt x="7406" y="1401"/>
                  </a:lnTo>
                  <a:lnTo>
                    <a:pt x="7817" y="2802"/>
                  </a:lnTo>
                  <a:lnTo>
                    <a:pt x="9360" y="3386"/>
                  </a:lnTo>
                  <a:lnTo>
                    <a:pt x="10903" y="3269"/>
                  </a:lnTo>
                  <a:lnTo>
                    <a:pt x="12137" y="2218"/>
                  </a:lnTo>
                  <a:lnTo>
                    <a:pt x="14194" y="1985"/>
                  </a:lnTo>
                  <a:lnTo>
                    <a:pt x="14811" y="2919"/>
                  </a:lnTo>
                  <a:lnTo>
                    <a:pt x="16046" y="3736"/>
                  </a:lnTo>
                  <a:lnTo>
                    <a:pt x="17794" y="3853"/>
                  </a:lnTo>
                  <a:lnTo>
                    <a:pt x="17486" y="5488"/>
                  </a:lnTo>
                  <a:lnTo>
                    <a:pt x="17589" y="8757"/>
                  </a:lnTo>
                  <a:lnTo>
                    <a:pt x="17897" y="10742"/>
                  </a:lnTo>
                  <a:lnTo>
                    <a:pt x="19851" y="10508"/>
                  </a:lnTo>
                  <a:lnTo>
                    <a:pt x="20469" y="11909"/>
                  </a:lnTo>
                  <a:lnTo>
                    <a:pt x="20571" y="13077"/>
                  </a:lnTo>
                  <a:lnTo>
                    <a:pt x="21600" y="14711"/>
                  </a:lnTo>
                  <a:lnTo>
                    <a:pt x="20366" y="15879"/>
                  </a:lnTo>
                  <a:lnTo>
                    <a:pt x="19234" y="16813"/>
                  </a:lnTo>
                  <a:lnTo>
                    <a:pt x="18000" y="16813"/>
                  </a:lnTo>
                  <a:lnTo>
                    <a:pt x="16560" y="17280"/>
                  </a:lnTo>
                  <a:lnTo>
                    <a:pt x="16560" y="19031"/>
                  </a:lnTo>
                  <a:lnTo>
                    <a:pt x="15943" y="20199"/>
                  </a:lnTo>
                  <a:lnTo>
                    <a:pt x="14400" y="21600"/>
                  </a:lnTo>
                  <a:lnTo>
                    <a:pt x="11829" y="19382"/>
                  </a:lnTo>
                  <a:lnTo>
                    <a:pt x="11109" y="17397"/>
                  </a:lnTo>
                  <a:lnTo>
                    <a:pt x="8743" y="16813"/>
                  </a:lnTo>
                  <a:lnTo>
                    <a:pt x="7920" y="14244"/>
                  </a:lnTo>
                  <a:lnTo>
                    <a:pt x="6274" y="12726"/>
                  </a:lnTo>
                  <a:lnTo>
                    <a:pt x="5657" y="10858"/>
                  </a:lnTo>
                  <a:lnTo>
                    <a:pt x="4320" y="8990"/>
                  </a:lnTo>
                  <a:lnTo>
                    <a:pt x="3394" y="7122"/>
                  </a:lnTo>
                  <a:lnTo>
                    <a:pt x="1646" y="5721"/>
                  </a:lnTo>
                  <a:lnTo>
                    <a:pt x="0" y="3853"/>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0" name="Shape 1200"/>
            <p:cNvSpPr/>
            <p:nvPr/>
          </p:nvSpPr>
          <p:spPr>
            <a:xfrm>
              <a:off x="1397063" y="2255905"/>
              <a:ext cx="65922" cy="88866"/>
            </a:xfrm>
            <a:custGeom>
              <a:avLst/>
              <a:gdLst/>
              <a:ahLst/>
              <a:cxnLst>
                <a:cxn ang="0">
                  <a:pos x="wd2" y="hd2"/>
                </a:cxn>
                <a:cxn ang="5400000">
                  <a:pos x="wd2" y="hd2"/>
                </a:cxn>
                <a:cxn ang="10800000">
                  <a:pos x="wd2" y="hd2"/>
                </a:cxn>
                <a:cxn ang="16200000">
                  <a:pos x="wd2" y="hd2"/>
                </a:cxn>
              </a:cxnLst>
              <a:rect l="0" t="0" r="r" b="b"/>
              <a:pathLst>
                <a:path w="21600" h="21600" extrusionOk="0">
                  <a:moveTo>
                    <a:pt x="15537" y="21600"/>
                  </a:moveTo>
                  <a:lnTo>
                    <a:pt x="16674" y="14603"/>
                  </a:lnTo>
                  <a:lnTo>
                    <a:pt x="21600" y="11865"/>
                  </a:lnTo>
                  <a:lnTo>
                    <a:pt x="21600" y="8518"/>
                  </a:lnTo>
                  <a:lnTo>
                    <a:pt x="18947" y="6085"/>
                  </a:lnTo>
                  <a:lnTo>
                    <a:pt x="16295" y="2738"/>
                  </a:lnTo>
                  <a:lnTo>
                    <a:pt x="14779" y="0"/>
                  </a:lnTo>
                  <a:lnTo>
                    <a:pt x="9853" y="0"/>
                  </a:lnTo>
                  <a:lnTo>
                    <a:pt x="6442" y="1217"/>
                  </a:lnTo>
                  <a:lnTo>
                    <a:pt x="6442" y="5780"/>
                  </a:lnTo>
                  <a:lnTo>
                    <a:pt x="3411" y="9735"/>
                  </a:lnTo>
                  <a:lnTo>
                    <a:pt x="0" y="10952"/>
                  </a:lnTo>
                  <a:lnTo>
                    <a:pt x="1516" y="14299"/>
                  </a:lnTo>
                  <a:lnTo>
                    <a:pt x="10611" y="16124"/>
                  </a:lnTo>
                  <a:lnTo>
                    <a:pt x="13263" y="18254"/>
                  </a:lnTo>
                  <a:lnTo>
                    <a:pt x="15537" y="2160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1" name="Shape 1201"/>
            <p:cNvSpPr/>
            <p:nvPr/>
          </p:nvSpPr>
          <p:spPr>
            <a:xfrm>
              <a:off x="1316108" y="1900444"/>
              <a:ext cx="248650" cy="288178"/>
            </a:xfrm>
            <a:custGeom>
              <a:avLst/>
              <a:gdLst/>
              <a:ahLst/>
              <a:cxnLst>
                <a:cxn ang="0">
                  <a:pos x="wd2" y="hd2"/>
                </a:cxn>
                <a:cxn ang="5400000">
                  <a:pos x="wd2" y="hd2"/>
                </a:cxn>
                <a:cxn ang="10800000">
                  <a:pos x="wd2" y="hd2"/>
                </a:cxn>
                <a:cxn ang="16200000">
                  <a:pos x="wd2" y="hd2"/>
                </a:cxn>
              </a:cxnLst>
              <a:rect l="0" t="0" r="r" b="b"/>
              <a:pathLst>
                <a:path w="21600" h="21600" extrusionOk="0">
                  <a:moveTo>
                    <a:pt x="8941" y="568"/>
                  </a:moveTo>
                  <a:lnTo>
                    <a:pt x="6731" y="3126"/>
                  </a:lnTo>
                  <a:lnTo>
                    <a:pt x="6731" y="3884"/>
                  </a:lnTo>
                  <a:lnTo>
                    <a:pt x="5425" y="5116"/>
                  </a:lnTo>
                  <a:lnTo>
                    <a:pt x="5626" y="5400"/>
                  </a:lnTo>
                  <a:lnTo>
                    <a:pt x="5224" y="6253"/>
                  </a:lnTo>
                  <a:lnTo>
                    <a:pt x="3918" y="7484"/>
                  </a:lnTo>
                  <a:lnTo>
                    <a:pt x="2612" y="8905"/>
                  </a:lnTo>
                  <a:lnTo>
                    <a:pt x="2110" y="9663"/>
                  </a:lnTo>
                  <a:lnTo>
                    <a:pt x="2612" y="10326"/>
                  </a:lnTo>
                  <a:lnTo>
                    <a:pt x="2210" y="11368"/>
                  </a:lnTo>
                  <a:lnTo>
                    <a:pt x="1507" y="12221"/>
                  </a:lnTo>
                  <a:lnTo>
                    <a:pt x="904" y="12695"/>
                  </a:lnTo>
                  <a:lnTo>
                    <a:pt x="0" y="13737"/>
                  </a:lnTo>
                  <a:lnTo>
                    <a:pt x="100" y="14779"/>
                  </a:lnTo>
                  <a:lnTo>
                    <a:pt x="1105" y="15347"/>
                  </a:lnTo>
                  <a:lnTo>
                    <a:pt x="3516" y="15347"/>
                  </a:lnTo>
                  <a:lnTo>
                    <a:pt x="4923" y="14589"/>
                  </a:lnTo>
                  <a:lnTo>
                    <a:pt x="6329" y="14400"/>
                  </a:lnTo>
                  <a:lnTo>
                    <a:pt x="7434" y="15347"/>
                  </a:lnTo>
                  <a:lnTo>
                    <a:pt x="8540" y="15821"/>
                  </a:lnTo>
                  <a:lnTo>
                    <a:pt x="10047" y="16011"/>
                  </a:lnTo>
                  <a:lnTo>
                    <a:pt x="9645" y="17621"/>
                  </a:lnTo>
                  <a:lnTo>
                    <a:pt x="10147" y="21600"/>
                  </a:lnTo>
                  <a:lnTo>
                    <a:pt x="11453" y="21505"/>
                  </a:lnTo>
                  <a:lnTo>
                    <a:pt x="12257" y="21411"/>
                  </a:lnTo>
                  <a:lnTo>
                    <a:pt x="12558" y="20274"/>
                  </a:lnTo>
                  <a:lnTo>
                    <a:pt x="12759" y="17905"/>
                  </a:lnTo>
                  <a:lnTo>
                    <a:pt x="13764" y="16674"/>
                  </a:lnTo>
                  <a:lnTo>
                    <a:pt x="13764" y="14589"/>
                  </a:lnTo>
                  <a:lnTo>
                    <a:pt x="14567" y="13358"/>
                  </a:lnTo>
                  <a:lnTo>
                    <a:pt x="16275" y="12695"/>
                  </a:lnTo>
                  <a:lnTo>
                    <a:pt x="19390" y="9284"/>
                  </a:lnTo>
                  <a:lnTo>
                    <a:pt x="19792" y="7863"/>
                  </a:lnTo>
                  <a:lnTo>
                    <a:pt x="19289" y="5589"/>
                  </a:lnTo>
                  <a:lnTo>
                    <a:pt x="21299" y="4074"/>
                  </a:lnTo>
                  <a:lnTo>
                    <a:pt x="21600" y="1516"/>
                  </a:lnTo>
                  <a:lnTo>
                    <a:pt x="20193" y="379"/>
                  </a:lnTo>
                  <a:lnTo>
                    <a:pt x="19289" y="189"/>
                  </a:lnTo>
                  <a:lnTo>
                    <a:pt x="17581" y="0"/>
                  </a:lnTo>
                  <a:lnTo>
                    <a:pt x="13764" y="0"/>
                  </a:lnTo>
                  <a:lnTo>
                    <a:pt x="12659" y="853"/>
                  </a:lnTo>
                  <a:lnTo>
                    <a:pt x="11754" y="1895"/>
                  </a:lnTo>
                  <a:lnTo>
                    <a:pt x="11955" y="2842"/>
                  </a:lnTo>
                  <a:lnTo>
                    <a:pt x="13261" y="3695"/>
                  </a:lnTo>
                  <a:lnTo>
                    <a:pt x="14166" y="4737"/>
                  </a:lnTo>
                  <a:lnTo>
                    <a:pt x="14166" y="6158"/>
                  </a:lnTo>
                  <a:lnTo>
                    <a:pt x="12659" y="7200"/>
                  </a:lnTo>
                  <a:lnTo>
                    <a:pt x="11152" y="7484"/>
                  </a:lnTo>
                  <a:lnTo>
                    <a:pt x="10047" y="7674"/>
                  </a:lnTo>
                  <a:lnTo>
                    <a:pt x="9544" y="6821"/>
                  </a:lnTo>
                  <a:lnTo>
                    <a:pt x="9142" y="5589"/>
                  </a:lnTo>
                  <a:lnTo>
                    <a:pt x="9846" y="4547"/>
                  </a:lnTo>
                  <a:lnTo>
                    <a:pt x="9645" y="3316"/>
                  </a:lnTo>
                  <a:lnTo>
                    <a:pt x="9544" y="2084"/>
                  </a:lnTo>
                  <a:lnTo>
                    <a:pt x="8941" y="56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2" name="Shape 1202"/>
            <p:cNvSpPr/>
            <p:nvPr/>
          </p:nvSpPr>
          <p:spPr>
            <a:xfrm>
              <a:off x="105459" y="1079850"/>
              <a:ext cx="350423" cy="351652"/>
            </a:xfrm>
            <a:custGeom>
              <a:avLst/>
              <a:gdLst/>
              <a:ahLst/>
              <a:cxnLst>
                <a:cxn ang="0">
                  <a:pos x="wd2" y="hd2"/>
                </a:cxn>
                <a:cxn ang="5400000">
                  <a:pos x="wd2" y="hd2"/>
                </a:cxn>
                <a:cxn ang="10800000">
                  <a:pos x="wd2" y="hd2"/>
                </a:cxn>
                <a:cxn ang="16200000">
                  <a:pos x="wd2" y="hd2"/>
                </a:cxn>
              </a:cxnLst>
              <a:rect l="0" t="0" r="r" b="b"/>
              <a:pathLst>
                <a:path w="21600" h="21600" extrusionOk="0">
                  <a:moveTo>
                    <a:pt x="7984" y="8139"/>
                  </a:moveTo>
                  <a:lnTo>
                    <a:pt x="7699" y="9000"/>
                  </a:lnTo>
                  <a:lnTo>
                    <a:pt x="7984" y="10174"/>
                  </a:lnTo>
                  <a:lnTo>
                    <a:pt x="7556" y="10878"/>
                  </a:lnTo>
                  <a:lnTo>
                    <a:pt x="6915" y="10409"/>
                  </a:lnTo>
                  <a:lnTo>
                    <a:pt x="6131" y="10565"/>
                  </a:lnTo>
                  <a:lnTo>
                    <a:pt x="6131" y="11426"/>
                  </a:lnTo>
                  <a:lnTo>
                    <a:pt x="4491" y="13070"/>
                  </a:lnTo>
                  <a:lnTo>
                    <a:pt x="3564" y="13461"/>
                  </a:lnTo>
                  <a:lnTo>
                    <a:pt x="2352" y="14948"/>
                  </a:lnTo>
                  <a:lnTo>
                    <a:pt x="1568" y="15339"/>
                  </a:lnTo>
                  <a:lnTo>
                    <a:pt x="927" y="15261"/>
                  </a:lnTo>
                  <a:lnTo>
                    <a:pt x="642" y="15496"/>
                  </a:lnTo>
                  <a:lnTo>
                    <a:pt x="428" y="15730"/>
                  </a:lnTo>
                  <a:lnTo>
                    <a:pt x="784" y="16200"/>
                  </a:lnTo>
                  <a:lnTo>
                    <a:pt x="784" y="17217"/>
                  </a:lnTo>
                  <a:lnTo>
                    <a:pt x="0" y="18157"/>
                  </a:lnTo>
                  <a:lnTo>
                    <a:pt x="285" y="19096"/>
                  </a:lnTo>
                  <a:lnTo>
                    <a:pt x="1212" y="19096"/>
                  </a:lnTo>
                  <a:lnTo>
                    <a:pt x="1568" y="18391"/>
                  </a:lnTo>
                  <a:lnTo>
                    <a:pt x="2139" y="19017"/>
                  </a:lnTo>
                  <a:lnTo>
                    <a:pt x="1426" y="19565"/>
                  </a:lnTo>
                  <a:lnTo>
                    <a:pt x="1711" y="20426"/>
                  </a:lnTo>
                  <a:lnTo>
                    <a:pt x="2139" y="20583"/>
                  </a:lnTo>
                  <a:lnTo>
                    <a:pt x="3850" y="20896"/>
                  </a:lnTo>
                  <a:lnTo>
                    <a:pt x="4135" y="21052"/>
                  </a:lnTo>
                  <a:lnTo>
                    <a:pt x="5703" y="21600"/>
                  </a:lnTo>
                  <a:lnTo>
                    <a:pt x="6345" y="21287"/>
                  </a:lnTo>
                  <a:lnTo>
                    <a:pt x="7699" y="20426"/>
                  </a:lnTo>
                  <a:lnTo>
                    <a:pt x="9695" y="20896"/>
                  </a:lnTo>
                  <a:lnTo>
                    <a:pt x="13259" y="20896"/>
                  </a:lnTo>
                  <a:lnTo>
                    <a:pt x="15255" y="20426"/>
                  </a:lnTo>
                  <a:lnTo>
                    <a:pt x="16182" y="18861"/>
                  </a:lnTo>
                  <a:lnTo>
                    <a:pt x="17394" y="18157"/>
                  </a:lnTo>
                  <a:lnTo>
                    <a:pt x="17750" y="17217"/>
                  </a:lnTo>
                  <a:lnTo>
                    <a:pt x="18178" y="15965"/>
                  </a:lnTo>
                  <a:lnTo>
                    <a:pt x="19105" y="15261"/>
                  </a:lnTo>
                  <a:lnTo>
                    <a:pt x="19889" y="13070"/>
                  </a:lnTo>
                  <a:lnTo>
                    <a:pt x="19747" y="10565"/>
                  </a:lnTo>
                  <a:lnTo>
                    <a:pt x="21600" y="9391"/>
                  </a:lnTo>
                  <a:lnTo>
                    <a:pt x="20531" y="8374"/>
                  </a:lnTo>
                  <a:lnTo>
                    <a:pt x="20174" y="6652"/>
                  </a:lnTo>
                  <a:lnTo>
                    <a:pt x="19461" y="5948"/>
                  </a:lnTo>
                  <a:lnTo>
                    <a:pt x="18677" y="5948"/>
                  </a:lnTo>
                  <a:lnTo>
                    <a:pt x="17893" y="5478"/>
                  </a:lnTo>
                  <a:lnTo>
                    <a:pt x="16467" y="3600"/>
                  </a:lnTo>
                  <a:lnTo>
                    <a:pt x="17109" y="3209"/>
                  </a:lnTo>
                  <a:lnTo>
                    <a:pt x="19604" y="704"/>
                  </a:lnTo>
                  <a:lnTo>
                    <a:pt x="19319" y="0"/>
                  </a:lnTo>
                  <a:lnTo>
                    <a:pt x="18535" y="157"/>
                  </a:lnTo>
                  <a:lnTo>
                    <a:pt x="15897" y="313"/>
                  </a:lnTo>
                  <a:lnTo>
                    <a:pt x="14970" y="1017"/>
                  </a:lnTo>
                  <a:lnTo>
                    <a:pt x="14329" y="1487"/>
                  </a:lnTo>
                  <a:lnTo>
                    <a:pt x="13402" y="1330"/>
                  </a:lnTo>
                  <a:lnTo>
                    <a:pt x="12832" y="1722"/>
                  </a:lnTo>
                  <a:lnTo>
                    <a:pt x="13259" y="2504"/>
                  </a:lnTo>
                  <a:lnTo>
                    <a:pt x="14543" y="3443"/>
                  </a:lnTo>
                  <a:lnTo>
                    <a:pt x="13616" y="3600"/>
                  </a:lnTo>
                  <a:lnTo>
                    <a:pt x="11263" y="3913"/>
                  </a:lnTo>
                  <a:lnTo>
                    <a:pt x="9695" y="3209"/>
                  </a:lnTo>
                  <a:lnTo>
                    <a:pt x="8055" y="2504"/>
                  </a:lnTo>
                  <a:lnTo>
                    <a:pt x="7556" y="2896"/>
                  </a:lnTo>
                  <a:lnTo>
                    <a:pt x="7129" y="4226"/>
                  </a:lnTo>
                  <a:lnTo>
                    <a:pt x="7271" y="4930"/>
                  </a:lnTo>
                  <a:lnTo>
                    <a:pt x="7057" y="5243"/>
                  </a:lnTo>
                  <a:lnTo>
                    <a:pt x="6131" y="5635"/>
                  </a:lnTo>
                  <a:lnTo>
                    <a:pt x="6202" y="6965"/>
                  </a:lnTo>
                  <a:lnTo>
                    <a:pt x="6131" y="7278"/>
                  </a:lnTo>
                  <a:lnTo>
                    <a:pt x="5133" y="8687"/>
                  </a:lnTo>
                  <a:lnTo>
                    <a:pt x="5988" y="10017"/>
                  </a:lnTo>
                  <a:lnTo>
                    <a:pt x="6345" y="9861"/>
                  </a:lnTo>
                  <a:lnTo>
                    <a:pt x="7984" y="8139"/>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209" name="Group 1209"/>
            <p:cNvGrpSpPr/>
            <p:nvPr/>
          </p:nvGrpSpPr>
          <p:grpSpPr>
            <a:xfrm>
              <a:off x="1664217" y="1472622"/>
              <a:ext cx="397840" cy="344036"/>
              <a:chOff x="0" y="0"/>
              <a:chExt cx="397839" cy="344034"/>
            </a:xfrm>
          </p:grpSpPr>
          <p:sp>
            <p:nvSpPr>
              <p:cNvPr id="1203" name="Shape 1203"/>
              <p:cNvSpPr/>
              <p:nvPr/>
            </p:nvSpPr>
            <p:spPr>
              <a:xfrm>
                <a:off x="-1" y="69822"/>
                <a:ext cx="167695" cy="225972"/>
              </a:xfrm>
              <a:custGeom>
                <a:avLst/>
                <a:gdLst/>
                <a:ahLst/>
                <a:cxnLst>
                  <a:cxn ang="0">
                    <a:pos x="wd2" y="hd2"/>
                  </a:cxn>
                  <a:cxn ang="5400000">
                    <a:pos x="wd2" y="hd2"/>
                  </a:cxn>
                  <a:cxn ang="10800000">
                    <a:pos x="wd2" y="hd2"/>
                  </a:cxn>
                  <a:cxn ang="16200000">
                    <a:pos x="wd2" y="hd2"/>
                  </a:cxn>
                </a:cxnLst>
                <a:rect l="0" t="0" r="r" b="b"/>
                <a:pathLst>
                  <a:path w="21600" h="21600" extrusionOk="0">
                    <a:moveTo>
                      <a:pt x="1639" y="18445"/>
                    </a:moveTo>
                    <a:lnTo>
                      <a:pt x="2830" y="20022"/>
                    </a:lnTo>
                    <a:lnTo>
                      <a:pt x="5214" y="20022"/>
                    </a:lnTo>
                    <a:lnTo>
                      <a:pt x="7448" y="20508"/>
                    </a:lnTo>
                    <a:lnTo>
                      <a:pt x="9087" y="21600"/>
                    </a:lnTo>
                    <a:lnTo>
                      <a:pt x="10874" y="21600"/>
                    </a:lnTo>
                    <a:lnTo>
                      <a:pt x="9683" y="20265"/>
                    </a:lnTo>
                    <a:lnTo>
                      <a:pt x="10577" y="18445"/>
                    </a:lnTo>
                    <a:lnTo>
                      <a:pt x="11619" y="16382"/>
                    </a:lnTo>
                    <a:lnTo>
                      <a:pt x="12215" y="14198"/>
                    </a:lnTo>
                    <a:lnTo>
                      <a:pt x="14748" y="12863"/>
                    </a:lnTo>
                    <a:lnTo>
                      <a:pt x="16833" y="11892"/>
                    </a:lnTo>
                    <a:lnTo>
                      <a:pt x="16684" y="10557"/>
                    </a:lnTo>
                    <a:lnTo>
                      <a:pt x="16684" y="8373"/>
                    </a:lnTo>
                    <a:lnTo>
                      <a:pt x="17131" y="7402"/>
                    </a:lnTo>
                    <a:lnTo>
                      <a:pt x="19068" y="7160"/>
                    </a:lnTo>
                    <a:lnTo>
                      <a:pt x="19961" y="7645"/>
                    </a:lnTo>
                    <a:lnTo>
                      <a:pt x="21600" y="6067"/>
                    </a:lnTo>
                    <a:lnTo>
                      <a:pt x="21004" y="4733"/>
                    </a:lnTo>
                    <a:lnTo>
                      <a:pt x="19961" y="4490"/>
                    </a:lnTo>
                    <a:lnTo>
                      <a:pt x="17131" y="4490"/>
                    </a:lnTo>
                    <a:lnTo>
                      <a:pt x="16684" y="2427"/>
                    </a:lnTo>
                    <a:lnTo>
                      <a:pt x="16833" y="485"/>
                    </a:lnTo>
                    <a:lnTo>
                      <a:pt x="15492" y="0"/>
                    </a:lnTo>
                    <a:lnTo>
                      <a:pt x="14897" y="728"/>
                    </a:lnTo>
                    <a:lnTo>
                      <a:pt x="11619" y="243"/>
                    </a:lnTo>
                    <a:lnTo>
                      <a:pt x="10874" y="849"/>
                    </a:lnTo>
                    <a:lnTo>
                      <a:pt x="11619" y="2670"/>
                    </a:lnTo>
                    <a:lnTo>
                      <a:pt x="11321" y="4490"/>
                    </a:lnTo>
                    <a:lnTo>
                      <a:pt x="9981" y="3155"/>
                    </a:lnTo>
                    <a:lnTo>
                      <a:pt x="9385" y="2063"/>
                    </a:lnTo>
                    <a:lnTo>
                      <a:pt x="7448" y="2306"/>
                    </a:lnTo>
                    <a:lnTo>
                      <a:pt x="6703" y="3398"/>
                    </a:lnTo>
                    <a:lnTo>
                      <a:pt x="6108" y="3883"/>
                    </a:lnTo>
                    <a:lnTo>
                      <a:pt x="6108" y="5461"/>
                    </a:lnTo>
                    <a:lnTo>
                      <a:pt x="5810" y="5218"/>
                    </a:lnTo>
                    <a:lnTo>
                      <a:pt x="4171" y="3155"/>
                    </a:lnTo>
                    <a:lnTo>
                      <a:pt x="3277" y="2427"/>
                    </a:lnTo>
                    <a:lnTo>
                      <a:pt x="2234" y="2912"/>
                    </a:lnTo>
                    <a:lnTo>
                      <a:pt x="2532" y="4004"/>
                    </a:lnTo>
                    <a:lnTo>
                      <a:pt x="2532" y="4733"/>
                    </a:lnTo>
                    <a:lnTo>
                      <a:pt x="1043" y="5218"/>
                    </a:lnTo>
                    <a:lnTo>
                      <a:pt x="1043" y="6796"/>
                    </a:lnTo>
                    <a:lnTo>
                      <a:pt x="2234" y="8373"/>
                    </a:lnTo>
                    <a:lnTo>
                      <a:pt x="2234" y="9465"/>
                    </a:lnTo>
                    <a:lnTo>
                      <a:pt x="1639" y="10557"/>
                    </a:lnTo>
                    <a:lnTo>
                      <a:pt x="0" y="11649"/>
                    </a:lnTo>
                    <a:lnTo>
                      <a:pt x="298" y="12863"/>
                    </a:lnTo>
                    <a:lnTo>
                      <a:pt x="1937" y="13955"/>
                    </a:lnTo>
                    <a:lnTo>
                      <a:pt x="2532" y="15047"/>
                    </a:lnTo>
                    <a:lnTo>
                      <a:pt x="2234" y="17110"/>
                    </a:lnTo>
                    <a:lnTo>
                      <a:pt x="1639" y="18445"/>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4" name="Shape 1204"/>
              <p:cNvSpPr/>
              <p:nvPr/>
            </p:nvSpPr>
            <p:spPr>
              <a:xfrm>
                <a:off x="34695" y="0"/>
                <a:ext cx="126060" cy="86327"/>
              </a:xfrm>
              <a:custGeom>
                <a:avLst/>
                <a:gdLst/>
                <a:ahLst/>
                <a:cxnLst>
                  <a:cxn ang="0">
                    <a:pos x="wd2" y="hd2"/>
                  </a:cxn>
                  <a:cxn ang="5400000">
                    <a:pos x="wd2" y="hd2"/>
                  </a:cxn>
                  <a:cxn ang="10800000">
                    <a:pos x="wd2" y="hd2"/>
                  </a:cxn>
                  <a:cxn ang="16200000">
                    <a:pos x="wd2" y="hd2"/>
                  </a:cxn>
                </a:cxnLst>
                <a:rect l="0" t="0" r="r" b="b"/>
                <a:pathLst>
                  <a:path w="21600" h="21600" extrusionOk="0">
                    <a:moveTo>
                      <a:pt x="0" y="20965"/>
                    </a:moveTo>
                    <a:lnTo>
                      <a:pt x="1783" y="21600"/>
                    </a:lnTo>
                    <a:lnTo>
                      <a:pt x="3963" y="19059"/>
                    </a:lnTo>
                    <a:lnTo>
                      <a:pt x="6143" y="14929"/>
                    </a:lnTo>
                    <a:lnTo>
                      <a:pt x="12088" y="14929"/>
                    </a:lnTo>
                    <a:lnTo>
                      <a:pt x="17240" y="13341"/>
                    </a:lnTo>
                    <a:lnTo>
                      <a:pt x="20213" y="9529"/>
                    </a:lnTo>
                    <a:lnTo>
                      <a:pt x="21204" y="4765"/>
                    </a:lnTo>
                    <a:lnTo>
                      <a:pt x="21600" y="0"/>
                    </a:lnTo>
                    <a:lnTo>
                      <a:pt x="17637" y="2859"/>
                    </a:lnTo>
                    <a:lnTo>
                      <a:pt x="10305" y="8259"/>
                    </a:lnTo>
                    <a:lnTo>
                      <a:pt x="8323" y="8894"/>
                    </a:lnTo>
                    <a:lnTo>
                      <a:pt x="6143" y="11435"/>
                    </a:lnTo>
                    <a:lnTo>
                      <a:pt x="1783" y="12706"/>
                    </a:lnTo>
                    <a:lnTo>
                      <a:pt x="0" y="14294"/>
                    </a:lnTo>
                    <a:lnTo>
                      <a:pt x="0" y="20965"/>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5" name="Shape 1205"/>
              <p:cNvSpPr/>
              <p:nvPr/>
            </p:nvSpPr>
            <p:spPr>
              <a:xfrm>
                <a:off x="99459" y="212006"/>
                <a:ext cx="54357" cy="71093"/>
              </a:xfrm>
              <a:custGeom>
                <a:avLst/>
                <a:gdLst/>
                <a:ahLst/>
                <a:cxnLst>
                  <a:cxn ang="0">
                    <a:pos x="wd2" y="hd2"/>
                  </a:cxn>
                  <a:cxn ang="5400000">
                    <a:pos x="wd2" y="hd2"/>
                  </a:cxn>
                  <a:cxn ang="10800000">
                    <a:pos x="wd2" y="hd2"/>
                  </a:cxn>
                  <a:cxn ang="16200000">
                    <a:pos x="wd2" y="hd2"/>
                  </a:cxn>
                </a:cxnLst>
                <a:rect l="0" t="0" r="r" b="b"/>
                <a:pathLst>
                  <a:path w="21600" h="21600" extrusionOk="0">
                    <a:moveTo>
                      <a:pt x="6894" y="0"/>
                    </a:moveTo>
                    <a:lnTo>
                      <a:pt x="20681" y="7329"/>
                    </a:lnTo>
                    <a:lnTo>
                      <a:pt x="21600" y="10800"/>
                    </a:lnTo>
                    <a:lnTo>
                      <a:pt x="16545" y="15043"/>
                    </a:lnTo>
                    <a:lnTo>
                      <a:pt x="11949" y="18129"/>
                    </a:lnTo>
                    <a:lnTo>
                      <a:pt x="12868" y="21600"/>
                    </a:lnTo>
                    <a:lnTo>
                      <a:pt x="6894" y="20829"/>
                    </a:lnTo>
                    <a:lnTo>
                      <a:pt x="919" y="15043"/>
                    </a:lnTo>
                    <a:lnTo>
                      <a:pt x="0" y="10800"/>
                    </a:lnTo>
                    <a:lnTo>
                      <a:pt x="2757" y="6171"/>
                    </a:lnTo>
                    <a:lnTo>
                      <a:pt x="6894"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6" name="Shape 1206"/>
              <p:cNvSpPr/>
              <p:nvPr/>
            </p:nvSpPr>
            <p:spPr>
              <a:xfrm>
                <a:off x="167693" y="191694"/>
                <a:ext cx="79801" cy="104100"/>
              </a:xfrm>
              <a:custGeom>
                <a:avLst/>
                <a:gdLst/>
                <a:ahLst/>
                <a:cxnLst>
                  <a:cxn ang="0">
                    <a:pos x="wd2" y="hd2"/>
                  </a:cxn>
                  <a:cxn ang="5400000">
                    <a:pos x="wd2" y="hd2"/>
                  </a:cxn>
                  <a:cxn ang="10800000">
                    <a:pos x="wd2" y="hd2"/>
                  </a:cxn>
                  <a:cxn ang="16200000">
                    <a:pos x="wd2" y="hd2"/>
                  </a:cxn>
                </a:cxnLst>
                <a:rect l="0" t="0" r="r" b="b"/>
                <a:pathLst>
                  <a:path w="21600" h="21600" extrusionOk="0">
                    <a:moveTo>
                      <a:pt x="20348" y="0"/>
                    </a:moveTo>
                    <a:lnTo>
                      <a:pt x="21600" y="1054"/>
                    </a:lnTo>
                    <a:lnTo>
                      <a:pt x="20348" y="2371"/>
                    </a:lnTo>
                    <a:lnTo>
                      <a:pt x="21600" y="4741"/>
                    </a:lnTo>
                    <a:lnTo>
                      <a:pt x="20035" y="7639"/>
                    </a:lnTo>
                    <a:lnTo>
                      <a:pt x="16904" y="9483"/>
                    </a:lnTo>
                    <a:lnTo>
                      <a:pt x="18157" y="11854"/>
                    </a:lnTo>
                    <a:lnTo>
                      <a:pt x="16904" y="13961"/>
                    </a:lnTo>
                    <a:lnTo>
                      <a:pt x="18157" y="16332"/>
                    </a:lnTo>
                    <a:lnTo>
                      <a:pt x="14087" y="21600"/>
                    </a:lnTo>
                    <a:lnTo>
                      <a:pt x="5009" y="16332"/>
                    </a:lnTo>
                    <a:lnTo>
                      <a:pt x="0" y="13434"/>
                    </a:lnTo>
                    <a:lnTo>
                      <a:pt x="2817" y="11854"/>
                    </a:lnTo>
                    <a:lnTo>
                      <a:pt x="2817" y="8429"/>
                    </a:lnTo>
                    <a:lnTo>
                      <a:pt x="8452" y="5795"/>
                    </a:lnTo>
                    <a:lnTo>
                      <a:pt x="11270" y="6849"/>
                    </a:lnTo>
                    <a:lnTo>
                      <a:pt x="14087" y="5795"/>
                    </a:lnTo>
                    <a:lnTo>
                      <a:pt x="18783" y="2898"/>
                    </a:lnTo>
                    <a:lnTo>
                      <a:pt x="20348"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7" name="Shape 1207"/>
              <p:cNvSpPr/>
              <p:nvPr/>
            </p:nvSpPr>
            <p:spPr>
              <a:xfrm>
                <a:off x="157285" y="299602"/>
                <a:ext cx="32383" cy="444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657" y="3703"/>
                    </a:lnTo>
                    <a:lnTo>
                      <a:pt x="20057" y="9257"/>
                    </a:lnTo>
                    <a:lnTo>
                      <a:pt x="21600" y="17280"/>
                    </a:lnTo>
                    <a:lnTo>
                      <a:pt x="14657" y="21600"/>
                    </a:lnTo>
                    <a:lnTo>
                      <a:pt x="3857" y="17897"/>
                    </a:lnTo>
                    <a:lnTo>
                      <a:pt x="1543" y="12343"/>
                    </a:lnTo>
                    <a:lnTo>
                      <a:pt x="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08" name="Shape 1208"/>
              <p:cNvSpPr/>
              <p:nvPr/>
            </p:nvSpPr>
            <p:spPr>
              <a:xfrm>
                <a:off x="379335" y="288176"/>
                <a:ext cx="18505" cy="36817"/>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0" y="3724"/>
                    </a:lnTo>
                    <a:lnTo>
                      <a:pt x="0" y="14897"/>
                    </a:lnTo>
                    <a:lnTo>
                      <a:pt x="14850" y="21600"/>
                    </a:lnTo>
                    <a:lnTo>
                      <a:pt x="21600" y="11917"/>
                    </a:lnTo>
                    <a:lnTo>
                      <a:pt x="675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grpSp>
          <p:nvGrpSpPr>
            <p:cNvPr id="1212" name="Group 1212"/>
            <p:cNvGrpSpPr/>
            <p:nvPr/>
          </p:nvGrpSpPr>
          <p:grpSpPr>
            <a:xfrm>
              <a:off x="1442167" y="1751913"/>
              <a:ext cx="592134" cy="867070"/>
              <a:chOff x="0" y="0"/>
              <a:chExt cx="592132" cy="867069"/>
            </a:xfrm>
          </p:grpSpPr>
          <p:sp>
            <p:nvSpPr>
              <p:cNvPr id="1210" name="Shape 1210"/>
              <p:cNvSpPr/>
              <p:nvPr/>
            </p:nvSpPr>
            <p:spPr>
              <a:xfrm>
                <a:off x="501925" y="82396"/>
                <a:ext cx="27757" cy="27890"/>
              </a:xfrm>
              <a:custGeom>
                <a:avLst/>
                <a:gdLst/>
                <a:ahLst/>
                <a:cxnLst>
                  <a:cxn ang="0">
                    <a:pos x="wd2" y="hd2"/>
                  </a:cxn>
                  <a:cxn ang="5400000">
                    <a:pos x="wd2" y="hd2"/>
                  </a:cxn>
                  <a:cxn ang="10800000">
                    <a:pos x="wd2" y="hd2"/>
                  </a:cxn>
                  <a:cxn ang="16200000">
                    <a:pos x="wd2" y="hd2"/>
                  </a:cxn>
                </a:cxnLst>
                <a:rect l="0" t="0" r="r" b="b"/>
                <a:pathLst>
                  <a:path w="21600" h="21600" extrusionOk="0">
                    <a:moveTo>
                      <a:pt x="1800" y="0"/>
                    </a:moveTo>
                    <a:lnTo>
                      <a:pt x="0" y="3927"/>
                    </a:lnTo>
                    <a:lnTo>
                      <a:pt x="1800" y="14727"/>
                    </a:lnTo>
                    <a:lnTo>
                      <a:pt x="13500" y="21600"/>
                    </a:lnTo>
                    <a:lnTo>
                      <a:pt x="21600" y="12764"/>
                    </a:lnTo>
                    <a:lnTo>
                      <a:pt x="18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11" name="Shape 1211"/>
              <p:cNvSpPr/>
              <p:nvPr/>
            </p:nvSpPr>
            <p:spPr>
              <a:xfrm>
                <a:off x="0" y="-1"/>
                <a:ext cx="592133" cy="867071"/>
              </a:xfrm>
              <a:custGeom>
                <a:avLst/>
                <a:gdLst/>
                <a:ahLst/>
                <a:cxnLst>
                  <a:cxn ang="0">
                    <a:pos x="wd2" y="hd2"/>
                  </a:cxn>
                  <a:cxn ang="5400000">
                    <a:pos x="wd2" y="hd2"/>
                  </a:cxn>
                  <a:cxn ang="10800000">
                    <a:pos x="wd2" y="hd2"/>
                  </a:cxn>
                  <a:cxn ang="16200000">
                    <a:pos x="wd2" y="hd2"/>
                  </a:cxn>
                </a:cxnLst>
                <a:rect l="0" t="0" r="r" b="b"/>
                <a:pathLst>
                  <a:path w="21600" h="21600" extrusionOk="0">
                    <a:moveTo>
                      <a:pt x="8944" y="0"/>
                    </a:moveTo>
                    <a:lnTo>
                      <a:pt x="8480" y="221"/>
                    </a:lnTo>
                    <a:lnTo>
                      <a:pt x="8480" y="474"/>
                    </a:lnTo>
                    <a:lnTo>
                      <a:pt x="8564" y="695"/>
                    </a:lnTo>
                    <a:lnTo>
                      <a:pt x="8648" y="1042"/>
                    </a:lnTo>
                    <a:lnTo>
                      <a:pt x="8733" y="1516"/>
                    </a:lnTo>
                    <a:lnTo>
                      <a:pt x="8480" y="1705"/>
                    </a:lnTo>
                    <a:lnTo>
                      <a:pt x="8480" y="1989"/>
                    </a:lnTo>
                    <a:lnTo>
                      <a:pt x="8564" y="2274"/>
                    </a:lnTo>
                    <a:lnTo>
                      <a:pt x="9197" y="2684"/>
                    </a:lnTo>
                    <a:lnTo>
                      <a:pt x="9577" y="2747"/>
                    </a:lnTo>
                    <a:lnTo>
                      <a:pt x="9745" y="3379"/>
                    </a:lnTo>
                    <a:lnTo>
                      <a:pt x="8859" y="3221"/>
                    </a:lnTo>
                    <a:lnTo>
                      <a:pt x="8395" y="2874"/>
                    </a:lnTo>
                    <a:lnTo>
                      <a:pt x="8016" y="3032"/>
                    </a:lnTo>
                    <a:lnTo>
                      <a:pt x="7298" y="3695"/>
                    </a:lnTo>
                    <a:lnTo>
                      <a:pt x="7003" y="3916"/>
                    </a:lnTo>
                    <a:lnTo>
                      <a:pt x="6666" y="3853"/>
                    </a:lnTo>
                    <a:lnTo>
                      <a:pt x="6623" y="3568"/>
                    </a:lnTo>
                    <a:lnTo>
                      <a:pt x="6370" y="3347"/>
                    </a:lnTo>
                    <a:lnTo>
                      <a:pt x="5738" y="3158"/>
                    </a:lnTo>
                    <a:lnTo>
                      <a:pt x="4809" y="3158"/>
                    </a:lnTo>
                    <a:lnTo>
                      <a:pt x="4514" y="3442"/>
                    </a:lnTo>
                    <a:lnTo>
                      <a:pt x="4008" y="3853"/>
                    </a:lnTo>
                    <a:lnTo>
                      <a:pt x="4430" y="4137"/>
                    </a:lnTo>
                    <a:lnTo>
                      <a:pt x="4430" y="4674"/>
                    </a:lnTo>
                    <a:lnTo>
                      <a:pt x="4345" y="4958"/>
                    </a:lnTo>
                    <a:lnTo>
                      <a:pt x="4177" y="5211"/>
                    </a:lnTo>
                    <a:lnTo>
                      <a:pt x="3628" y="5495"/>
                    </a:lnTo>
                    <a:lnTo>
                      <a:pt x="3459" y="5558"/>
                    </a:lnTo>
                    <a:lnTo>
                      <a:pt x="3544" y="5968"/>
                    </a:lnTo>
                    <a:lnTo>
                      <a:pt x="3797" y="6253"/>
                    </a:lnTo>
                    <a:lnTo>
                      <a:pt x="3628" y="6600"/>
                    </a:lnTo>
                    <a:lnTo>
                      <a:pt x="3248" y="7011"/>
                    </a:lnTo>
                    <a:lnTo>
                      <a:pt x="2784" y="7421"/>
                    </a:lnTo>
                    <a:lnTo>
                      <a:pt x="2447" y="7705"/>
                    </a:lnTo>
                    <a:lnTo>
                      <a:pt x="1898" y="8053"/>
                    </a:lnTo>
                    <a:lnTo>
                      <a:pt x="1477" y="8147"/>
                    </a:lnTo>
                    <a:lnTo>
                      <a:pt x="1181" y="8621"/>
                    </a:lnTo>
                    <a:lnTo>
                      <a:pt x="1097" y="9316"/>
                    </a:lnTo>
                    <a:lnTo>
                      <a:pt x="802" y="9726"/>
                    </a:lnTo>
                    <a:lnTo>
                      <a:pt x="802" y="10326"/>
                    </a:lnTo>
                    <a:lnTo>
                      <a:pt x="464" y="10611"/>
                    </a:lnTo>
                    <a:lnTo>
                      <a:pt x="380" y="10800"/>
                    </a:lnTo>
                    <a:lnTo>
                      <a:pt x="633" y="11084"/>
                    </a:lnTo>
                    <a:lnTo>
                      <a:pt x="802" y="11558"/>
                    </a:lnTo>
                    <a:lnTo>
                      <a:pt x="1181" y="11968"/>
                    </a:lnTo>
                    <a:lnTo>
                      <a:pt x="84" y="12663"/>
                    </a:lnTo>
                    <a:lnTo>
                      <a:pt x="295" y="13074"/>
                    </a:lnTo>
                    <a:lnTo>
                      <a:pt x="717" y="13358"/>
                    </a:lnTo>
                    <a:lnTo>
                      <a:pt x="802" y="13421"/>
                    </a:lnTo>
                    <a:lnTo>
                      <a:pt x="802" y="13705"/>
                    </a:lnTo>
                    <a:lnTo>
                      <a:pt x="253" y="13989"/>
                    </a:lnTo>
                    <a:lnTo>
                      <a:pt x="0" y="14400"/>
                    </a:lnTo>
                    <a:lnTo>
                      <a:pt x="253" y="14937"/>
                    </a:lnTo>
                    <a:lnTo>
                      <a:pt x="548" y="15284"/>
                    </a:lnTo>
                    <a:lnTo>
                      <a:pt x="1181" y="15474"/>
                    </a:lnTo>
                    <a:lnTo>
                      <a:pt x="1983" y="15568"/>
                    </a:lnTo>
                    <a:lnTo>
                      <a:pt x="2784" y="15632"/>
                    </a:lnTo>
                    <a:lnTo>
                      <a:pt x="3417" y="15695"/>
                    </a:lnTo>
                    <a:lnTo>
                      <a:pt x="3881" y="15947"/>
                    </a:lnTo>
                    <a:lnTo>
                      <a:pt x="4345" y="16232"/>
                    </a:lnTo>
                    <a:lnTo>
                      <a:pt x="3797" y="16453"/>
                    </a:lnTo>
                    <a:lnTo>
                      <a:pt x="3333" y="16800"/>
                    </a:lnTo>
                    <a:lnTo>
                      <a:pt x="2869" y="17084"/>
                    </a:lnTo>
                    <a:lnTo>
                      <a:pt x="2784" y="17463"/>
                    </a:lnTo>
                    <a:lnTo>
                      <a:pt x="2531" y="18316"/>
                    </a:lnTo>
                    <a:lnTo>
                      <a:pt x="2152" y="18853"/>
                    </a:lnTo>
                    <a:lnTo>
                      <a:pt x="1898" y="19200"/>
                    </a:lnTo>
                    <a:lnTo>
                      <a:pt x="2531" y="19832"/>
                    </a:lnTo>
                    <a:lnTo>
                      <a:pt x="2700" y="20021"/>
                    </a:lnTo>
                    <a:lnTo>
                      <a:pt x="3080" y="20242"/>
                    </a:lnTo>
                    <a:lnTo>
                      <a:pt x="3459" y="20211"/>
                    </a:lnTo>
                    <a:lnTo>
                      <a:pt x="3966" y="20021"/>
                    </a:lnTo>
                    <a:lnTo>
                      <a:pt x="4177" y="19832"/>
                    </a:lnTo>
                    <a:lnTo>
                      <a:pt x="4261" y="19737"/>
                    </a:lnTo>
                    <a:lnTo>
                      <a:pt x="4978" y="19832"/>
                    </a:lnTo>
                    <a:lnTo>
                      <a:pt x="5273" y="20147"/>
                    </a:lnTo>
                    <a:lnTo>
                      <a:pt x="5527" y="20495"/>
                    </a:lnTo>
                    <a:lnTo>
                      <a:pt x="5822" y="20779"/>
                    </a:lnTo>
                    <a:lnTo>
                      <a:pt x="6286" y="20842"/>
                    </a:lnTo>
                    <a:lnTo>
                      <a:pt x="7214" y="20779"/>
                    </a:lnTo>
                    <a:lnTo>
                      <a:pt x="7678" y="20716"/>
                    </a:lnTo>
                    <a:lnTo>
                      <a:pt x="8311" y="21063"/>
                    </a:lnTo>
                    <a:lnTo>
                      <a:pt x="8775" y="20905"/>
                    </a:lnTo>
                    <a:lnTo>
                      <a:pt x="9239" y="21000"/>
                    </a:lnTo>
                    <a:lnTo>
                      <a:pt x="9661" y="21253"/>
                    </a:lnTo>
                    <a:lnTo>
                      <a:pt x="10420" y="21000"/>
                    </a:lnTo>
                    <a:lnTo>
                      <a:pt x="11137" y="21000"/>
                    </a:lnTo>
                    <a:lnTo>
                      <a:pt x="11686" y="21253"/>
                    </a:lnTo>
                    <a:lnTo>
                      <a:pt x="12066" y="21379"/>
                    </a:lnTo>
                    <a:lnTo>
                      <a:pt x="12530" y="21126"/>
                    </a:lnTo>
                    <a:lnTo>
                      <a:pt x="12994" y="21126"/>
                    </a:lnTo>
                    <a:lnTo>
                      <a:pt x="13795" y="21000"/>
                    </a:lnTo>
                    <a:lnTo>
                      <a:pt x="14344" y="21253"/>
                    </a:lnTo>
                    <a:lnTo>
                      <a:pt x="14428" y="21126"/>
                    </a:lnTo>
                    <a:lnTo>
                      <a:pt x="15019" y="21411"/>
                    </a:lnTo>
                    <a:lnTo>
                      <a:pt x="15525" y="21600"/>
                    </a:lnTo>
                    <a:lnTo>
                      <a:pt x="16116" y="21411"/>
                    </a:lnTo>
                    <a:lnTo>
                      <a:pt x="16200" y="21126"/>
                    </a:lnTo>
                    <a:lnTo>
                      <a:pt x="15820" y="20716"/>
                    </a:lnTo>
                    <a:lnTo>
                      <a:pt x="15736" y="20495"/>
                    </a:lnTo>
                    <a:lnTo>
                      <a:pt x="15525" y="19800"/>
                    </a:lnTo>
                    <a:lnTo>
                      <a:pt x="17677" y="18726"/>
                    </a:lnTo>
                    <a:lnTo>
                      <a:pt x="18225" y="18726"/>
                    </a:lnTo>
                    <a:lnTo>
                      <a:pt x="18309" y="18568"/>
                    </a:lnTo>
                    <a:lnTo>
                      <a:pt x="17550" y="18347"/>
                    </a:lnTo>
                    <a:lnTo>
                      <a:pt x="17002" y="17905"/>
                    </a:lnTo>
                    <a:lnTo>
                      <a:pt x="15609" y="16989"/>
                    </a:lnTo>
                    <a:lnTo>
                      <a:pt x="15441" y="16295"/>
                    </a:lnTo>
                    <a:lnTo>
                      <a:pt x="14639" y="16168"/>
                    </a:lnTo>
                    <a:lnTo>
                      <a:pt x="14555" y="15474"/>
                    </a:lnTo>
                    <a:lnTo>
                      <a:pt x="14386" y="14874"/>
                    </a:lnTo>
                    <a:lnTo>
                      <a:pt x="14048" y="14589"/>
                    </a:lnTo>
                    <a:lnTo>
                      <a:pt x="14259" y="14305"/>
                    </a:lnTo>
                    <a:lnTo>
                      <a:pt x="14428" y="14179"/>
                    </a:lnTo>
                    <a:lnTo>
                      <a:pt x="14850" y="14211"/>
                    </a:lnTo>
                    <a:lnTo>
                      <a:pt x="16158" y="13926"/>
                    </a:lnTo>
                    <a:lnTo>
                      <a:pt x="18942" y="12853"/>
                    </a:lnTo>
                    <a:lnTo>
                      <a:pt x="19533" y="12663"/>
                    </a:lnTo>
                    <a:lnTo>
                      <a:pt x="20123" y="12379"/>
                    </a:lnTo>
                    <a:lnTo>
                      <a:pt x="20588" y="12758"/>
                    </a:lnTo>
                    <a:lnTo>
                      <a:pt x="21220" y="12568"/>
                    </a:lnTo>
                    <a:lnTo>
                      <a:pt x="21389" y="12095"/>
                    </a:lnTo>
                    <a:lnTo>
                      <a:pt x="21347" y="11811"/>
                    </a:lnTo>
                    <a:lnTo>
                      <a:pt x="21600" y="11495"/>
                    </a:lnTo>
                    <a:lnTo>
                      <a:pt x="21263" y="11116"/>
                    </a:lnTo>
                    <a:lnTo>
                      <a:pt x="20883" y="10453"/>
                    </a:lnTo>
                    <a:lnTo>
                      <a:pt x="21136" y="9505"/>
                    </a:lnTo>
                    <a:lnTo>
                      <a:pt x="20714" y="9032"/>
                    </a:lnTo>
                    <a:lnTo>
                      <a:pt x="20545" y="8558"/>
                    </a:lnTo>
                    <a:lnTo>
                      <a:pt x="20756" y="8116"/>
                    </a:lnTo>
                    <a:lnTo>
                      <a:pt x="20630" y="7705"/>
                    </a:lnTo>
                    <a:lnTo>
                      <a:pt x="19744" y="6979"/>
                    </a:lnTo>
                    <a:lnTo>
                      <a:pt x="20208" y="6537"/>
                    </a:lnTo>
                    <a:lnTo>
                      <a:pt x="20208" y="5779"/>
                    </a:lnTo>
                    <a:lnTo>
                      <a:pt x="20292" y="4895"/>
                    </a:lnTo>
                    <a:lnTo>
                      <a:pt x="19322" y="4105"/>
                    </a:lnTo>
                    <a:lnTo>
                      <a:pt x="18858" y="3632"/>
                    </a:lnTo>
                    <a:lnTo>
                      <a:pt x="18309" y="3221"/>
                    </a:lnTo>
                    <a:lnTo>
                      <a:pt x="17466" y="2684"/>
                    </a:lnTo>
                    <a:lnTo>
                      <a:pt x="16917" y="2400"/>
                    </a:lnTo>
                    <a:lnTo>
                      <a:pt x="16538" y="2337"/>
                    </a:lnTo>
                    <a:lnTo>
                      <a:pt x="15989" y="2621"/>
                    </a:lnTo>
                    <a:lnTo>
                      <a:pt x="15567" y="2811"/>
                    </a:lnTo>
                    <a:lnTo>
                      <a:pt x="14344" y="3505"/>
                    </a:lnTo>
                    <a:lnTo>
                      <a:pt x="13458" y="3347"/>
                    </a:lnTo>
                    <a:lnTo>
                      <a:pt x="13078" y="3347"/>
                    </a:lnTo>
                    <a:lnTo>
                      <a:pt x="13078" y="3095"/>
                    </a:lnTo>
                    <a:lnTo>
                      <a:pt x="13247" y="2747"/>
                    </a:lnTo>
                    <a:lnTo>
                      <a:pt x="13458" y="2463"/>
                    </a:lnTo>
                    <a:lnTo>
                      <a:pt x="12319" y="1926"/>
                    </a:lnTo>
                    <a:lnTo>
                      <a:pt x="11981" y="1863"/>
                    </a:lnTo>
                    <a:lnTo>
                      <a:pt x="11433" y="1516"/>
                    </a:lnTo>
                    <a:lnTo>
                      <a:pt x="11222" y="884"/>
                    </a:lnTo>
                    <a:lnTo>
                      <a:pt x="10969" y="474"/>
                    </a:lnTo>
                    <a:lnTo>
                      <a:pt x="10589" y="537"/>
                    </a:lnTo>
                    <a:lnTo>
                      <a:pt x="10125" y="126"/>
                    </a:lnTo>
                    <a:lnTo>
                      <a:pt x="9492" y="63"/>
                    </a:lnTo>
                    <a:lnTo>
                      <a:pt x="8944"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sp>
          <p:nvSpPr>
            <p:cNvPr id="1213" name="Shape 1213"/>
            <p:cNvSpPr/>
            <p:nvPr/>
          </p:nvSpPr>
          <p:spPr>
            <a:xfrm>
              <a:off x="1983413" y="1820466"/>
              <a:ext cx="637239" cy="658872"/>
            </a:xfrm>
            <a:custGeom>
              <a:avLst/>
              <a:gdLst/>
              <a:ahLst/>
              <a:cxnLst>
                <a:cxn ang="0">
                  <a:pos x="wd2" y="hd2"/>
                </a:cxn>
                <a:cxn ang="5400000">
                  <a:pos x="wd2" y="hd2"/>
                </a:cxn>
                <a:cxn ang="10800000">
                  <a:pos x="wd2" y="hd2"/>
                </a:cxn>
                <a:cxn ang="16200000">
                  <a:pos x="wd2" y="hd2"/>
                </a:cxn>
              </a:cxnLst>
              <a:rect l="0" t="0" r="r" b="b"/>
              <a:pathLst>
                <a:path w="21600" h="21600" extrusionOk="0">
                  <a:moveTo>
                    <a:pt x="510" y="4086"/>
                  </a:moveTo>
                  <a:lnTo>
                    <a:pt x="431" y="5421"/>
                  </a:lnTo>
                  <a:lnTo>
                    <a:pt x="431" y="6255"/>
                  </a:lnTo>
                  <a:lnTo>
                    <a:pt x="0" y="6880"/>
                  </a:lnTo>
                  <a:lnTo>
                    <a:pt x="862" y="7964"/>
                  </a:lnTo>
                  <a:lnTo>
                    <a:pt x="941" y="8298"/>
                  </a:lnTo>
                  <a:lnTo>
                    <a:pt x="745" y="9007"/>
                  </a:lnTo>
                  <a:lnTo>
                    <a:pt x="784" y="9466"/>
                  </a:lnTo>
                  <a:lnTo>
                    <a:pt x="1215" y="10091"/>
                  </a:lnTo>
                  <a:lnTo>
                    <a:pt x="1176" y="10466"/>
                  </a:lnTo>
                  <a:lnTo>
                    <a:pt x="1098" y="11634"/>
                  </a:lnTo>
                  <a:lnTo>
                    <a:pt x="1450" y="12426"/>
                  </a:lnTo>
                  <a:lnTo>
                    <a:pt x="1725" y="12885"/>
                  </a:lnTo>
                  <a:lnTo>
                    <a:pt x="1529" y="13177"/>
                  </a:lnTo>
                  <a:lnTo>
                    <a:pt x="1529" y="13636"/>
                  </a:lnTo>
                  <a:lnTo>
                    <a:pt x="1294" y="13886"/>
                  </a:lnTo>
                  <a:lnTo>
                    <a:pt x="1294" y="14178"/>
                  </a:lnTo>
                  <a:lnTo>
                    <a:pt x="1882" y="14261"/>
                  </a:lnTo>
                  <a:lnTo>
                    <a:pt x="2313" y="14428"/>
                  </a:lnTo>
                  <a:lnTo>
                    <a:pt x="2470" y="14720"/>
                  </a:lnTo>
                  <a:lnTo>
                    <a:pt x="2470" y="15262"/>
                  </a:lnTo>
                  <a:lnTo>
                    <a:pt x="3058" y="15887"/>
                  </a:lnTo>
                  <a:lnTo>
                    <a:pt x="3607" y="16137"/>
                  </a:lnTo>
                  <a:lnTo>
                    <a:pt x="3724" y="16680"/>
                  </a:lnTo>
                  <a:lnTo>
                    <a:pt x="4391" y="17597"/>
                  </a:lnTo>
                  <a:lnTo>
                    <a:pt x="4979" y="17055"/>
                  </a:lnTo>
                  <a:lnTo>
                    <a:pt x="5488" y="16888"/>
                  </a:lnTo>
                  <a:lnTo>
                    <a:pt x="5841" y="16971"/>
                  </a:lnTo>
                  <a:lnTo>
                    <a:pt x="6860" y="18139"/>
                  </a:lnTo>
                  <a:lnTo>
                    <a:pt x="7095" y="18222"/>
                  </a:lnTo>
                  <a:lnTo>
                    <a:pt x="8311" y="18806"/>
                  </a:lnTo>
                  <a:lnTo>
                    <a:pt x="8585" y="18890"/>
                  </a:lnTo>
                  <a:lnTo>
                    <a:pt x="9095" y="18764"/>
                  </a:lnTo>
                  <a:lnTo>
                    <a:pt x="9683" y="18681"/>
                  </a:lnTo>
                  <a:lnTo>
                    <a:pt x="10192" y="18890"/>
                  </a:lnTo>
                  <a:lnTo>
                    <a:pt x="10859" y="19515"/>
                  </a:lnTo>
                  <a:lnTo>
                    <a:pt x="11133" y="19849"/>
                  </a:lnTo>
                  <a:lnTo>
                    <a:pt x="11447" y="19598"/>
                  </a:lnTo>
                  <a:lnTo>
                    <a:pt x="11800" y="19515"/>
                  </a:lnTo>
                  <a:lnTo>
                    <a:pt x="12309" y="19974"/>
                  </a:lnTo>
                  <a:lnTo>
                    <a:pt x="12897" y="20432"/>
                  </a:lnTo>
                  <a:lnTo>
                    <a:pt x="13328" y="20766"/>
                  </a:lnTo>
                  <a:lnTo>
                    <a:pt x="13917" y="20975"/>
                  </a:lnTo>
                  <a:lnTo>
                    <a:pt x="14191" y="20891"/>
                  </a:lnTo>
                  <a:lnTo>
                    <a:pt x="14465" y="20599"/>
                  </a:lnTo>
                  <a:lnTo>
                    <a:pt x="14857" y="20432"/>
                  </a:lnTo>
                  <a:lnTo>
                    <a:pt x="15563" y="20683"/>
                  </a:lnTo>
                  <a:lnTo>
                    <a:pt x="18895" y="21600"/>
                  </a:lnTo>
                  <a:lnTo>
                    <a:pt x="19405" y="21141"/>
                  </a:lnTo>
                  <a:lnTo>
                    <a:pt x="19052" y="20432"/>
                  </a:lnTo>
                  <a:lnTo>
                    <a:pt x="18699" y="19307"/>
                  </a:lnTo>
                  <a:lnTo>
                    <a:pt x="21012" y="17055"/>
                  </a:lnTo>
                  <a:lnTo>
                    <a:pt x="21443" y="16513"/>
                  </a:lnTo>
                  <a:lnTo>
                    <a:pt x="21600" y="15637"/>
                  </a:lnTo>
                  <a:lnTo>
                    <a:pt x="21247" y="14511"/>
                  </a:lnTo>
                  <a:lnTo>
                    <a:pt x="20855" y="13552"/>
                  </a:lnTo>
                  <a:lnTo>
                    <a:pt x="20228" y="12468"/>
                  </a:lnTo>
                  <a:lnTo>
                    <a:pt x="19797" y="12009"/>
                  </a:lnTo>
                  <a:lnTo>
                    <a:pt x="19718" y="11342"/>
                  </a:lnTo>
                  <a:lnTo>
                    <a:pt x="19797" y="10633"/>
                  </a:lnTo>
                  <a:lnTo>
                    <a:pt x="19993" y="9924"/>
                  </a:lnTo>
                  <a:lnTo>
                    <a:pt x="19718" y="9466"/>
                  </a:lnTo>
                  <a:lnTo>
                    <a:pt x="19366" y="9174"/>
                  </a:lnTo>
                  <a:lnTo>
                    <a:pt x="19718" y="8715"/>
                  </a:lnTo>
                  <a:lnTo>
                    <a:pt x="20306" y="7798"/>
                  </a:lnTo>
                  <a:lnTo>
                    <a:pt x="20502" y="7589"/>
                  </a:lnTo>
                  <a:lnTo>
                    <a:pt x="20385" y="6088"/>
                  </a:lnTo>
                  <a:lnTo>
                    <a:pt x="20150" y="5337"/>
                  </a:lnTo>
                  <a:lnTo>
                    <a:pt x="19914" y="4545"/>
                  </a:lnTo>
                  <a:lnTo>
                    <a:pt x="19914" y="3795"/>
                  </a:lnTo>
                  <a:lnTo>
                    <a:pt x="19483" y="3086"/>
                  </a:lnTo>
                  <a:lnTo>
                    <a:pt x="18895" y="2460"/>
                  </a:lnTo>
                  <a:lnTo>
                    <a:pt x="18268" y="2377"/>
                  </a:lnTo>
                  <a:lnTo>
                    <a:pt x="16386" y="2335"/>
                  </a:lnTo>
                  <a:lnTo>
                    <a:pt x="15367" y="2252"/>
                  </a:lnTo>
                  <a:lnTo>
                    <a:pt x="13485" y="2085"/>
                  </a:lnTo>
                  <a:lnTo>
                    <a:pt x="12740" y="1710"/>
                  </a:lnTo>
                  <a:lnTo>
                    <a:pt x="11956" y="1626"/>
                  </a:lnTo>
                  <a:lnTo>
                    <a:pt x="11525" y="1793"/>
                  </a:lnTo>
                  <a:lnTo>
                    <a:pt x="11016" y="2168"/>
                  </a:lnTo>
                  <a:lnTo>
                    <a:pt x="10545" y="2002"/>
                  </a:lnTo>
                  <a:lnTo>
                    <a:pt x="10114" y="1543"/>
                  </a:lnTo>
                  <a:lnTo>
                    <a:pt x="9604" y="1543"/>
                  </a:lnTo>
                  <a:lnTo>
                    <a:pt x="9408" y="1334"/>
                  </a:lnTo>
                  <a:lnTo>
                    <a:pt x="9252" y="625"/>
                  </a:lnTo>
                  <a:lnTo>
                    <a:pt x="8585" y="83"/>
                  </a:lnTo>
                  <a:lnTo>
                    <a:pt x="8115" y="0"/>
                  </a:lnTo>
                  <a:lnTo>
                    <a:pt x="7213" y="250"/>
                  </a:lnTo>
                  <a:lnTo>
                    <a:pt x="6507" y="459"/>
                  </a:lnTo>
                  <a:lnTo>
                    <a:pt x="5919" y="834"/>
                  </a:lnTo>
                  <a:lnTo>
                    <a:pt x="4900" y="1459"/>
                  </a:lnTo>
                  <a:lnTo>
                    <a:pt x="3881" y="1793"/>
                  </a:lnTo>
                  <a:lnTo>
                    <a:pt x="2979" y="2168"/>
                  </a:lnTo>
                  <a:lnTo>
                    <a:pt x="2038" y="2627"/>
                  </a:lnTo>
                  <a:lnTo>
                    <a:pt x="1529" y="3253"/>
                  </a:lnTo>
                  <a:lnTo>
                    <a:pt x="941" y="3795"/>
                  </a:lnTo>
                  <a:lnTo>
                    <a:pt x="510" y="4086"/>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14" name="Shape 1214"/>
            <p:cNvSpPr/>
            <p:nvPr/>
          </p:nvSpPr>
          <p:spPr>
            <a:xfrm>
              <a:off x="2411322" y="1656700"/>
              <a:ext cx="333076" cy="284369"/>
            </a:xfrm>
            <a:custGeom>
              <a:avLst/>
              <a:gdLst/>
              <a:ahLst/>
              <a:cxnLst>
                <a:cxn ang="0">
                  <a:pos x="wd2" y="hd2"/>
                </a:cxn>
                <a:cxn ang="5400000">
                  <a:pos x="wd2" y="hd2"/>
                </a:cxn>
                <a:cxn ang="10800000">
                  <a:pos x="wd2" y="hd2"/>
                </a:cxn>
                <a:cxn ang="16200000">
                  <a:pos x="wd2" y="hd2"/>
                </a:cxn>
              </a:cxnLst>
              <a:rect l="0" t="0" r="r" b="b"/>
              <a:pathLst>
                <a:path w="21600" h="21600" extrusionOk="0">
                  <a:moveTo>
                    <a:pt x="150" y="2314"/>
                  </a:moveTo>
                  <a:lnTo>
                    <a:pt x="0" y="2989"/>
                  </a:lnTo>
                  <a:lnTo>
                    <a:pt x="300" y="5496"/>
                  </a:lnTo>
                  <a:lnTo>
                    <a:pt x="1275" y="9257"/>
                  </a:lnTo>
                  <a:lnTo>
                    <a:pt x="2100" y="10318"/>
                  </a:lnTo>
                  <a:lnTo>
                    <a:pt x="4050" y="11282"/>
                  </a:lnTo>
                  <a:lnTo>
                    <a:pt x="4875" y="11571"/>
                  </a:lnTo>
                  <a:lnTo>
                    <a:pt x="5025" y="12825"/>
                  </a:lnTo>
                  <a:lnTo>
                    <a:pt x="5025" y="14946"/>
                  </a:lnTo>
                  <a:lnTo>
                    <a:pt x="6975" y="17454"/>
                  </a:lnTo>
                  <a:lnTo>
                    <a:pt x="8775" y="18611"/>
                  </a:lnTo>
                  <a:lnTo>
                    <a:pt x="10425" y="21214"/>
                  </a:lnTo>
                  <a:lnTo>
                    <a:pt x="10950" y="20732"/>
                  </a:lnTo>
                  <a:lnTo>
                    <a:pt x="12075" y="20539"/>
                  </a:lnTo>
                  <a:lnTo>
                    <a:pt x="13350" y="21600"/>
                  </a:lnTo>
                  <a:lnTo>
                    <a:pt x="14325" y="20925"/>
                  </a:lnTo>
                  <a:lnTo>
                    <a:pt x="15675" y="18900"/>
                  </a:lnTo>
                  <a:lnTo>
                    <a:pt x="16650" y="18225"/>
                  </a:lnTo>
                  <a:lnTo>
                    <a:pt x="17700" y="18707"/>
                  </a:lnTo>
                  <a:lnTo>
                    <a:pt x="18300" y="18418"/>
                  </a:lnTo>
                  <a:lnTo>
                    <a:pt x="18375" y="17646"/>
                  </a:lnTo>
                  <a:lnTo>
                    <a:pt x="18525" y="13596"/>
                  </a:lnTo>
                  <a:lnTo>
                    <a:pt x="19125" y="12343"/>
                  </a:lnTo>
                  <a:lnTo>
                    <a:pt x="19125" y="10511"/>
                  </a:lnTo>
                  <a:lnTo>
                    <a:pt x="19350" y="9836"/>
                  </a:lnTo>
                  <a:lnTo>
                    <a:pt x="20475" y="8775"/>
                  </a:lnTo>
                  <a:lnTo>
                    <a:pt x="21600" y="8582"/>
                  </a:lnTo>
                  <a:lnTo>
                    <a:pt x="21600" y="6557"/>
                  </a:lnTo>
                  <a:lnTo>
                    <a:pt x="21300" y="5014"/>
                  </a:lnTo>
                  <a:lnTo>
                    <a:pt x="20475" y="4436"/>
                  </a:lnTo>
                  <a:lnTo>
                    <a:pt x="20100" y="4629"/>
                  </a:lnTo>
                  <a:lnTo>
                    <a:pt x="18675" y="2989"/>
                  </a:lnTo>
                  <a:lnTo>
                    <a:pt x="17850" y="1832"/>
                  </a:lnTo>
                  <a:lnTo>
                    <a:pt x="14850" y="1832"/>
                  </a:lnTo>
                  <a:lnTo>
                    <a:pt x="14475" y="1446"/>
                  </a:lnTo>
                  <a:lnTo>
                    <a:pt x="14025" y="193"/>
                  </a:lnTo>
                  <a:lnTo>
                    <a:pt x="13500" y="0"/>
                  </a:lnTo>
                  <a:lnTo>
                    <a:pt x="11775" y="0"/>
                  </a:lnTo>
                  <a:lnTo>
                    <a:pt x="11100" y="1061"/>
                  </a:lnTo>
                  <a:lnTo>
                    <a:pt x="10425" y="868"/>
                  </a:lnTo>
                  <a:lnTo>
                    <a:pt x="9300" y="579"/>
                  </a:lnTo>
                  <a:lnTo>
                    <a:pt x="8775" y="386"/>
                  </a:lnTo>
                  <a:lnTo>
                    <a:pt x="7950" y="675"/>
                  </a:lnTo>
                  <a:lnTo>
                    <a:pt x="7350" y="1254"/>
                  </a:lnTo>
                  <a:lnTo>
                    <a:pt x="6225" y="675"/>
                  </a:lnTo>
                  <a:lnTo>
                    <a:pt x="3900" y="193"/>
                  </a:lnTo>
                  <a:lnTo>
                    <a:pt x="3300" y="0"/>
                  </a:lnTo>
                  <a:lnTo>
                    <a:pt x="2625" y="675"/>
                  </a:lnTo>
                  <a:lnTo>
                    <a:pt x="1500" y="1639"/>
                  </a:lnTo>
                  <a:lnTo>
                    <a:pt x="150" y="2314"/>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218" name="Group 1218"/>
            <p:cNvGrpSpPr/>
            <p:nvPr/>
          </p:nvGrpSpPr>
          <p:grpSpPr>
            <a:xfrm>
              <a:off x="2436765" y="1270771"/>
              <a:ext cx="335389" cy="242476"/>
              <a:chOff x="0" y="0"/>
              <a:chExt cx="335387" cy="242475"/>
            </a:xfrm>
          </p:grpSpPr>
          <p:sp>
            <p:nvSpPr>
              <p:cNvPr id="1215" name="Shape 1215"/>
              <p:cNvSpPr/>
              <p:nvPr/>
            </p:nvSpPr>
            <p:spPr>
              <a:xfrm>
                <a:off x="15034" y="79562"/>
                <a:ext cx="50888" cy="46728"/>
              </a:xfrm>
              <a:custGeom>
                <a:avLst/>
                <a:gdLst/>
                <a:ahLst/>
                <a:cxnLst>
                  <a:cxn ang="0">
                    <a:pos x="wd2" y="hd2"/>
                  </a:cxn>
                  <a:cxn ang="5400000">
                    <a:pos x="wd2" y="hd2"/>
                  </a:cxn>
                  <a:cxn ang="10800000">
                    <a:pos x="wd2" y="hd2"/>
                  </a:cxn>
                  <a:cxn ang="16200000">
                    <a:pos x="wd2" y="hd2"/>
                  </a:cxn>
                </a:cxnLst>
                <a:rect l="0" t="0" r="r" b="b"/>
                <a:pathLst>
                  <a:path w="21600" h="21600" extrusionOk="0">
                    <a:moveTo>
                      <a:pt x="12764" y="0"/>
                    </a:moveTo>
                    <a:lnTo>
                      <a:pt x="2945" y="7589"/>
                    </a:lnTo>
                    <a:lnTo>
                      <a:pt x="0" y="11676"/>
                    </a:lnTo>
                    <a:lnTo>
                      <a:pt x="6382" y="14011"/>
                    </a:lnTo>
                    <a:lnTo>
                      <a:pt x="11782" y="21600"/>
                    </a:lnTo>
                    <a:lnTo>
                      <a:pt x="16200" y="16346"/>
                    </a:lnTo>
                    <a:lnTo>
                      <a:pt x="21600" y="11676"/>
                    </a:lnTo>
                    <a:lnTo>
                      <a:pt x="17182" y="6422"/>
                    </a:lnTo>
                    <a:lnTo>
                      <a:pt x="12764"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16" name="Shape 1216"/>
              <p:cNvSpPr/>
              <p:nvPr/>
            </p:nvSpPr>
            <p:spPr>
              <a:xfrm>
                <a:off x="0" y="133866"/>
                <a:ext cx="75174" cy="85878"/>
              </a:xfrm>
              <a:custGeom>
                <a:avLst/>
                <a:gdLst/>
                <a:ahLst/>
                <a:cxnLst>
                  <a:cxn ang="0">
                    <a:pos x="wd2" y="hd2"/>
                  </a:cxn>
                  <a:cxn ang="5400000">
                    <a:pos x="wd2" y="hd2"/>
                  </a:cxn>
                  <a:cxn ang="10800000">
                    <a:pos x="wd2" y="hd2"/>
                  </a:cxn>
                  <a:cxn ang="16200000">
                    <a:pos x="wd2" y="hd2"/>
                  </a:cxn>
                </a:cxnLst>
                <a:rect l="0" t="0" r="r" b="b"/>
                <a:pathLst>
                  <a:path w="21600" h="21600" extrusionOk="0">
                    <a:moveTo>
                      <a:pt x="17945" y="0"/>
                    </a:moveTo>
                    <a:lnTo>
                      <a:pt x="10634" y="1271"/>
                    </a:lnTo>
                    <a:lnTo>
                      <a:pt x="7975" y="0"/>
                    </a:lnTo>
                    <a:lnTo>
                      <a:pt x="3655" y="5400"/>
                    </a:lnTo>
                    <a:lnTo>
                      <a:pt x="1994" y="4129"/>
                    </a:lnTo>
                    <a:lnTo>
                      <a:pt x="0" y="7624"/>
                    </a:lnTo>
                    <a:lnTo>
                      <a:pt x="2326" y="9847"/>
                    </a:lnTo>
                    <a:lnTo>
                      <a:pt x="2326" y="18741"/>
                    </a:lnTo>
                    <a:lnTo>
                      <a:pt x="4320" y="21600"/>
                    </a:lnTo>
                    <a:lnTo>
                      <a:pt x="15286" y="9847"/>
                    </a:lnTo>
                    <a:lnTo>
                      <a:pt x="19606" y="9847"/>
                    </a:lnTo>
                    <a:lnTo>
                      <a:pt x="21600" y="6353"/>
                    </a:lnTo>
                    <a:lnTo>
                      <a:pt x="20935" y="4765"/>
                    </a:lnTo>
                    <a:lnTo>
                      <a:pt x="17945"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17" name="Shape 1217"/>
              <p:cNvSpPr/>
              <p:nvPr/>
            </p:nvSpPr>
            <p:spPr>
              <a:xfrm>
                <a:off x="86738" y="0"/>
                <a:ext cx="248650" cy="242476"/>
              </a:xfrm>
              <a:custGeom>
                <a:avLst/>
                <a:gdLst/>
                <a:ahLst/>
                <a:cxnLst>
                  <a:cxn ang="0">
                    <a:pos x="wd2" y="hd2"/>
                  </a:cxn>
                  <a:cxn ang="5400000">
                    <a:pos x="wd2" y="hd2"/>
                  </a:cxn>
                  <a:cxn ang="10800000">
                    <a:pos x="wd2" y="hd2"/>
                  </a:cxn>
                  <a:cxn ang="16200000">
                    <a:pos x="wd2" y="hd2"/>
                  </a:cxn>
                </a:cxnLst>
                <a:rect l="0" t="0" r="r" b="b"/>
                <a:pathLst>
                  <a:path w="21600" h="21600" extrusionOk="0">
                    <a:moveTo>
                      <a:pt x="20897" y="20362"/>
                    </a:moveTo>
                    <a:lnTo>
                      <a:pt x="20696" y="19125"/>
                    </a:lnTo>
                    <a:lnTo>
                      <a:pt x="21399" y="18000"/>
                    </a:lnTo>
                    <a:lnTo>
                      <a:pt x="21399" y="16425"/>
                    </a:lnTo>
                    <a:lnTo>
                      <a:pt x="19892" y="15075"/>
                    </a:lnTo>
                    <a:lnTo>
                      <a:pt x="19390" y="14400"/>
                    </a:lnTo>
                    <a:lnTo>
                      <a:pt x="18988" y="12262"/>
                    </a:lnTo>
                    <a:lnTo>
                      <a:pt x="18084" y="10462"/>
                    </a:lnTo>
                    <a:lnTo>
                      <a:pt x="17079" y="9000"/>
                    </a:lnTo>
                    <a:lnTo>
                      <a:pt x="17079" y="7762"/>
                    </a:lnTo>
                    <a:lnTo>
                      <a:pt x="17682" y="6863"/>
                    </a:lnTo>
                    <a:lnTo>
                      <a:pt x="20093" y="7087"/>
                    </a:lnTo>
                    <a:lnTo>
                      <a:pt x="20997" y="5850"/>
                    </a:lnTo>
                    <a:lnTo>
                      <a:pt x="21600" y="2700"/>
                    </a:lnTo>
                    <a:lnTo>
                      <a:pt x="21399" y="1687"/>
                    </a:lnTo>
                    <a:lnTo>
                      <a:pt x="20294" y="1463"/>
                    </a:lnTo>
                    <a:lnTo>
                      <a:pt x="18285" y="1687"/>
                    </a:lnTo>
                    <a:lnTo>
                      <a:pt x="15472" y="1687"/>
                    </a:lnTo>
                    <a:lnTo>
                      <a:pt x="13261" y="675"/>
                    </a:lnTo>
                    <a:lnTo>
                      <a:pt x="11754" y="225"/>
                    </a:lnTo>
                    <a:lnTo>
                      <a:pt x="10448" y="0"/>
                    </a:lnTo>
                    <a:lnTo>
                      <a:pt x="9142" y="1912"/>
                    </a:lnTo>
                    <a:lnTo>
                      <a:pt x="7635" y="3150"/>
                    </a:lnTo>
                    <a:lnTo>
                      <a:pt x="5425" y="2925"/>
                    </a:lnTo>
                    <a:lnTo>
                      <a:pt x="4119" y="3937"/>
                    </a:lnTo>
                    <a:lnTo>
                      <a:pt x="2009" y="6300"/>
                    </a:lnTo>
                    <a:lnTo>
                      <a:pt x="402" y="7762"/>
                    </a:lnTo>
                    <a:lnTo>
                      <a:pt x="0" y="8775"/>
                    </a:lnTo>
                    <a:lnTo>
                      <a:pt x="904" y="10687"/>
                    </a:lnTo>
                    <a:lnTo>
                      <a:pt x="1909" y="13162"/>
                    </a:lnTo>
                    <a:lnTo>
                      <a:pt x="3014" y="14625"/>
                    </a:lnTo>
                    <a:lnTo>
                      <a:pt x="4119" y="14175"/>
                    </a:lnTo>
                    <a:lnTo>
                      <a:pt x="6028" y="13387"/>
                    </a:lnTo>
                    <a:lnTo>
                      <a:pt x="5827" y="15525"/>
                    </a:lnTo>
                    <a:lnTo>
                      <a:pt x="5224" y="18000"/>
                    </a:lnTo>
                    <a:lnTo>
                      <a:pt x="5425" y="18450"/>
                    </a:lnTo>
                    <a:lnTo>
                      <a:pt x="6329" y="18450"/>
                    </a:lnTo>
                    <a:lnTo>
                      <a:pt x="7635" y="18000"/>
                    </a:lnTo>
                    <a:lnTo>
                      <a:pt x="10448" y="18338"/>
                    </a:lnTo>
                    <a:lnTo>
                      <a:pt x="11252" y="19462"/>
                    </a:lnTo>
                    <a:lnTo>
                      <a:pt x="12860" y="20137"/>
                    </a:lnTo>
                    <a:lnTo>
                      <a:pt x="14266" y="21600"/>
                    </a:lnTo>
                    <a:lnTo>
                      <a:pt x="15170" y="21375"/>
                    </a:lnTo>
                    <a:lnTo>
                      <a:pt x="16878" y="20362"/>
                    </a:lnTo>
                    <a:lnTo>
                      <a:pt x="18586" y="20137"/>
                    </a:lnTo>
                    <a:lnTo>
                      <a:pt x="20897" y="20362"/>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grpSp>
          <p:nvGrpSpPr>
            <p:cNvPr id="1221" name="Group 1221"/>
            <p:cNvGrpSpPr/>
            <p:nvPr/>
          </p:nvGrpSpPr>
          <p:grpSpPr>
            <a:xfrm>
              <a:off x="2333836" y="121872"/>
              <a:ext cx="538935" cy="1146361"/>
              <a:chOff x="0" y="0"/>
              <a:chExt cx="538933" cy="1146360"/>
            </a:xfrm>
          </p:grpSpPr>
          <p:sp>
            <p:nvSpPr>
              <p:cNvPr id="1219" name="Shape 1219"/>
              <p:cNvSpPr/>
              <p:nvPr/>
            </p:nvSpPr>
            <p:spPr>
              <a:xfrm>
                <a:off x="-1" y="1076537"/>
                <a:ext cx="32384" cy="33008"/>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0029" y="4985"/>
                    </a:lnTo>
                    <a:lnTo>
                      <a:pt x="0" y="14123"/>
                    </a:lnTo>
                    <a:lnTo>
                      <a:pt x="1543" y="21600"/>
                    </a:lnTo>
                    <a:lnTo>
                      <a:pt x="6943" y="21600"/>
                    </a:lnTo>
                    <a:lnTo>
                      <a:pt x="21600" y="10800"/>
                    </a:lnTo>
                    <a:lnTo>
                      <a:pt x="18514"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0" name="Shape 1220"/>
              <p:cNvSpPr/>
              <p:nvPr/>
            </p:nvSpPr>
            <p:spPr>
              <a:xfrm>
                <a:off x="32382" y="-1"/>
                <a:ext cx="506552" cy="1146362"/>
              </a:xfrm>
              <a:custGeom>
                <a:avLst/>
                <a:gdLst/>
                <a:ahLst/>
                <a:cxnLst>
                  <a:cxn ang="0">
                    <a:pos x="wd2" y="hd2"/>
                  </a:cxn>
                  <a:cxn ang="5400000">
                    <a:pos x="wd2" y="hd2"/>
                  </a:cxn>
                  <a:cxn ang="10800000">
                    <a:pos x="wd2" y="hd2"/>
                  </a:cxn>
                  <a:cxn ang="16200000">
                    <a:pos x="wd2" y="hd2"/>
                  </a:cxn>
                </a:cxnLst>
                <a:rect l="0" t="0" r="r" b="b"/>
                <a:pathLst>
                  <a:path w="21600" h="21600" extrusionOk="0">
                    <a:moveTo>
                      <a:pt x="6016" y="21600"/>
                    </a:moveTo>
                    <a:lnTo>
                      <a:pt x="5868" y="20882"/>
                    </a:lnTo>
                    <a:lnTo>
                      <a:pt x="5129" y="20524"/>
                    </a:lnTo>
                    <a:lnTo>
                      <a:pt x="4586" y="20356"/>
                    </a:lnTo>
                    <a:lnTo>
                      <a:pt x="3649" y="20189"/>
                    </a:lnTo>
                    <a:lnTo>
                      <a:pt x="2910" y="20189"/>
                    </a:lnTo>
                    <a:lnTo>
                      <a:pt x="2564" y="19830"/>
                    </a:lnTo>
                    <a:lnTo>
                      <a:pt x="2910" y="18490"/>
                    </a:lnTo>
                    <a:lnTo>
                      <a:pt x="2762" y="17701"/>
                    </a:lnTo>
                    <a:lnTo>
                      <a:pt x="2170" y="17342"/>
                    </a:lnTo>
                    <a:lnTo>
                      <a:pt x="1825" y="17175"/>
                    </a:lnTo>
                    <a:lnTo>
                      <a:pt x="2022" y="16457"/>
                    </a:lnTo>
                    <a:lnTo>
                      <a:pt x="1825" y="16027"/>
                    </a:lnTo>
                    <a:lnTo>
                      <a:pt x="1479" y="15692"/>
                    </a:lnTo>
                    <a:lnTo>
                      <a:pt x="2022" y="14902"/>
                    </a:lnTo>
                    <a:lnTo>
                      <a:pt x="2564" y="14902"/>
                    </a:lnTo>
                    <a:lnTo>
                      <a:pt x="2910" y="14735"/>
                    </a:lnTo>
                    <a:lnTo>
                      <a:pt x="3107" y="14185"/>
                    </a:lnTo>
                    <a:lnTo>
                      <a:pt x="4192" y="13754"/>
                    </a:lnTo>
                    <a:lnTo>
                      <a:pt x="5277" y="13300"/>
                    </a:lnTo>
                    <a:lnTo>
                      <a:pt x="5474" y="12750"/>
                    </a:lnTo>
                    <a:lnTo>
                      <a:pt x="6756" y="12223"/>
                    </a:lnTo>
                    <a:lnTo>
                      <a:pt x="8038" y="11601"/>
                    </a:lnTo>
                    <a:lnTo>
                      <a:pt x="7841" y="11338"/>
                    </a:lnTo>
                    <a:lnTo>
                      <a:pt x="7841" y="10979"/>
                    </a:lnTo>
                    <a:lnTo>
                      <a:pt x="8778" y="10716"/>
                    </a:lnTo>
                    <a:lnTo>
                      <a:pt x="9123" y="10621"/>
                    </a:lnTo>
                    <a:lnTo>
                      <a:pt x="8926" y="10094"/>
                    </a:lnTo>
                    <a:lnTo>
                      <a:pt x="8926" y="9568"/>
                    </a:lnTo>
                    <a:lnTo>
                      <a:pt x="8581" y="9472"/>
                    </a:lnTo>
                    <a:lnTo>
                      <a:pt x="8038" y="9568"/>
                    </a:lnTo>
                    <a:lnTo>
                      <a:pt x="7496" y="9209"/>
                    </a:lnTo>
                    <a:lnTo>
                      <a:pt x="6953" y="8229"/>
                    </a:lnTo>
                    <a:lnTo>
                      <a:pt x="5868" y="7511"/>
                    </a:lnTo>
                    <a:lnTo>
                      <a:pt x="6214" y="6530"/>
                    </a:lnTo>
                    <a:lnTo>
                      <a:pt x="6016" y="6100"/>
                    </a:lnTo>
                    <a:lnTo>
                      <a:pt x="4734" y="5478"/>
                    </a:lnTo>
                    <a:lnTo>
                      <a:pt x="5277" y="4688"/>
                    </a:lnTo>
                    <a:lnTo>
                      <a:pt x="4932" y="4234"/>
                    </a:lnTo>
                    <a:lnTo>
                      <a:pt x="3995" y="3779"/>
                    </a:lnTo>
                    <a:lnTo>
                      <a:pt x="3452" y="4066"/>
                    </a:lnTo>
                    <a:lnTo>
                      <a:pt x="1479" y="3086"/>
                    </a:lnTo>
                    <a:lnTo>
                      <a:pt x="937" y="2727"/>
                    </a:lnTo>
                    <a:lnTo>
                      <a:pt x="542" y="2368"/>
                    </a:lnTo>
                    <a:lnTo>
                      <a:pt x="0" y="2225"/>
                    </a:lnTo>
                    <a:lnTo>
                      <a:pt x="740" y="1890"/>
                    </a:lnTo>
                    <a:lnTo>
                      <a:pt x="1825" y="1890"/>
                    </a:lnTo>
                    <a:lnTo>
                      <a:pt x="2367" y="2296"/>
                    </a:lnTo>
                    <a:lnTo>
                      <a:pt x="3847" y="3086"/>
                    </a:lnTo>
                    <a:lnTo>
                      <a:pt x="5277" y="2631"/>
                    </a:lnTo>
                    <a:lnTo>
                      <a:pt x="6214" y="2727"/>
                    </a:lnTo>
                    <a:lnTo>
                      <a:pt x="6411" y="2990"/>
                    </a:lnTo>
                    <a:lnTo>
                      <a:pt x="7496" y="3086"/>
                    </a:lnTo>
                    <a:lnTo>
                      <a:pt x="7841" y="2368"/>
                    </a:lnTo>
                    <a:lnTo>
                      <a:pt x="8384" y="2153"/>
                    </a:lnTo>
                    <a:lnTo>
                      <a:pt x="8778" y="1890"/>
                    </a:lnTo>
                    <a:lnTo>
                      <a:pt x="8778" y="1627"/>
                    </a:lnTo>
                    <a:lnTo>
                      <a:pt x="8581" y="885"/>
                    </a:lnTo>
                    <a:lnTo>
                      <a:pt x="9518" y="454"/>
                    </a:lnTo>
                    <a:lnTo>
                      <a:pt x="10060" y="454"/>
                    </a:lnTo>
                    <a:lnTo>
                      <a:pt x="10948" y="0"/>
                    </a:lnTo>
                    <a:lnTo>
                      <a:pt x="12033" y="622"/>
                    </a:lnTo>
                    <a:lnTo>
                      <a:pt x="12427" y="885"/>
                    </a:lnTo>
                    <a:lnTo>
                      <a:pt x="12033" y="1435"/>
                    </a:lnTo>
                    <a:lnTo>
                      <a:pt x="11145" y="1794"/>
                    </a:lnTo>
                    <a:lnTo>
                      <a:pt x="10405" y="2225"/>
                    </a:lnTo>
                    <a:lnTo>
                      <a:pt x="10603" y="2631"/>
                    </a:lnTo>
                    <a:lnTo>
                      <a:pt x="12230" y="2057"/>
                    </a:lnTo>
                    <a:lnTo>
                      <a:pt x="12230" y="1531"/>
                    </a:lnTo>
                    <a:lnTo>
                      <a:pt x="12427" y="718"/>
                    </a:lnTo>
                    <a:lnTo>
                      <a:pt x="12970" y="526"/>
                    </a:lnTo>
                    <a:lnTo>
                      <a:pt x="13562" y="1531"/>
                    </a:lnTo>
                    <a:lnTo>
                      <a:pt x="13562" y="2368"/>
                    </a:lnTo>
                    <a:lnTo>
                      <a:pt x="13167" y="2727"/>
                    </a:lnTo>
                    <a:lnTo>
                      <a:pt x="13167" y="3253"/>
                    </a:lnTo>
                    <a:lnTo>
                      <a:pt x="14647" y="3779"/>
                    </a:lnTo>
                    <a:lnTo>
                      <a:pt x="14647" y="4138"/>
                    </a:lnTo>
                    <a:lnTo>
                      <a:pt x="15584" y="4760"/>
                    </a:lnTo>
                    <a:lnTo>
                      <a:pt x="15929" y="5215"/>
                    </a:lnTo>
                    <a:lnTo>
                      <a:pt x="15732" y="6267"/>
                    </a:lnTo>
                    <a:lnTo>
                      <a:pt x="16323" y="7439"/>
                    </a:lnTo>
                    <a:lnTo>
                      <a:pt x="17211" y="8396"/>
                    </a:lnTo>
                    <a:lnTo>
                      <a:pt x="17014" y="9831"/>
                    </a:lnTo>
                    <a:lnTo>
                      <a:pt x="17753" y="10716"/>
                    </a:lnTo>
                    <a:lnTo>
                      <a:pt x="18148" y="11075"/>
                    </a:lnTo>
                    <a:lnTo>
                      <a:pt x="18493" y="12391"/>
                    </a:lnTo>
                    <a:lnTo>
                      <a:pt x="18838" y="12941"/>
                    </a:lnTo>
                    <a:lnTo>
                      <a:pt x="20663" y="13563"/>
                    </a:lnTo>
                    <a:lnTo>
                      <a:pt x="21600" y="14113"/>
                    </a:lnTo>
                    <a:lnTo>
                      <a:pt x="21600" y="14472"/>
                    </a:lnTo>
                    <a:lnTo>
                      <a:pt x="20860" y="16098"/>
                    </a:lnTo>
                    <a:lnTo>
                      <a:pt x="20515" y="16266"/>
                    </a:lnTo>
                    <a:lnTo>
                      <a:pt x="20860" y="16625"/>
                    </a:lnTo>
                    <a:lnTo>
                      <a:pt x="19973" y="17247"/>
                    </a:lnTo>
                    <a:lnTo>
                      <a:pt x="18838" y="17510"/>
                    </a:lnTo>
                    <a:lnTo>
                      <a:pt x="18838" y="17797"/>
                    </a:lnTo>
                    <a:lnTo>
                      <a:pt x="17211" y="18849"/>
                    </a:lnTo>
                    <a:lnTo>
                      <a:pt x="16126" y="19112"/>
                    </a:lnTo>
                    <a:lnTo>
                      <a:pt x="15929" y="19734"/>
                    </a:lnTo>
                    <a:lnTo>
                      <a:pt x="14844" y="19734"/>
                    </a:lnTo>
                    <a:lnTo>
                      <a:pt x="14301" y="19926"/>
                    </a:lnTo>
                    <a:lnTo>
                      <a:pt x="13167" y="20093"/>
                    </a:lnTo>
                    <a:lnTo>
                      <a:pt x="11688" y="19997"/>
                    </a:lnTo>
                    <a:lnTo>
                      <a:pt x="10603" y="20452"/>
                    </a:lnTo>
                    <a:lnTo>
                      <a:pt x="9321" y="20811"/>
                    </a:lnTo>
                    <a:lnTo>
                      <a:pt x="8038" y="20978"/>
                    </a:lnTo>
                    <a:lnTo>
                      <a:pt x="7101" y="21337"/>
                    </a:lnTo>
                    <a:lnTo>
                      <a:pt x="6016" y="2160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sp>
          <p:nvSpPr>
            <p:cNvPr id="1222" name="Shape 1222"/>
            <p:cNvSpPr/>
            <p:nvPr/>
          </p:nvSpPr>
          <p:spPr>
            <a:xfrm>
              <a:off x="1828441" y="2247019"/>
              <a:ext cx="466075" cy="278021"/>
            </a:xfrm>
            <a:custGeom>
              <a:avLst/>
              <a:gdLst/>
              <a:ahLst/>
              <a:cxnLst>
                <a:cxn ang="0">
                  <a:pos x="wd2" y="hd2"/>
                </a:cxn>
                <a:cxn ang="5400000">
                  <a:pos x="wd2" y="hd2"/>
                </a:cxn>
                <a:cxn ang="10800000">
                  <a:pos x="wd2" y="hd2"/>
                </a:cxn>
                <a:cxn ang="16200000">
                  <a:pos x="wd2" y="hd2"/>
                </a:cxn>
              </a:cxnLst>
              <a:rect l="0" t="0" r="r" b="b"/>
              <a:pathLst>
                <a:path w="21600" h="21600" extrusionOk="0">
                  <a:moveTo>
                    <a:pt x="5306" y="20712"/>
                  </a:moveTo>
                  <a:lnTo>
                    <a:pt x="5145" y="19529"/>
                  </a:lnTo>
                  <a:lnTo>
                    <a:pt x="4449" y="18838"/>
                  </a:lnTo>
                  <a:lnTo>
                    <a:pt x="1930" y="14597"/>
                  </a:lnTo>
                  <a:lnTo>
                    <a:pt x="1769" y="12427"/>
                  </a:lnTo>
                  <a:lnTo>
                    <a:pt x="643" y="12132"/>
                  </a:lnTo>
                  <a:lnTo>
                    <a:pt x="697" y="10060"/>
                  </a:lnTo>
                  <a:lnTo>
                    <a:pt x="322" y="8088"/>
                  </a:lnTo>
                  <a:lnTo>
                    <a:pt x="0" y="7003"/>
                  </a:lnTo>
                  <a:lnTo>
                    <a:pt x="214" y="5819"/>
                  </a:lnTo>
                  <a:lnTo>
                    <a:pt x="1018" y="5819"/>
                  </a:lnTo>
                  <a:lnTo>
                    <a:pt x="2412" y="5227"/>
                  </a:lnTo>
                  <a:lnTo>
                    <a:pt x="6753" y="1085"/>
                  </a:lnTo>
                  <a:lnTo>
                    <a:pt x="7665" y="0"/>
                  </a:lnTo>
                  <a:lnTo>
                    <a:pt x="8254" y="1282"/>
                  </a:lnTo>
                  <a:lnTo>
                    <a:pt x="9165" y="592"/>
                  </a:lnTo>
                  <a:lnTo>
                    <a:pt x="10023" y="690"/>
                  </a:lnTo>
                  <a:lnTo>
                    <a:pt x="10559" y="1381"/>
                  </a:lnTo>
                  <a:lnTo>
                    <a:pt x="10559" y="3255"/>
                  </a:lnTo>
                  <a:lnTo>
                    <a:pt x="12167" y="5129"/>
                  </a:lnTo>
                  <a:lnTo>
                    <a:pt x="12274" y="6411"/>
                  </a:lnTo>
                  <a:lnTo>
                    <a:pt x="12864" y="7890"/>
                  </a:lnTo>
                  <a:lnTo>
                    <a:pt x="13292" y="8482"/>
                  </a:lnTo>
                  <a:lnTo>
                    <a:pt x="13560" y="7890"/>
                  </a:lnTo>
                  <a:lnTo>
                    <a:pt x="14686" y="6805"/>
                  </a:lnTo>
                  <a:lnTo>
                    <a:pt x="15168" y="7003"/>
                  </a:lnTo>
                  <a:lnTo>
                    <a:pt x="16562" y="9863"/>
                  </a:lnTo>
                  <a:lnTo>
                    <a:pt x="16883" y="9764"/>
                  </a:lnTo>
                  <a:lnTo>
                    <a:pt x="18331" y="11342"/>
                  </a:lnTo>
                  <a:lnTo>
                    <a:pt x="20474" y="11145"/>
                  </a:lnTo>
                  <a:lnTo>
                    <a:pt x="21600" y="12427"/>
                  </a:lnTo>
                  <a:lnTo>
                    <a:pt x="19242" y="14795"/>
                  </a:lnTo>
                  <a:lnTo>
                    <a:pt x="19134" y="17753"/>
                  </a:lnTo>
                  <a:lnTo>
                    <a:pt x="17687" y="20219"/>
                  </a:lnTo>
                  <a:lnTo>
                    <a:pt x="16133" y="20121"/>
                  </a:lnTo>
                  <a:lnTo>
                    <a:pt x="15275" y="20811"/>
                  </a:lnTo>
                  <a:lnTo>
                    <a:pt x="14203" y="21600"/>
                  </a:lnTo>
                  <a:lnTo>
                    <a:pt x="12864" y="20022"/>
                  </a:lnTo>
                  <a:lnTo>
                    <a:pt x="12006" y="20811"/>
                  </a:lnTo>
                  <a:lnTo>
                    <a:pt x="11202" y="21107"/>
                  </a:lnTo>
                  <a:lnTo>
                    <a:pt x="10559" y="19233"/>
                  </a:lnTo>
                  <a:lnTo>
                    <a:pt x="8683" y="19332"/>
                  </a:lnTo>
                  <a:lnTo>
                    <a:pt x="8093" y="20121"/>
                  </a:lnTo>
                  <a:lnTo>
                    <a:pt x="7665" y="20910"/>
                  </a:lnTo>
                  <a:lnTo>
                    <a:pt x="6861" y="20910"/>
                  </a:lnTo>
                  <a:lnTo>
                    <a:pt x="6003" y="21205"/>
                  </a:lnTo>
                  <a:lnTo>
                    <a:pt x="5306" y="20712"/>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3" name="Shape 1223"/>
            <p:cNvSpPr/>
            <p:nvPr/>
          </p:nvSpPr>
          <p:spPr>
            <a:xfrm>
              <a:off x="1874701" y="2766244"/>
              <a:ext cx="420971" cy="453214"/>
            </a:xfrm>
            <a:custGeom>
              <a:avLst/>
              <a:gdLst/>
              <a:ahLst/>
              <a:cxnLst>
                <a:cxn ang="0">
                  <a:pos x="wd2" y="hd2"/>
                </a:cxn>
                <a:cxn ang="5400000">
                  <a:pos x="wd2" y="hd2"/>
                </a:cxn>
                <a:cxn ang="10800000">
                  <a:pos x="wd2" y="hd2"/>
                </a:cxn>
                <a:cxn ang="16200000">
                  <a:pos x="wd2" y="hd2"/>
                </a:cxn>
              </a:cxnLst>
              <a:rect l="0" t="0" r="r" b="b"/>
              <a:pathLst>
                <a:path w="21600" h="21600" extrusionOk="0">
                  <a:moveTo>
                    <a:pt x="0" y="4854"/>
                  </a:moveTo>
                  <a:lnTo>
                    <a:pt x="415" y="6189"/>
                  </a:lnTo>
                  <a:lnTo>
                    <a:pt x="890" y="7220"/>
                  </a:lnTo>
                  <a:lnTo>
                    <a:pt x="1305" y="7888"/>
                  </a:lnTo>
                  <a:lnTo>
                    <a:pt x="1840" y="8009"/>
                  </a:lnTo>
                  <a:lnTo>
                    <a:pt x="2433" y="7645"/>
                  </a:lnTo>
                  <a:lnTo>
                    <a:pt x="2730" y="6978"/>
                  </a:lnTo>
                  <a:lnTo>
                    <a:pt x="3323" y="5946"/>
                  </a:lnTo>
                  <a:lnTo>
                    <a:pt x="4095" y="6553"/>
                  </a:lnTo>
                  <a:lnTo>
                    <a:pt x="4866" y="6735"/>
                  </a:lnTo>
                  <a:lnTo>
                    <a:pt x="5400" y="7099"/>
                  </a:lnTo>
                  <a:lnTo>
                    <a:pt x="5281" y="8191"/>
                  </a:lnTo>
                  <a:lnTo>
                    <a:pt x="5281" y="8919"/>
                  </a:lnTo>
                  <a:lnTo>
                    <a:pt x="6053" y="10133"/>
                  </a:lnTo>
                  <a:lnTo>
                    <a:pt x="6943" y="11164"/>
                  </a:lnTo>
                  <a:lnTo>
                    <a:pt x="6824" y="11467"/>
                  </a:lnTo>
                  <a:lnTo>
                    <a:pt x="5815" y="11467"/>
                  </a:lnTo>
                  <a:lnTo>
                    <a:pt x="6290" y="12074"/>
                  </a:lnTo>
                  <a:lnTo>
                    <a:pt x="9257" y="15533"/>
                  </a:lnTo>
                  <a:lnTo>
                    <a:pt x="9554" y="15775"/>
                  </a:lnTo>
                  <a:lnTo>
                    <a:pt x="10444" y="15775"/>
                  </a:lnTo>
                  <a:lnTo>
                    <a:pt x="11156" y="15957"/>
                  </a:lnTo>
                  <a:lnTo>
                    <a:pt x="12462" y="16564"/>
                  </a:lnTo>
                  <a:lnTo>
                    <a:pt x="13589" y="17656"/>
                  </a:lnTo>
                  <a:lnTo>
                    <a:pt x="14242" y="18991"/>
                  </a:lnTo>
                  <a:lnTo>
                    <a:pt x="14598" y="18930"/>
                  </a:lnTo>
                  <a:lnTo>
                    <a:pt x="14895" y="18930"/>
                  </a:lnTo>
                  <a:lnTo>
                    <a:pt x="15785" y="19294"/>
                  </a:lnTo>
                  <a:lnTo>
                    <a:pt x="16319" y="19719"/>
                  </a:lnTo>
                  <a:lnTo>
                    <a:pt x="17980" y="21600"/>
                  </a:lnTo>
                  <a:lnTo>
                    <a:pt x="17268" y="19658"/>
                  </a:lnTo>
                  <a:lnTo>
                    <a:pt x="16853" y="18930"/>
                  </a:lnTo>
                  <a:lnTo>
                    <a:pt x="17209" y="18263"/>
                  </a:lnTo>
                  <a:lnTo>
                    <a:pt x="16971" y="17656"/>
                  </a:lnTo>
                  <a:lnTo>
                    <a:pt x="16141" y="16685"/>
                  </a:lnTo>
                  <a:lnTo>
                    <a:pt x="14598" y="14865"/>
                  </a:lnTo>
                  <a:lnTo>
                    <a:pt x="13589" y="14076"/>
                  </a:lnTo>
                  <a:lnTo>
                    <a:pt x="13233" y="13712"/>
                  </a:lnTo>
                  <a:lnTo>
                    <a:pt x="12699" y="13834"/>
                  </a:lnTo>
                  <a:lnTo>
                    <a:pt x="11927" y="13166"/>
                  </a:lnTo>
                  <a:lnTo>
                    <a:pt x="11809" y="13166"/>
                  </a:lnTo>
                  <a:lnTo>
                    <a:pt x="11393" y="12742"/>
                  </a:lnTo>
                  <a:lnTo>
                    <a:pt x="10919" y="11164"/>
                  </a:lnTo>
                  <a:lnTo>
                    <a:pt x="10029" y="10011"/>
                  </a:lnTo>
                  <a:lnTo>
                    <a:pt x="8248" y="8130"/>
                  </a:lnTo>
                  <a:lnTo>
                    <a:pt x="8130" y="7645"/>
                  </a:lnTo>
                  <a:lnTo>
                    <a:pt x="8248" y="7402"/>
                  </a:lnTo>
                  <a:lnTo>
                    <a:pt x="9138" y="7220"/>
                  </a:lnTo>
                  <a:lnTo>
                    <a:pt x="11631" y="8009"/>
                  </a:lnTo>
                  <a:lnTo>
                    <a:pt x="13233" y="6189"/>
                  </a:lnTo>
                  <a:lnTo>
                    <a:pt x="14598" y="7342"/>
                  </a:lnTo>
                  <a:lnTo>
                    <a:pt x="15132" y="7402"/>
                  </a:lnTo>
                  <a:lnTo>
                    <a:pt x="15429" y="7888"/>
                  </a:lnTo>
                  <a:lnTo>
                    <a:pt x="15903" y="7402"/>
                  </a:lnTo>
                  <a:lnTo>
                    <a:pt x="16793" y="7402"/>
                  </a:lnTo>
                  <a:lnTo>
                    <a:pt x="17565" y="7524"/>
                  </a:lnTo>
                  <a:lnTo>
                    <a:pt x="18633" y="6978"/>
                  </a:lnTo>
                  <a:lnTo>
                    <a:pt x="19760" y="7402"/>
                  </a:lnTo>
                  <a:lnTo>
                    <a:pt x="20413" y="8009"/>
                  </a:lnTo>
                  <a:lnTo>
                    <a:pt x="21185" y="8191"/>
                  </a:lnTo>
                  <a:lnTo>
                    <a:pt x="21244" y="7645"/>
                  </a:lnTo>
                  <a:lnTo>
                    <a:pt x="21600" y="6735"/>
                  </a:lnTo>
                  <a:lnTo>
                    <a:pt x="21185" y="6310"/>
                  </a:lnTo>
                  <a:lnTo>
                    <a:pt x="20473" y="5521"/>
                  </a:lnTo>
                  <a:lnTo>
                    <a:pt x="20413" y="4733"/>
                  </a:lnTo>
                  <a:lnTo>
                    <a:pt x="20413" y="4187"/>
                  </a:lnTo>
                  <a:lnTo>
                    <a:pt x="20473" y="3519"/>
                  </a:lnTo>
                  <a:lnTo>
                    <a:pt x="19048" y="3155"/>
                  </a:lnTo>
                  <a:lnTo>
                    <a:pt x="18574" y="3519"/>
                  </a:lnTo>
                  <a:lnTo>
                    <a:pt x="17980" y="3944"/>
                  </a:lnTo>
                  <a:lnTo>
                    <a:pt x="17446" y="3944"/>
                  </a:lnTo>
                  <a:lnTo>
                    <a:pt x="16556" y="3034"/>
                  </a:lnTo>
                  <a:lnTo>
                    <a:pt x="15785" y="2609"/>
                  </a:lnTo>
                  <a:lnTo>
                    <a:pt x="15013" y="2730"/>
                  </a:lnTo>
                  <a:lnTo>
                    <a:pt x="14360" y="2002"/>
                  </a:lnTo>
                  <a:lnTo>
                    <a:pt x="12580" y="121"/>
                  </a:lnTo>
                  <a:lnTo>
                    <a:pt x="11809" y="0"/>
                  </a:lnTo>
                  <a:lnTo>
                    <a:pt x="10563" y="1578"/>
                  </a:lnTo>
                  <a:lnTo>
                    <a:pt x="9316" y="1456"/>
                  </a:lnTo>
                  <a:lnTo>
                    <a:pt x="8782" y="2002"/>
                  </a:lnTo>
                  <a:lnTo>
                    <a:pt x="8604" y="2730"/>
                  </a:lnTo>
                  <a:lnTo>
                    <a:pt x="6290" y="5279"/>
                  </a:lnTo>
                  <a:lnTo>
                    <a:pt x="4747" y="4854"/>
                  </a:lnTo>
                  <a:lnTo>
                    <a:pt x="3204" y="4490"/>
                  </a:lnTo>
                  <a:lnTo>
                    <a:pt x="2433" y="4854"/>
                  </a:lnTo>
                  <a:lnTo>
                    <a:pt x="1424" y="5279"/>
                  </a:lnTo>
                  <a:lnTo>
                    <a:pt x="0" y="4854"/>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233" name="Group 1233"/>
            <p:cNvGrpSpPr/>
            <p:nvPr/>
          </p:nvGrpSpPr>
          <p:grpSpPr>
            <a:xfrm>
              <a:off x="2366218" y="3271506"/>
              <a:ext cx="677716" cy="778207"/>
              <a:chOff x="0" y="0"/>
              <a:chExt cx="677714" cy="778205"/>
            </a:xfrm>
          </p:grpSpPr>
          <p:sp>
            <p:nvSpPr>
              <p:cNvPr id="1224" name="Shape 1224"/>
              <p:cNvSpPr/>
              <p:nvPr/>
            </p:nvSpPr>
            <p:spPr>
              <a:xfrm>
                <a:off x="15034" y="408176"/>
                <a:ext cx="27757" cy="31790"/>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21600" y="6048"/>
                    </a:lnTo>
                    <a:lnTo>
                      <a:pt x="19800" y="13824"/>
                    </a:lnTo>
                    <a:lnTo>
                      <a:pt x="21600" y="19872"/>
                    </a:lnTo>
                    <a:lnTo>
                      <a:pt x="16200" y="21600"/>
                    </a:lnTo>
                    <a:lnTo>
                      <a:pt x="6300" y="19872"/>
                    </a:lnTo>
                    <a:lnTo>
                      <a:pt x="0" y="12096"/>
                    </a:lnTo>
                    <a:lnTo>
                      <a:pt x="162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5" name="Shape 1225"/>
              <p:cNvSpPr/>
              <p:nvPr/>
            </p:nvSpPr>
            <p:spPr>
              <a:xfrm>
                <a:off x="71703" y="420892"/>
                <a:ext cx="212799" cy="205996"/>
              </a:xfrm>
              <a:custGeom>
                <a:avLst/>
                <a:gdLst/>
                <a:ahLst/>
                <a:cxnLst>
                  <a:cxn ang="0">
                    <a:pos x="wd2" y="hd2"/>
                  </a:cxn>
                  <a:cxn ang="5400000">
                    <a:pos x="wd2" y="hd2"/>
                  </a:cxn>
                  <a:cxn ang="10800000">
                    <a:pos x="wd2" y="hd2"/>
                  </a:cxn>
                  <a:cxn ang="16200000">
                    <a:pos x="wd2" y="hd2"/>
                  </a:cxn>
                </a:cxnLst>
                <a:rect l="0" t="0" r="r" b="b"/>
                <a:pathLst>
                  <a:path w="21600" h="21600" extrusionOk="0">
                    <a:moveTo>
                      <a:pt x="3052" y="933"/>
                    </a:moveTo>
                    <a:lnTo>
                      <a:pt x="1996" y="1467"/>
                    </a:lnTo>
                    <a:lnTo>
                      <a:pt x="2348" y="2667"/>
                    </a:lnTo>
                    <a:lnTo>
                      <a:pt x="1291" y="4133"/>
                    </a:lnTo>
                    <a:lnTo>
                      <a:pt x="470" y="4000"/>
                    </a:lnTo>
                    <a:lnTo>
                      <a:pt x="0" y="4667"/>
                    </a:lnTo>
                    <a:lnTo>
                      <a:pt x="235" y="6133"/>
                    </a:lnTo>
                    <a:lnTo>
                      <a:pt x="3757" y="7600"/>
                    </a:lnTo>
                    <a:lnTo>
                      <a:pt x="4578" y="10933"/>
                    </a:lnTo>
                    <a:lnTo>
                      <a:pt x="5635" y="15067"/>
                    </a:lnTo>
                    <a:lnTo>
                      <a:pt x="6926" y="17333"/>
                    </a:lnTo>
                    <a:lnTo>
                      <a:pt x="8452" y="15867"/>
                    </a:lnTo>
                    <a:lnTo>
                      <a:pt x="10448" y="18800"/>
                    </a:lnTo>
                    <a:lnTo>
                      <a:pt x="12443" y="21600"/>
                    </a:lnTo>
                    <a:lnTo>
                      <a:pt x="13265" y="19467"/>
                    </a:lnTo>
                    <a:lnTo>
                      <a:pt x="12678" y="18000"/>
                    </a:lnTo>
                    <a:lnTo>
                      <a:pt x="13500" y="17333"/>
                    </a:lnTo>
                    <a:lnTo>
                      <a:pt x="16552" y="20000"/>
                    </a:lnTo>
                    <a:lnTo>
                      <a:pt x="17491" y="19200"/>
                    </a:lnTo>
                    <a:lnTo>
                      <a:pt x="17726" y="18267"/>
                    </a:lnTo>
                    <a:lnTo>
                      <a:pt x="16200" y="14800"/>
                    </a:lnTo>
                    <a:lnTo>
                      <a:pt x="16200" y="14133"/>
                    </a:lnTo>
                    <a:lnTo>
                      <a:pt x="14791" y="11333"/>
                    </a:lnTo>
                    <a:lnTo>
                      <a:pt x="14204" y="9333"/>
                    </a:lnTo>
                    <a:lnTo>
                      <a:pt x="14791" y="9200"/>
                    </a:lnTo>
                    <a:lnTo>
                      <a:pt x="16552" y="9600"/>
                    </a:lnTo>
                    <a:lnTo>
                      <a:pt x="18548" y="11600"/>
                    </a:lnTo>
                    <a:lnTo>
                      <a:pt x="19604" y="10133"/>
                    </a:lnTo>
                    <a:lnTo>
                      <a:pt x="21365" y="10400"/>
                    </a:lnTo>
                    <a:lnTo>
                      <a:pt x="21600" y="9867"/>
                    </a:lnTo>
                    <a:lnTo>
                      <a:pt x="19370" y="6667"/>
                    </a:lnTo>
                    <a:lnTo>
                      <a:pt x="17726" y="6933"/>
                    </a:lnTo>
                    <a:lnTo>
                      <a:pt x="16200" y="3467"/>
                    </a:lnTo>
                    <a:lnTo>
                      <a:pt x="15261" y="4400"/>
                    </a:lnTo>
                    <a:lnTo>
                      <a:pt x="13148" y="3467"/>
                    </a:lnTo>
                    <a:lnTo>
                      <a:pt x="11739" y="933"/>
                    </a:lnTo>
                    <a:lnTo>
                      <a:pt x="9157" y="1200"/>
                    </a:lnTo>
                    <a:lnTo>
                      <a:pt x="7161" y="1467"/>
                    </a:lnTo>
                    <a:lnTo>
                      <a:pt x="5870" y="0"/>
                    </a:lnTo>
                    <a:lnTo>
                      <a:pt x="4813" y="800"/>
                    </a:lnTo>
                    <a:lnTo>
                      <a:pt x="3052" y="933"/>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6" name="Shape 1226"/>
              <p:cNvSpPr/>
              <p:nvPr/>
            </p:nvSpPr>
            <p:spPr>
              <a:xfrm>
                <a:off x="0" y="-1"/>
                <a:ext cx="497300" cy="492102"/>
              </a:xfrm>
              <a:custGeom>
                <a:avLst/>
                <a:gdLst/>
                <a:ahLst/>
                <a:cxnLst>
                  <a:cxn ang="0">
                    <a:pos x="wd2" y="hd2"/>
                  </a:cxn>
                  <a:cxn ang="5400000">
                    <a:pos x="wd2" y="hd2"/>
                  </a:cxn>
                  <a:cxn ang="10800000">
                    <a:pos x="wd2" y="hd2"/>
                  </a:cxn>
                  <a:cxn ang="16200000">
                    <a:pos x="wd2" y="hd2"/>
                  </a:cxn>
                </a:cxnLst>
                <a:rect l="0" t="0" r="r" b="b"/>
                <a:pathLst>
                  <a:path w="21600" h="21600" extrusionOk="0">
                    <a:moveTo>
                      <a:pt x="4370" y="5358"/>
                    </a:moveTo>
                    <a:lnTo>
                      <a:pt x="3918" y="5749"/>
                    </a:lnTo>
                    <a:lnTo>
                      <a:pt x="3416" y="7591"/>
                    </a:lnTo>
                    <a:lnTo>
                      <a:pt x="2763" y="9377"/>
                    </a:lnTo>
                    <a:lnTo>
                      <a:pt x="2512" y="9600"/>
                    </a:lnTo>
                    <a:lnTo>
                      <a:pt x="2210" y="10214"/>
                    </a:lnTo>
                    <a:lnTo>
                      <a:pt x="1859" y="10828"/>
                    </a:lnTo>
                    <a:lnTo>
                      <a:pt x="1206" y="11219"/>
                    </a:lnTo>
                    <a:lnTo>
                      <a:pt x="653" y="11442"/>
                    </a:lnTo>
                    <a:lnTo>
                      <a:pt x="0" y="11442"/>
                    </a:lnTo>
                    <a:lnTo>
                      <a:pt x="854" y="13507"/>
                    </a:lnTo>
                    <a:lnTo>
                      <a:pt x="1557" y="14567"/>
                    </a:lnTo>
                    <a:lnTo>
                      <a:pt x="2863" y="14567"/>
                    </a:lnTo>
                    <a:lnTo>
                      <a:pt x="3064" y="15070"/>
                    </a:lnTo>
                    <a:lnTo>
                      <a:pt x="2411" y="15572"/>
                    </a:lnTo>
                    <a:lnTo>
                      <a:pt x="2411" y="16242"/>
                    </a:lnTo>
                    <a:lnTo>
                      <a:pt x="2863" y="17247"/>
                    </a:lnTo>
                    <a:lnTo>
                      <a:pt x="3416" y="18084"/>
                    </a:lnTo>
                    <a:lnTo>
                      <a:pt x="3818" y="18474"/>
                    </a:lnTo>
                    <a:lnTo>
                      <a:pt x="4019" y="17860"/>
                    </a:lnTo>
                    <a:lnTo>
                      <a:pt x="4571" y="17749"/>
                    </a:lnTo>
                    <a:lnTo>
                      <a:pt x="5224" y="18363"/>
                    </a:lnTo>
                    <a:lnTo>
                      <a:pt x="5375" y="17860"/>
                    </a:lnTo>
                    <a:lnTo>
                      <a:pt x="6430" y="17972"/>
                    </a:lnTo>
                    <a:lnTo>
                      <a:pt x="7987" y="18195"/>
                    </a:lnTo>
                    <a:lnTo>
                      <a:pt x="9092" y="18586"/>
                    </a:lnTo>
                    <a:lnTo>
                      <a:pt x="9544" y="19088"/>
                    </a:lnTo>
                    <a:lnTo>
                      <a:pt x="10047" y="19814"/>
                    </a:lnTo>
                    <a:lnTo>
                      <a:pt x="10398" y="20260"/>
                    </a:lnTo>
                    <a:lnTo>
                      <a:pt x="10850" y="19814"/>
                    </a:lnTo>
                    <a:lnTo>
                      <a:pt x="11503" y="19758"/>
                    </a:lnTo>
                    <a:lnTo>
                      <a:pt x="12458" y="20484"/>
                    </a:lnTo>
                    <a:lnTo>
                      <a:pt x="13613" y="21600"/>
                    </a:lnTo>
                    <a:lnTo>
                      <a:pt x="13914" y="21377"/>
                    </a:lnTo>
                    <a:lnTo>
                      <a:pt x="13965" y="20540"/>
                    </a:lnTo>
                    <a:lnTo>
                      <a:pt x="13965" y="19647"/>
                    </a:lnTo>
                    <a:lnTo>
                      <a:pt x="13914" y="18809"/>
                    </a:lnTo>
                    <a:lnTo>
                      <a:pt x="13362" y="17860"/>
                    </a:lnTo>
                    <a:lnTo>
                      <a:pt x="13010" y="18084"/>
                    </a:lnTo>
                    <a:lnTo>
                      <a:pt x="12156" y="17637"/>
                    </a:lnTo>
                    <a:lnTo>
                      <a:pt x="10800" y="16521"/>
                    </a:lnTo>
                    <a:lnTo>
                      <a:pt x="10398" y="16130"/>
                    </a:lnTo>
                    <a:lnTo>
                      <a:pt x="9494" y="16019"/>
                    </a:lnTo>
                    <a:lnTo>
                      <a:pt x="8992" y="15684"/>
                    </a:lnTo>
                    <a:lnTo>
                      <a:pt x="8992" y="15293"/>
                    </a:lnTo>
                    <a:lnTo>
                      <a:pt x="9745" y="14456"/>
                    </a:lnTo>
                    <a:lnTo>
                      <a:pt x="9393" y="13953"/>
                    </a:lnTo>
                    <a:lnTo>
                      <a:pt x="9193" y="13228"/>
                    </a:lnTo>
                    <a:lnTo>
                      <a:pt x="9393" y="12893"/>
                    </a:lnTo>
                    <a:lnTo>
                      <a:pt x="10147" y="13730"/>
                    </a:lnTo>
                    <a:lnTo>
                      <a:pt x="10800" y="14065"/>
                    </a:lnTo>
                    <a:lnTo>
                      <a:pt x="10800" y="13340"/>
                    </a:lnTo>
                    <a:lnTo>
                      <a:pt x="10398" y="12502"/>
                    </a:lnTo>
                    <a:lnTo>
                      <a:pt x="9544" y="11330"/>
                    </a:lnTo>
                    <a:lnTo>
                      <a:pt x="8640" y="9767"/>
                    </a:lnTo>
                    <a:lnTo>
                      <a:pt x="8540" y="8986"/>
                    </a:lnTo>
                    <a:lnTo>
                      <a:pt x="8439" y="8260"/>
                    </a:lnTo>
                    <a:lnTo>
                      <a:pt x="8288" y="7535"/>
                    </a:lnTo>
                    <a:lnTo>
                      <a:pt x="8188" y="6809"/>
                    </a:lnTo>
                    <a:lnTo>
                      <a:pt x="8841" y="6586"/>
                    </a:lnTo>
                    <a:lnTo>
                      <a:pt x="8740" y="7088"/>
                    </a:lnTo>
                    <a:lnTo>
                      <a:pt x="9293" y="7814"/>
                    </a:lnTo>
                    <a:lnTo>
                      <a:pt x="9645" y="7814"/>
                    </a:lnTo>
                    <a:lnTo>
                      <a:pt x="9544" y="8260"/>
                    </a:lnTo>
                    <a:lnTo>
                      <a:pt x="11353" y="10214"/>
                    </a:lnTo>
                    <a:lnTo>
                      <a:pt x="11403" y="9879"/>
                    </a:lnTo>
                    <a:lnTo>
                      <a:pt x="11051" y="8986"/>
                    </a:lnTo>
                    <a:lnTo>
                      <a:pt x="11604" y="8763"/>
                    </a:lnTo>
                    <a:lnTo>
                      <a:pt x="12458" y="9153"/>
                    </a:lnTo>
                    <a:lnTo>
                      <a:pt x="12910" y="9879"/>
                    </a:lnTo>
                    <a:lnTo>
                      <a:pt x="13010" y="9377"/>
                    </a:lnTo>
                    <a:lnTo>
                      <a:pt x="12357" y="8540"/>
                    </a:lnTo>
                    <a:lnTo>
                      <a:pt x="12458" y="8149"/>
                    </a:lnTo>
                    <a:lnTo>
                      <a:pt x="12910" y="7926"/>
                    </a:lnTo>
                    <a:lnTo>
                      <a:pt x="14166" y="8540"/>
                    </a:lnTo>
                    <a:lnTo>
                      <a:pt x="14467" y="8316"/>
                    </a:lnTo>
                    <a:lnTo>
                      <a:pt x="14367" y="7702"/>
                    </a:lnTo>
                    <a:lnTo>
                      <a:pt x="13814" y="7312"/>
                    </a:lnTo>
                    <a:lnTo>
                      <a:pt x="12910" y="6865"/>
                    </a:lnTo>
                    <a:lnTo>
                      <a:pt x="12357" y="6363"/>
                    </a:lnTo>
                    <a:lnTo>
                      <a:pt x="12257" y="5972"/>
                    </a:lnTo>
                    <a:lnTo>
                      <a:pt x="12458" y="5526"/>
                    </a:lnTo>
                    <a:lnTo>
                      <a:pt x="13713" y="5358"/>
                    </a:lnTo>
                    <a:lnTo>
                      <a:pt x="15020" y="4912"/>
                    </a:lnTo>
                    <a:lnTo>
                      <a:pt x="15924" y="5023"/>
                    </a:lnTo>
                    <a:lnTo>
                      <a:pt x="17581" y="4633"/>
                    </a:lnTo>
                    <a:lnTo>
                      <a:pt x="17883" y="4409"/>
                    </a:lnTo>
                    <a:lnTo>
                      <a:pt x="18988" y="4912"/>
                    </a:lnTo>
                    <a:lnTo>
                      <a:pt x="19942" y="5470"/>
                    </a:lnTo>
                    <a:lnTo>
                      <a:pt x="20394" y="4298"/>
                    </a:lnTo>
                    <a:lnTo>
                      <a:pt x="21248" y="3070"/>
                    </a:lnTo>
                    <a:lnTo>
                      <a:pt x="21500" y="2735"/>
                    </a:lnTo>
                    <a:lnTo>
                      <a:pt x="21600" y="502"/>
                    </a:lnTo>
                    <a:lnTo>
                      <a:pt x="21500" y="335"/>
                    </a:lnTo>
                    <a:lnTo>
                      <a:pt x="21047" y="0"/>
                    </a:lnTo>
                    <a:lnTo>
                      <a:pt x="20495" y="0"/>
                    </a:lnTo>
                    <a:lnTo>
                      <a:pt x="20193" y="335"/>
                    </a:lnTo>
                    <a:lnTo>
                      <a:pt x="20193" y="1116"/>
                    </a:lnTo>
                    <a:lnTo>
                      <a:pt x="20294" y="1786"/>
                    </a:lnTo>
                    <a:lnTo>
                      <a:pt x="19540" y="1953"/>
                    </a:lnTo>
                    <a:lnTo>
                      <a:pt x="18988" y="2456"/>
                    </a:lnTo>
                    <a:lnTo>
                      <a:pt x="18636" y="2567"/>
                    </a:lnTo>
                    <a:lnTo>
                      <a:pt x="17431" y="2233"/>
                    </a:lnTo>
                    <a:lnTo>
                      <a:pt x="16979" y="1842"/>
                    </a:lnTo>
                    <a:lnTo>
                      <a:pt x="16326" y="2344"/>
                    </a:lnTo>
                    <a:lnTo>
                      <a:pt x="15371" y="1116"/>
                    </a:lnTo>
                    <a:lnTo>
                      <a:pt x="14367" y="1953"/>
                    </a:lnTo>
                    <a:lnTo>
                      <a:pt x="13613" y="2567"/>
                    </a:lnTo>
                    <a:lnTo>
                      <a:pt x="12809" y="2958"/>
                    </a:lnTo>
                    <a:lnTo>
                      <a:pt x="11604" y="3181"/>
                    </a:lnTo>
                    <a:lnTo>
                      <a:pt x="10800" y="3460"/>
                    </a:lnTo>
                    <a:lnTo>
                      <a:pt x="10147" y="3460"/>
                    </a:lnTo>
                    <a:lnTo>
                      <a:pt x="9846" y="3572"/>
                    </a:lnTo>
                    <a:lnTo>
                      <a:pt x="9193" y="4409"/>
                    </a:lnTo>
                    <a:lnTo>
                      <a:pt x="8640" y="4409"/>
                    </a:lnTo>
                    <a:lnTo>
                      <a:pt x="7686" y="4633"/>
                    </a:lnTo>
                    <a:lnTo>
                      <a:pt x="6781" y="4521"/>
                    </a:lnTo>
                    <a:lnTo>
                      <a:pt x="6329" y="5470"/>
                    </a:lnTo>
                    <a:lnTo>
                      <a:pt x="5576" y="5526"/>
                    </a:lnTo>
                    <a:lnTo>
                      <a:pt x="4923" y="5470"/>
                    </a:lnTo>
                    <a:lnTo>
                      <a:pt x="4370" y="535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7" name="Shape 1227"/>
              <p:cNvSpPr/>
              <p:nvPr/>
            </p:nvSpPr>
            <p:spPr>
              <a:xfrm>
                <a:off x="247493" y="338239"/>
                <a:ext cx="123747" cy="110628"/>
              </a:xfrm>
              <a:custGeom>
                <a:avLst/>
                <a:gdLst/>
                <a:ahLst/>
                <a:cxnLst>
                  <a:cxn ang="0">
                    <a:pos x="wd2" y="hd2"/>
                  </a:cxn>
                  <a:cxn ang="5400000">
                    <a:pos x="wd2" y="hd2"/>
                  </a:cxn>
                  <a:cxn ang="10800000">
                    <a:pos x="wd2" y="hd2"/>
                  </a:cxn>
                  <a:cxn ang="16200000">
                    <a:pos x="wd2" y="hd2"/>
                  </a:cxn>
                </a:cxnLst>
                <a:rect l="0" t="0" r="r" b="b"/>
                <a:pathLst>
                  <a:path w="21600" h="21600" extrusionOk="0">
                    <a:moveTo>
                      <a:pt x="1817" y="0"/>
                    </a:moveTo>
                    <a:lnTo>
                      <a:pt x="0" y="1738"/>
                    </a:lnTo>
                    <a:lnTo>
                      <a:pt x="2221" y="6455"/>
                    </a:lnTo>
                    <a:lnTo>
                      <a:pt x="4845" y="7448"/>
                    </a:lnTo>
                    <a:lnTo>
                      <a:pt x="7873" y="11421"/>
                    </a:lnTo>
                    <a:lnTo>
                      <a:pt x="10497" y="13407"/>
                    </a:lnTo>
                    <a:lnTo>
                      <a:pt x="14938" y="17379"/>
                    </a:lnTo>
                    <a:lnTo>
                      <a:pt x="17563" y="18869"/>
                    </a:lnTo>
                    <a:lnTo>
                      <a:pt x="20793" y="21600"/>
                    </a:lnTo>
                    <a:lnTo>
                      <a:pt x="21600" y="20110"/>
                    </a:lnTo>
                    <a:lnTo>
                      <a:pt x="14938" y="13903"/>
                    </a:lnTo>
                    <a:lnTo>
                      <a:pt x="14535" y="10924"/>
                    </a:lnTo>
                    <a:lnTo>
                      <a:pt x="13727" y="8193"/>
                    </a:lnTo>
                    <a:lnTo>
                      <a:pt x="10901" y="4966"/>
                    </a:lnTo>
                    <a:lnTo>
                      <a:pt x="10093" y="5462"/>
                    </a:lnTo>
                    <a:lnTo>
                      <a:pt x="6460" y="2234"/>
                    </a:lnTo>
                    <a:lnTo>
                      <a:pt x="4441" y="993"/>
                    </a:lnTo>
                    <a:lnTo>
                      <a:pt x="1817"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8" name="Shape 1228"/>
              <p:cNvSpPr/>
              <p:nvPr/>
            </p:nvSpPr>
            <p:spPr>
              <a:xfrm>
                <a:off x="286814" y="709540"/>
                <a:ext cx="232459" cy="68666"/>
              </a:xfrm>
              <a:custGeom>
                <a:avLst/>
                <a:gdLst/>
                <a:ahLst/>
                <a:cxnLst>
                  <a:cxn ang="0">
                    <a:pos x="wd2" y="hd2"/>
                  </a:cxn>
                  <a:cxn ang="5400000">
                    <a:pos x="wd2" y="hd2"/>
                  </a:cxn>
                  <a:cxn ang="10800000">
                    <a:pos x="wd2" y="hd2"/>
                  </a:cxn>
                  <a:cxn ang="16200000">
                    <a:pos x="wd2" y="hd2"/>
                  </a:cxn>
                </a:cxnLst>
                <a:rect l="0" t="0" r="r" b="b"/>
                <a:pathLst>
                  <a:path w="21600" h="21600" extrusionOk="0">
                    <a:moveTo>
                      <a:pt x="4513" y="4400"/>
                    </a:moveTo>
                    <a:lnTo>
                      <a:pt x="6125" y="1600"/>
                    </a:lnTo>
                    <a:lnTo>
                      <a:pt x="6878" y="4400"/>
                    </a:lnTo>
                    <a:lnTo>
                      <a:pt x="7522" y="5200"/>
                    </a:lnTo>
                    <a:lnTo>
                      <a:pt x="8704" y="2800"/>
                    </a:lnTo>
                    <a:lnTo>
                      <a:pt x="9457" y="1600"/>
                    </a:lnTo>
                    <a:lnTo>
                      <a:pt x="12896" y="2800"/>
                    </a:lnTo>
                    <a:lnTo>
                      <a:pt x="16227" y="2400"/>
                    </a:lnTo>
                    <a:lnTo>
                      <a:pt x="17194" y="6000"/>
                    </a:lnTo>
                    <a:lnTo>
                      <a:pt x="17194" y="8000"/>
                    </a:lnTo>
                    <a:lnTo>
                      <a:pt x="19558" y="6800"/>
                    </a:lnTo>
                    <a:lnTo>
                      <a:pt x="20848" y="7600"/>
                    </a:lnTo>
                    <a:lnTo>
                      <a:pt x="21600" y="10400"/>
                    </a:lnTo>
                    <a:lnTo>
                      <a:pt x="20848" y="14000"/>
                    </a:lnTo>
                    <a:lnTo>
                      <a:pt x="18806" y="13600"/>
                    </a:lnTo>
                    <a:lnTo>
                      <a:pt x="17409" y="16400"/>
                    </a:lnTo>
                    <a:lnTo>
                      <a:pt x="15045" y="16400"/>
                    </a:lnTo>
                    <a:lnTo>
                      <a:pt x="12681" y="20000"/>
                    </a:lnTo>
                    <a:lnTo>
                      <a:pt x="10639" y="21600"/>
                    </a:lnTo>
                    <a:lnTo>
                      <a:pt x="9027" y="18000"/>
                    </a:lnTo>
                    <a:lnTo>
                      <a:pt x="6878" y="13600"/>
                    </a:lnTo>
                    <a:lnTo>
                      <a:pt x="4728" y="13600"/>
                    </a:lnTo>
                    <a:lnTo>
                      <a:pt x="1827" y="11200"/>
                    </a:lnTo>
                    <a:lnTo>
                      <a:pt x="752" y="8000"/>
                    </a:lnTo>
                    <a:lnTo>
                      <a:pt x="0" y="2400"/>
                    </a:lnTo>
                    <a:lnTo>
                      <a:pt x="430" y="0"/>
                    </a:lnTo>
                    <a:lnTo>
                      <a:pt x="2901" y="1600"/>
                    </a:lnTo>
                    <a:lnTo>
                      <a:pt x="4513" y="440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29" name="Shape 1229"/>
              <p:cNvSpPr/>
              <p:nvPr/>
            </p:nvSpPr>
            <p:spPr>
              <a:xfrm>
                <a:off x="386274" y="207267"/>
                <a:ext cx="34696" cy="356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920" y="0"/>
                    </a:lnTo>
                    <a:lnTo>
                      <a:pt x="1440" y="4629"/>
                    </a:lnTo>
                    <a:lnTo>
                      <a:pt x="0" y="11571"/>
                    </a:lnTo>
                    <a:lnTo>
                      <a:pt x="0" y="20057"/>
                    </a:lnTo>
                    <a:lnTo>
                      <a:pt x="6480" y="21600"/>
                    </a:lnTo>
                    <a:lnTo>
                      <a:pt x="18720" y="13114"/>
                    </a:lnTo>
                    <a:lnTo>
                      <a:pt x="216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0" name="Shape 1230"/>
              <p:cNvSpPr/>
              <p:nvPr/>
            </p:nvSpPr>
            <p:spPr>
              <a:xfrm>
                <a:off x="622202" y="541691"/>
                <a:ext cx="47418" cy="27976"/>
              </a:xfrm>
              <a:custGeom>
                <a:avLst/>
                <a:gdLst/>
                <a:ahLst/>
                <a:cxnLst>
                  <a:cxn ang="0">
                    <a:pos x="wd2" y="hd2"/>
                  </a:cxn>
                  <a:cxn ang="5400000">
                    <a:pos x="wd2" y="hd2"/>
                  </a:cxn>
                  <a:cxn ang="10800000">
                    <a:pos x="wd2" y="hd2"/>
                  </a:cxn>
                  <a:cxn ang="16200000">
                    <a:pos x="wd2" y="hd2"/>
                  </a:cxn>
                </a:cxnLst>
                <a:rect l="0" t="0" r="r" b="b"/>
                <a:pathLst>
                  <a:path w="21600" h="21600" extrusionOk="0">
                    <a:moveTo>
                      <a:pt x="21600" y="5891"/>
                    </a:moveTo>
                    <a:lnTo>
                      <a:pt x="11590" y="21600"/>
                    </a:lnTo>
                    <a:lnTo>
                      <a:pt x="4741" y="21600"/>
                    </a:lnTo>
                    <a:lnTo>
                      <a:pt x="0" y="14727"/>
                    </a:lnTo>
                    <a:lnTo>
                      <a:pt x="3161" y="1964"/>
                    </a:lnTo>
                    <a:lnTo>
                      <a:pt x="13698" y="0"/>
                    </a:lnTo>
                    <a:lnTo>
                      <a:pt x="21600" y="5891"/>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1" name="Shape 1231"/>
              <p:cNvSpPr/>
              <p:nvPr/>
            </p:nvSpPr>
            <p:spPr>
              <a:xfrm>
                <a:off x="629141" y="605270"/>
                <a:ext cx="48574" cy="4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7200"/>
                    </a:lnTo>
                    <a:lnTo>
                      <a:pt x="8229" y="18327"/>
                    </a:lnTo>
                    <a:lnTo>
                      <a:pt x="2571" y="21600"/>
                    </a:lnTo>
                    <a:lnTo>
                      <a:pt x="0" y="20291"/>
                    </a:lnTo>
                    <a:lnTo>
                      <a:pt x="2057" y="12436"/>
                    </a:lnTo>
                    <a:lnTo>
                      <a:pt x="11314" y="3927"/>
                    </a:lnTo>
                    <a:lnTo>
                      <a:pt x="216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2" name="Shape 1232"/>
              <p:cNvSpPr/>
              <p:nvPr/>
            </p:nvSpPr>
            <p:spPr>
              <a:xfrm>
                <a:off x="451038" y="268302"/>
                <a:ext cx="60140" cy="47050"/>
              </a:xfrm>
              <a:custGeom>
                <a:avLst/>
                <a:gdLst/>
                <a:ahLst/>
                <a:cxnLst>
                  <a:cxn ang="0">
                    <a:pos x="wd2" y="hd2"/>
                  </a:cxn>
                  <a:cxn ang="5400000">
                    <a:pos x="wd2" y="hd2"/>
                  </a:cxn>
                  <a:cxn ang="10800000">
                    <a:pos x="wd2" y="hd2"/>
                  </a:cxn>
                  <a:cxn ang="16200000">
                    <a:pos x="wd2" y="hd2"/>
                  </a:cxn>
                </a:cxnLst>
                <a:rect l="0" t="0" r="r" b="b"/>
                <a:pathLst>
                  <a:path w="21600" h="21600" extrusionOk="0">
                    <a:moveTo>
                      <a:pt x="11631" y="0"/>
                    </a:moveTo>
                    <a:lnTo>
                      <a:pt x="21600" y="15178"/>
                    </a:lnTo>
                    <a:lnTo>
                      <a:pt x="19938" y="19265"/>
                    </a:lnTo>
                    <a:lnTo>
                      <a:pt x="14538" y="21600"/>
                    </a:lnTo>
                    <a:lnTo>
                      <a:pt x="13708" y="16346"/>
                    </a:lnTo>
                    <a:lnTo>
                      <a:pt x="11631" y="14011"/>
                    </a:lnTo>
                    <a:lnTo>
                      <a:pt x="8308" y="16346"/>
                    </a:lnTo>
                    <a:lnTo>
                      <a:pt x="4569" y="12843"/>
                    </a:lnTo>
                    <a:lnTo>
                      <a:pt x="2908" y="9924"/>
                    </a:lnTo>
                    <a:lnTo>
                      <a:pt x="5400" y="7589"/>
                    </a:lnTo>
                    <a:lnTo>
                      <a:pt x="831" y="11092"/>
                    </a:lnTo>
                    <a:lnTo>
                      <a:pt x="0" y="7589"/>
                    </a:lnTo>
                    <a:lnTo>
                      <a:pt x="6231" y="4086"/>
                    </a:lnTo>
                    <a:lnTo>
                      <a:pt x="11631"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sp>
          <p:nvSpPr>
            <p:cNvPr id="1234" name="Shape 1234"/>
            <p:cNvSpPr/>
            <p:nvPr/>
          </p:nvSpPr>
          <p:spPr>
            <a:xfrm>
              <a:off x="1482645" y="3106471"/>
              <a:ext cx="78644" cy="152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612" y="4641"/>
                  </a:lnTo>
                  <a:lnTo>
                    <a:pt x="6353" y="4641"/>
                  </a:lnTo>
                  <a:lnTo>
                    <a:pt x="0" y="7319"/>
                  </a:lnTo>
                  <a:lnTo>
                    <a:pt x="1271" y="10889"/>
                  </a:lnTo>
                  <a:lnTo>
                    <a:pt x="1271" y="16959"/>
                  </a:lnTo>
                  <a:lnTo>
                    <a:pt x="6353" y="21600"/>
                  </a:lnTo>
                  <a:lnTo>
                    <a:pt x="12071" y="20350"/>
                  </a:lnTo>
                  <a:lnTo>
                    <a:pt x="13341" y="17673"/>
                  </a:lnTo>
                  <a:lnTo>
                    <a:pt x="19376" y="11603"/>
                  </a:lnTo>
                  <a:lnTo>
                    <a:pt x="19376" y="8390"/>
                  </a:lnTo>
                  <a:lnTo>
                    <a:pt x="21600"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5" name="Shape 1235"/>
            <p:cNvSpPr/>
            <p:nvPr/>
          </p:nvSpPr>
          <p:spPr>
            <a:xfrm>
              <a:off x="682503" y="2116358"/>
              <a:ext cx="883574" cy="948320"/>
            </a:xfrm>
            <a:custGeom>
              <a:avLst/>
              <a:gdLst/>
              <a:ahLst/>
              <a:cxnLst>
                <a:cxn ang="0">
                  <a:pos x="wd2" y="hd2"/>
                </a:cxn>
                <a:cxn ang="5400000">
                  <a:pos x="wd2" y="hd2"/>
                </a:cxn>
                <a:cxn ang="10800000">
                  <a:pos x="wd2" y="hd2"/>
                </a:cxn>
                <a:cxn ang="16200000">
                  <a:pos x="wd2" y="hd2"/>
                </a:cxn>
              </a:cxnLst>
              <a:rect l="0" t="0" r="r" b="b"/>
              <a:pathLst>
                <a:path w="21600" h="21600" extrusionOk="0">
                  <a:moveTo>
                    <a:pt x="368" y="3069"/>
                  </a:moveTo>
                  <a:lnTo>
                    <a:pt x="565" y="3590"/>
                  </a:lnTo>
                  <a:lnTo>
                    <a:pt x="368" y="4025"/>
                  </a:lnTo>
                  <a:lnTo>
                    <a:pt x="311" y="4198"/>
                  </a:lnTo>
                  <a:lnTo>
                    <a:pt x="0" y="4083"/>
                  </a:lnTo>
                  <a:lnTo>
                    <a:pt x="113" y="4343"/>
                  </a:lnTo>
                  <a:lnTo>
                    <a:pt x="113" y="4604"/>
                  </a:lnTo>
                  <a:lnTo>
                    <a:pt x="368" y="5038"/>
                  </a:lnTo>
                  <a:lnTo>
                    <a:pt x="848" y="4893"/>
                  </a:lnTo>
                  <a:lnTo>
                    <a:pt x="1470" y="5588"/>
                  </a:lnTo>
                  <a:lnTo>
                    <a:pt x="1725" y="6051"/>
                  </a:lnTo>
                  <a:lnTo>
                    <a:pt x="2092" y="6399"/>
                  </a:lnTo>
                  <a:lnTo>
                    <a:pt x="2573" y="6399"/>
                  </a:lnTo>
                  <a:lnTo>
                    <a:pt x="2771" y="6804"/>
                  </a:lnTo>
                  <a:lnTo>
                    <a:pt x="3195" y="7181"/>
                  </a:lnTo>
                  <a:lnTo>
                    <a:pt x="3449" y="7239"/>
                  </a:lnTo>
                  <a:lnTo>
                    <a:pt x="3506" y="7383"/>
                  </a:lnTo>
                  <a:lnTo>
                    <a:pt x="3364" y="7731"/>
                  </a:lnTo>
                  <a:lnTo>
                    <a:pt x="3364" y="8049"/>
                  </a:lnTo>
                  <a:lnTo>
                    <a:pt x="3308" y="8368"/>
                  </a:lnTo>
                  <a:lnTo>
                    <a:pt x="3195" y="8918"/>
                  </a:lnTo>
                  <a:lnTo>
                    <a:pt x="3619" y="9439"/>
                  </a:lnTo>
                  <a:lnTo>
                    <a:pt x="4099" y="9816"/>
                  </a:lnTo>
                  <a:lnTo>
                    <a:pt x="4099" y="10076"/>
                  </a:lnTo>
                  <a:lnTo>
                    <a:pt x="4043" y="11003"/>
                  </a:lnTo>
                  <a:lnTo>
                    <a:pt x="3930" y="11755"/>
                  </a:lnTo>
                  <a:lnTo>
                    <a:pt x="4043" y="12074"/>
                  </a:lnTo>
                  <a:lnTo>
                    <a:pt x="4467" y="12392"/>
                  </a:lnTo>
                  <a:lnTo>
                    <a:pt x="4467" y="13493"/>
                  </a:lnTo>
                  <a:lnTo>
                    <a:pt x="3986" y="12827"/>
                  </a:lnTo>
                  <a:lnTo>
                    <a:pt x="3732" y="12392"/>
                  </a:lnTo>
                  <a:lnTo>
                    <a:pt x="3562" y="12508"/>
                  </a:lnTo>
                  <a:lnTo>
                    <a:pt x="3675" y="12827"/>
                  </a:lnTo>
                  <a:lnTo>
                    <a:pt x="3506" y="13203"/>
                  </a:lnTo>
                  <a:lnTo>
                    <a:pt x="3251" y="13609"/>
                  </a:lnTo>
                  <a:lnTo>
                    <a:pt x="3082" y="13869"/>
                  </a:lnTo>
                  <a:lnTo>
                    <a:pt x="3308" y="14130"/>
                  </a:lnTo>
                  <a:lnTo>
                    <a:pt x="3138" y="14419"/>
                  </a:lnTo>
                  <a:lnTo>
                    <a:pt x="2771" y="14796"/>
                  </a:lnTo>
                  <a:lnTo>
                    <a:pt x="2714" y="15114"/>
                  </a:lnTo>
                  <a:lnTo>
                    <a:pt x="2516" y="15491"/>
                  </a:lnTo>
                  <a:lnTo>
                    <a:pt x="1951" y="16186"/>
                  </a:lnTo>
                  <a:lnTo>
                    <a:pt x="1612" y="16880"/>
                  </a:lnTo>
                  <a:lnTo>
                    <a:pt x="1612" y="16996"/>
                  </a:lnTo>
                  <a:lnTo>
                    <a:pt x="1781" y="17199"/>
                  </a:lnTo>
                  <a:lnTo>
                    <a:pt x="1583" y="17517"/>
                  </a:lnTo>
                  <a:lnTo>
                    <a:pt x="1668" y="17894"/>
                  </a:lnTo>
                  <a:lnTo>
                    <a:pt x="1979" y="18386"/>
                  </a:lnTo>
                  <a:lnTo>
                    <a:pt x="3308" y="19139"/>
                  </a:lnTo>
                  <a:lnTo>
                    <a:pt x="4241" y="19950"/>
                  </a:lnTo>
                  <a:lnTo>
                    <a:pt x="4552" y="19834"/>
                  </a:lnTo>
                  <a:lnTo>
                    <a:pt x="5032" y="19660"/>
                  </a:lnTo>
                  <a:lnTo>
                    <a:pt x="6672" y="20355"/>
                  </a:lnTo>
                  <a:lnTo>
                    <a:pt x="6898" y="20587"/>
                  </a:lnTo>
                  <a:lnTo>
                    <a:pt x="7040" y="21021"/>
                  </a:lnTo>
                  <a:lnTo>
                    <a:pt x="7323" y="21166"/>
                  </a:lnTo>
                  <a:lnTo>
                    <a:pt x="7690" y="21224"/>
                  </a:lnTo>
                  <a:lnTo>
                    <a:pt x="8255" y="21542"/>
                  </a:lnTo>
                  <a:lnTo>
                    <a:pt x="9188" y="21600"/>
                  </a:lnTo>
                  <a:lnTo>
                    <a:pt x="9471" y="21224"/>
                  </a:lnTo>
                  <a:lnTo>
                    <a:pt x="9556" y="20789"/>
                  </a:lnTo>
                  <a:lnTo>
                    <a:pt x="9556" y="20326"/>
                  </a:lnTo>
                  <a:lnTo>
                    <a:pt x="9980" y="19950"/>
                  </a:lnTo>
                  <a:lnTo>
                    <a:pt x="10772" y="19515"/>
                  </a:lnTo>
                  <a:lnTo>
                    <a:pt x="11139" y="19457"/>
                  </a:lnTo>
                  <a:lnTo>
                    <a:pt x="11563" y="19226"/>
                  </a:lnTo>
                  <a:lnTo>
                    <a:pt x="11931" y="19226"/>
                  </a:lnTo>
                  <a:lnTo>
                    <a:pt x="12355" y="19515"/>
                  </a:lnTo>
                  <a:lnTo>
                    <a:pt x="12666" y="19892"/>
                  </a:lnTo>
                  <a:lnTo>
                    <a:pt x="13034" y="19892"/>
                  </a:lnTo>
                  <a:lnTo>
                    <a:pt x="13345" y="19979"/>
                  </a:lnTo>
                  <a:lnTo>
                    <a:pt x="13966" y="20036"/>
                  </a:lnTo>
                  <a:lnTo>
                    <a:pt x="14391" y="20587"/>
                  </a:lnTo>
                  <a:lnTo>
                    <a:pt x="14758" y="20847"/>
                  </a:lnTo>
                  <a:lnTo>
                    <a:pt x="15295" y="21021"/>
                  </a:lnTo>
                  <a:lnTo>
                    <a:pt x="15748" y="21282"/>
                  </a:lnTo>
                  <a:lnTo>
                    <a:pt x="16002" y="21339"/>
                  </a:lnTo>
                  <a:lnTo>
                    <a:pt x="16652" y="20673"/>
                  </a:lnTo>
                  <a:lnTo>
                    <a:pt x="17076" y="20587"/>
                  </a:lnTo>
                  <a:lnTo>
                    <a:pt x="17387" y="20326"/>
                  </a:lnTo>
                  <a:lnTo>
                    <a:pt x="17840" y="19979"/>
                  </a:lnTo>
                  <a:lnTo>
                    <a:pt x="18434" y="19950"/>
                  </a:lnTo>
                  <a:lnTo>
                    <a:pt x="18377" y="19197"/>
                  </a:lnTo>
                  <a:lnTo>
                    <a:pt x="18264" y="18965"/>
                  </a:lnTo>
                  <a:lnTo>
                    <a:pt x="18009" y="18589"/>
                  </a:lnTo>
                  <a:lnTo>
                    <a:pt x="17812" y="18647"/>
                  </a:lnTo>
                  <a:lnTo>
                    <a:pt x="17585" y="18589"/>
                  </a:lnTo>
                  <a:lnTo>
                    <a:pt x="17387" y="18270"/>
                  </a:lnTo>
                  <a:lnTo>
                    <a:pt x="17331" y="17517"/>
                  </a:lnTo>
                  <a:lnTo>
                    <a:pt x="17755" y="17025"/>
                  </a:lnTo>
                  <a:lnTo>
                    <a:pt x="17444" y="16620"/>
                  </a:lnTo>
                  <a:lnTo>
                    <a:pt x="17444" y="16446"/>
                  </a:lnTo>
                  <a:lnTo>
                    <a:pt x="18066" y="15809"/>
                  </a:lnTo>
                  <a:lnTo>
                    <a:pt x="18066" y="15577"/>
                  </a:lnTo>
                  <a:lnTo>
                    <a:pt x="17953" y="14796"/>
                  </a:lnTo>
                  <a:lnTo>
                    <a:pt x="18320" y="14419"/>
                  </a:lnTo>
                  <a:lnTo>
                    <a:pt x="18009" y="13985"/>
                  </a:lnTo>
                  <a:lnTo>
                    <a:pt x="18009" y="13666"/>
                  </a:lnTo>
                  <a:lnTo>
                    <a:pt x="17953" y="13087"/>
                  </a:lnTo>
                  <a:lnTo>
                    <a:pt x="17812" y="12943"/>
                  </a:lnTo>
                  <a:lnTo>
                    <a:pt x="17444" y="12943"/>
                  </a:lnTo>
                  <a:lnTo>
                    <a:pt x="17105" y="13029"/>
                  </a:lnTo>
                  <a:lnTo>
                    <a:pt x="17020" y="13145"/>
                  </a:lnTo>
                  <a:lnTo>
                    <a:pt x="16794" y="13377"/>
                  </a:lnTo>
                  <a:lnTo>
                    <a:pt x="16483" y="13493"/>
                  </a:lnTo>
                  <a:lnTo>
                    <a:pt x="16370" y="13145"/>
                  </a:lnTo>
                  <a:lnTo>
                    <a:pt x="16596" y="12885"/>
                  </a:lnTo>
                  <a:lnTo>
                    <a:pt x="16709" y="12653"/>
                  </a:lnTo>
                  <a:lnTo>
                    <a:pt x="16709" y="12392"/>
                  </a:lnTo>
                  <a:lnTo>
                    <a:pt x="17274" y="11813"/>
                  </a:lnTo>
                  <a:lnTo>
                    <a:pt x="17585" y="11698"/>
                  </a:lnTo>
                  <a:lnTo>
                    <a:pt x="17642" y="11263"/>
                  </a:lnTo>
                  <a:lnTo>
                    <a:pt x="17953" y="10887"/>
                  </a:lnTo>
                  <a:lnTo>
                    <a:pt x="18858" y="10192"/>
                  </a:lnTo>
                  <a:lnTo>
                    <a:pt x="19112" y="10192"/>
                  </a:lnTo>
                  <a:lnTo>
                    <a:pt x="19225" y="9931"/>
                  </a:lnTo>
                  <a:lnTo>
                    <a:pt x="19536" y="9613"/>
                  </a:lnTo>
                  <a:lnTo>
                    <a:pt x="19791" y="9613"/>
                  </a:lnTo>
                  <a:lnTo>
                    <a:pt x="19932" y="9439"/>
                  </a:lnTo>
                  <a:lnTo>
                    <a:pt x="20073" y="9323"/>
                  </a:lnTo>
                  <a:lnTo>
                    <a:pt x="20299" y="8947"/>
                  </a:lnTo>
                  <a:lnTo>
                    <a:pt x="20497" y="8368"/>
                  </a:lnTo>
                  <a:lnTo>
                    <a:pt x="20554" y="7991"/>
                  </a:lnTo>
                  <a:lnTo>
                    <a:pt x="20554" y="7673"/>
                  </a:lnTo>
                  <a:lnTo>
                    <a:pt x="20865" y="7297"/>
                  </a:lnTo>
                  <a:lnTo>
                    <a:pt x="21346" y="7036"/>
                  </a:lnTo>
                  <a:lnTo>
                    <a:pt x="21600" y="6775"/>
                  </a:lnTo>
                  <a:lnTo>
                    <a:pt x="21600" y="6660"/>
                  </a:lnTo>
                  <a:lnTo>
                    <a:pt x="21176" y="6341"/>
                  </a:lnTo>
                  <a:lnTo>
                    <a:pt x="20978" y="6225"/>
                  </a:lnTo>
                  <a:lnTo>
                    <a:pt x="20356" y="6167"/>
                  </a:lnTo>
                  <a:lnTo>
                    <a:pt x="19621" y="6051"/>
                  </a:lnTo>
                  <a:lnTo>
                    <a:pt x="19366" y="6023"/>
                  </a:lnTo>
                  <a:lnTo>
                    <a:pt x="19112" y="5907"/>
                  </a:lnTo>
                  <a:lnTo>
                    <a:pt x="18858" y="5646"/>
                  </a:lnTo>
                  <a:lnTo>
                    <a:pt x="18631" y="5212"/>
                  </a:lnTo>
                  <a:lnTo>
                    <a:pt x="18434" y="4951"/>
                  </a:lnTo>
                  <a:lnTo>
                    <a:pt x="18151" y="4835"/>
                  </a:lnTo>
                  <a:lnTo>
                    <a:pt x="17840" y="4720"/>
                  </a:lnTo>
                  <a:lnTo>
                    <a:pt x="17698" y="4662"/>
                  </a:lnTo>
                  <a:lnTo>
                    <a:pt x="17274" y="4285"/>
                  </a:lnTo>
                  <a:lnTo>
                    <a:pt x="16737" y="3851"/>
                  </a:lnTo>
                  <a:lnTo>
                    <a:pt x="16426" y="3446"/>
                  </a:lnTo>
                  <a:lnTo>
                    <a:pt x="16059" y="3330"/>
                  </a:lnTo>
                  <a:lnTo>
                    <a:pt x="15861" y="3156"/>
                  </a:lnTo>
                  <a:lnTo>
                    <a:pt x="15691" y="2751"/>
                  </a:lnTo>
                  <a:lnTo>
                    <a:pt x="15239" y="2201"/>
                  </a:lnTo>
                  <a:lnTo>
                    <a:pt x="15126" y="1824"/>
                  </a:lnTo>
                  <a:lnTo>
                    <a:pt x="14758" y="1448"/>
                  </a:lnTo>
                  <a:lnTo>
                    <a:pt x="14588" y="1129"/>
                  </a:lnTo>
                  <a:lnTo>
                    <a:pt x="14391" y="869"/>
                  </a:lnTo>
                  <a:lnTo>
                    <a:pt x="14023" y="579"/>
                  </a:lnTo>
                  <a:lnTo>
                    <a:pt x="13655" y="174"/>
                  </a:lnTo>
                  <a:lnTo>
                    <a:pt x="13345" y="0"/>
                  </a:lnTo>
                  <a:lnTo>
                    <a:pt x="12553" y="58"/>
                  </a:lnTo>
                  <a:lnTo>
                    <a:pt x="12242" y="58"/>
                  </a:lnTo>
                  <a:lnTo>
                    <a:pt x="11818" y="376"/>
                  </a:lnTo>
                  <a:lnTo>
                    <a:pt x="12072" y="637"/>
                  </a:lnTo>
                  <a:lnTo>
                    <a:pt x="11761" y="1013"/>
                  </a:lnTo>
                  <a:lnTo>
                    <a:pt x="10970" y="2027"/>
                  </a:lnTo>
                  <a:lnTo>
                    <a:pt x="10574" y="2258"/>
                  </a:lnTo>
                  <a:lnTo>
                    <a:pt x="9471" y="2374"/>
                  </a:lnTo>
                  <a:lnTo>
                    <a:pt x="8991" y="2519"/>
                  </a:lnTo>
                  <a:lnTo>
                    <a:pt x="8736" y="2780"/>
                  </a:lnTo>
                  <a:lnTo>
                    <a:pt x="8623" y="3011"/>
                  </a:lnTo>
                  <a:lnTo>
                    <a:pt x="8199" y="2895"/>
                  </a:lnTo>
                  <a:lnTo>
                    <a:pt x="7520" y="3011"/>
                  </a:lnTo>
                  <a:lnTo>
                    <a:pt x="7096" y="2953"/>
                  </a:lnTo>
                  <a:lnTo>
                    <a:pt x="6729" y="2693"/>
                  </a:lnTo>
                  <a:lnTo>
                    <a:pt x="6474" y="2374"/>
                  </a:lnTo>
                  <a:lnTo>
                    <a:pt x="6220" y="2258"/>
                  </a:lnTo>
                  <a:lnTo>
                    <a:pt x="6418" y="1998"/>
                  </a:lnTo>
                  <a:lnTo>
                    <a:pt x="6107" y="1708"/>
                  </a:lnTo>
                  <a:lnTo>
                    <a:pt x="5852" y="1650"/>
                  </a:lnTo>
                  <a:lnTo>
                    <a:pt x="5626" y="1621"/>
                  </a:lnTo>
                  <a:lnTo>
                    <a:pt x="5598" y="1708"/>
                  </a:lnTo>
                  <a:lnTo>
                    <a:pt x="5796" y="1940"/>
                  </a:lnTo>
                  <a:lnTo>
                    <a:pt x="5683" y="2085"/>
                  </a:lnTo>
                  <a:lnTo>
                    <a:pt x="5796" y="2403"/>
                  </a:lnTo>
                  <a:lnTo>
                    <a:pt x="5852" y="2780"/>
                  </a:lnTo>
                  <a:lnTo>
                    <a:pt x="5852" y="3069"/>
                  </a:lnTo>
                  <a:lnTo>
                    <a:pt x="5796" y="3127"/>
                  </a:lnTo>
                  <a:lnTo>
                    <a:pt x="5598" y="3272"/>
                  </a:lnTo>
                  <a:lnTo>
                    <a:pt x="5541" y="3532"/>
                  </a:lnTo>
                  <a:lnTo>
                    <a:pt x="5541" y="3822"/>
                  </a:lnTo>
                  <a:lnTo>
                    <a:pt x="5485" y="4025"/>
                  </a:lnTo>
                  <a:lnTo>
                    <a:pt x="5146" y="3967"/>
                  </a:lnTo>
                  <a:lnTo>
                    <a:pt x="4778" y="3764"/>
                  </a:lnTo>
                  <a:lnTo>
                    <a:pt x="4552" y="3967"/>
                  </a:lnTo>
                  <a:lnTo>
                    <a:pt x="4184" y="3706"/>
                  </a:lnTo>
                  <a:lnTo>
                    <a:pt x="3986" y="3648"/>
                  </a:lnTo>
                  <a:lnTo>
                    <a:pt x="3732" y="3851"/>
                  </a:lnTo>
                  <a:lnTo>
                    <a:pt x="3506" y="3822"/>
                  </a:lnTo>
                  <a:lnTo>
                    <a:pt x="3506" y="3648"/>
                  </a:lnTo>
                  <a:lnTo>
                    <a:pt x="2629" y="2780"/>
                  </a:lnTo>
                  <a:lnTo>
                    <a:pt x="2403" y="2751"/>
                  </a:lnTo>
                  <a:lnTo>
                    <a:pt x="2262" y="2895"/>
                  </a:lnTo>
                  <a:lnTo>
                    <a:pt x="1894" y="3069"/>
                  </a:lnTo>
                  <a:lnTo>
                    <a:pt x="1668" y="3127"/>
                  </a:lnTo>
                  <a:lnTo>
                    <a:pt x="1414" y="2838"/>
                  </a:lnTo>
                  <a:lnTo>
                    <a:pt x="792" y="2838"/>
                  </a:lnTo>
                  <a:lnTo>
                    <a:pt x="368" y="3069"/>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6" name="Shape 1236"/>
            <p:cNvSpPr/>
            <p:nvPr/>
          </p:nvSpPr>
          <p:spPr>
            <a:xfrm>
              <a:off x="2398601" y="1472622"/>
              <a:ext cx="429066" cy="245015"/>
            </a:xfrm>
            <a:custGeom>
              <a:avLst/>
              <a:gdLst/>
              <a:ahLst/>
              <a:cxnLst>
                <a:cxn ang="0">
                  <a:pos x="wd2" y="hd2"/>
                </a:cxn>
                <a:cxn ang="5400000">
                  <a:pos x="wd2" y="hd2"/>
                </a:cxn>
                <a:cxn ang="10800000">
                  <a:pos x="wd2" y="hd2"/>
                </a:cxn>
                <a:cxn ang="16200000">
                  <a:pos x="wd2" y="hd2"/>
                </a:cxn>
              </a:cxnLst>
              <a:rect l="0" t="0" r="r" b="b"/>
              <a:pathLst>
                <a:path w="21600" h="21600" extrusionOk="0">
                  <a:moveTo>
                    <a:pt x="6346" y="8506"/>
                  </a:moveTo>
                  <a:lnTo>
                    <a:pt x="5298" y="7275"/>
                  </a:lnTo>
                  <a:lnTo>
                    <a:pt x="4832" y="4365"/>
                  </a:lnTo>
                  <a:lnTo>
                    <a:pt x="4308" y="2910"/>
                  </a:lnTo>
                  <a:lnTo>
                    <a:pt x="3435" y="2910"/>
                  </a:lnTo>
                  <a:lnTo>
                    <a:pt x="2795" y="3581"/>
                  </a:lnTo>
                  <a:lnTo>
                    <a:pt x="1921" y="5148"/>
                  </a:lnTo>
                  <a:lnTo>
                    <a:pt x="873" y="8953"/>
                  </a:lnTo>
                  <a:lnTo>
                    <a:pt x="990" y="9961"/>
                  </a:lnTo>
                  <a:lnTo>
                    <a:pt x="990" y="10968"/>
                  </a:lnTo>
                  <a:lnTo>
                    <a:pt x="757" y="11639"/>
                  </a:lnTo>
                  <a:lnTo>
                    <a:pt x="349" y="12423"/>
                  </a:lnTo>
                  <a:lnTo>
                    <a:pt x="0" y="13318"/>
                  </a:lnTo>
                  <a:lnTo>
                    <a:pt x="233" y="14325"/>
                  </a:lnTo>
                  <a:lnTo>
                    <a:pt x="233" y="16676"/>
                  </a:lnTo>
                  <a:lnTo>
                    <a:pt x="408" y="18466"/>
                  </a:lnTo>
                  <a:lnTo>
                    <a:pt x="873" y="18914"/>
                  </a:lnTo>
                  <a:lnTo>
                    <a:pt x="1747" y="18242"/>
                  </a:lnTo>
                  <a:lnTo>
                    <a:pt x="2795" y="17011"/>
                  </a:lnTo>
                  <a:lnTo>
                    <a:pt x="3260" y="16228"/>
                  </a:lnTo>
                  <a:lnTo>
                    <a:pt x="4075" y="16676"/>
                  </a:lnTo>
                  <a:lnTo>
                    <a:pt x="4949" y="17011"/>
                  </a:lnTo>
                  <a:lnTo>
                    <a:pt x="5706" y="17459"/>
                  </a:lnTo>
                  <a:lnTo>
                    <a:pt x="6230" y="17907"/>
                  </a:lnTo>
                  <a:lnTo>
                    <a:pt x="7336" y="16676"/>
                  </a:lnTo>
                  <a:lnTo>
                    <a:pt x="7860" y="16676"/>
                  </a:lnTo>
                  <a:lnTo>
                    <a:pt x="8384" y="17235"/>
                  </a:lnTo>
                  <a:lnTo>
                    <a:pt x="9141" y="17683"/>
                  </a:lnTo>
                  <a:lnTo>
                    <a:pt x="9781" y="16676"/>
                  </a:lnTo>
                  <a:lnTo>
                    <a:pt x="10771" y="16228"/>
                  </a:lnTo>
                  <a:lnTo>
                    <a:pt x="11411" y="16452"/>
                  </a:lnTo>
                  <a:lnTo>
                    <a:pt x="11935" y="18242"/>
                  </a:lnTo>
                  <a:lnTo>
                    <a:pt x="13042" y="18466"/>
                  </a:lnTo>
                  <a:lnTo>
                    <a:pt x="14381" y="18242"/>
                  </a:lnTo>
                  <a:lnTo>
                    <a:pt x="15254" y="20257"/>
                  </a:lnTo>
                  <a:lnTo>
                    <a:pt x="15894" y="21376"/>
                  </a:lnTo>
                  <a:lnTo>
                    <a:pt x="16535" y="21600"/>
                  </a:lnTo>
                  <a:lnTo>
                    <a:pt x="17525" y="20817"/>
                  </a:lnTo>
                  <a:lnTo>
                    <a:pt x="18456" y="20593"/>
                  </a:lnTo>
                  <a:lnTo>
                    <a:pt x="19096" y="19697"/>
                  </a:lnTo>
                  <a:lnTo>
                    <a:pt x="19446" y="18690"/>
                  </a:lnTo>
                  <a:lnTo>
                    <a:pt x="20610" y="16228"/>
                  </a:lnTo>
                  <a:lnTo>
                    <a:pt x="21251" y="14997"/>
                  </a:lnTo>
                  <a:lnTo>
                    <a:pt x="21600" y="13094"/>
                  </a:lnTo>
                  <a:lnTo>
                    <a:pt x="21367" y="10184"/>
                  </a:lnTo>
                  <a:lnTo>
                    <a:pt x="20843" y="9513"/>
                  </a:lnTo>
                  <a:lnTo>
                    <a:pt x="19853" y="7722"/>
                  </a:lnTo>
                  <a:lnTo>
                    <a:pt x="19446" y="5820"/>
                  </a:lnTo>
                  <a:lnTo>
                    <a:pt x="19038" y="3693"/>
                  </a:lnTo>
                  <a:lnTo>
                    <a:pt x="18165" y="2238"/>
                  </a:lnTo>
                  <a:lnTo>
                    <a:pt x="17641" y="2126"/>
                  </a:lnTo>
                  <a:lnTo>
                    <a:pt x="15894" y="2238"/>
                  </a:lnTo>
                  <a:lnTo>
                    <a:pt x="15137" y="3358"/>
                  </a:lnTo>
                  <a:lnTo>
                    <a:pt x="14613" y="3693"/>
                  </a:lnTo>
                  <a:lnTo>
                    <a:pt x="13682" y="2126"/>
                  </a:lnTo>
                  <a:lnTo>
                    <a:pt x="12925" y="1455"/>
                  </a:lnTo>
                  <a:lnTo>
                    <a:pt x="12401" y="448"/>
                  </a:lnTo>
                  <a:lnTo>
                    <a:pt x="12052" y="224"/>
                  </a:lnTo>
                  <a:lnTo>
                    <a:pt x="11120" y="0"/>
                  </a:lnTo>
                  <a:lnTo>
                    <a:pt x="10363" y="448"/>
                  </a:lnTo>
                  <a:lnTo>
                    <a:pt x="9723" y="448"/>
                  </a:lnTo>
                  <a:lnTo>
                    <a:pt x="9374" y="1007"/>
                  </a:lnTo>
                  <a:lnTo>
                    <a:pt x="9024" y="2126"/>
                  </a:lnTo>
                  <a:lnTo>
                    <a:pt x="9024" y="4365"/>
                  </a:lnTo>
                  <a:lnTo>
                    <a:pt x="9257" y="6827"/>
                  </a:lnTo>
                  <a:lnTo>
                    <a:pt x="9257" y="7946"/>
                  </a:lnTo>
                  <a:lnTo>
                    <a:pt x="8384" y="9513"/>
                  </a:lnTo>
                  <a:lnTo>
                    <a:pt x="7860" y="10408"/>
                  </a:lnTo>
                  <a:lnTo>
                    <a:pt x="7452" y="9401"/>
                  </a:lnTo>
                  <a:lnTo>
                    <a:pt x="6346" y="8506"/>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7" name="Shape 1237"/>
            <p:cNvSpPr/>
            <p:nvPr/>
          </p:nvSpPr>
          <p:spPr>
            <a:xfrm>
              <a:off x="367751" y="907098"/>
              <a:ext cx="522744" cy="947050"/>
            </a:xfrm>
            <a:custGeom>
              <a:avLst/>
              <a:gdLst/>
              <a:ahLst/>
              <a:cxnLst>
                <a:cxn ang="0">
                  <a:pos x="wd2" y="hd2"/>
                </a:cxn>
                <a:cxn ang="5400000">
                  <a:pos x="wd2" y="hd2"/>
                </a:cxn>
                <a:cxn ang="10800000">
                  <a:pos x="wd2" y="hd2"/>
                </a:cxn>
                <a:cxn ang="16200000">
                  <a:pos x="wd2" y="hd2"/>
                </a:cxn>
              </a:cxnLst>
              <a:rect l="0" t="0" r="r" b="b"/>
              <a:pathLst>
                <a:path w="21600" h="21600" extrusionOk="0">
                  <a:moveTo>
                    <a:pt x="6451" y="13840"/>
                  </a:moveTo>
                  <a:lnTo>
                    <a:pt x="7455" y="14390"/>
                  </a:lnTo>
                  <a:lnTo>
                    <a:pt x="7025" y="14912"/>
                  </a:lnTo>
                  <a:lnTo>
                    <a:pt x="6404" y="15346"/>
                  </a:lnTo>
                  <a:lnTo>
                    <a:pt x="5400" y="15635"/>
                  </a:lnTo>
                  <a:lnTo>
                    <a:pt x="4635" y="15896"/>
                  </a:lnTo>
                  <a:lnTo>
                    <a:pt x="3823" y="15954"/>
                  </a:lnTo>
                  <a:lnTo>
                    <a:pt x="3393" y="16157"/>
                  </a:lnTo>
                  <a:lnTo>
                    <a:pt x="4014" y="16794"/>
                  </a:lnTo>
                  <a:lnTo>
                    <a:pt x="4970" y="16794"/>
                  </a:lnTo>
                  <a:lnTo>
                    <a:pt x="5400" y="16851"/>
                  </a:lnTo>
                  <a:lnTo>
                    <a:pt x="5400" y="17286"/>
                  </a:lnTo>
                  <a:lnTo>
                    <a:pt x="5926" y="17286"/>
                  </a:lnTo>
                  <a:lnTo>
                    <a:pt x="6308" y="17170"/>
                  </a:lnTo>
                  <a:lnTo>
                    <a:pt x="6547" y="17604"/>
                  </a:lnTo>
                  <a:lnTo>
                    <a:pt x="7073" y="17981"/>
                  </a:lnTo>
                  <a:lnTo>
                    <a:pt x="7981" y="17981"/>
                  </a:lnTo>
                  <a:lnTo>
                    <a:pt x="8650" y="17865"/>
                  </a:lnTo>
                  <a:lnTo>
                    <a:pt x="9175" y="17981"/>
                  </a:lnTo>
                  <a:lnTo>
                    <a:pt x="7789" y="18676"/>
                  </a:lnTo>
                  <a:lnTo>
                    <a:pt x="7264" y="18849"/>
                  </a:lnTo>
                  <a:lnTo>
                    <a:pt x="6547" y="18676"/>
                  </a:lnTo>
                  <a:lnTo>
                    <a:pt x="4970" y="18299"/>
                  </a:lnTo>
                  <a:lnTo>
                    <a:pt x="4158" y="18299"/>
                  </a:lnTo>
                  <a:lnTo>
                    <a:pt x="3441" y="18676"/>
                  </a:lnTo>
                  <a:lnTo>
                    <a:pt x="2485" y="19168"/>
                  </a:lnTo>
                  <a:lnTo>
                    <a:pt x="1959" y="19428"/>
                  </a:lnTo>
                  <a:lnTo>
                    <a:pt x="1338" y="19544"/>
                  </a:lnTo>
                  <a:lnTo>
                    <a:pt x="621" y="19747"/>
                  </a:lnTo>
                  <a:lnTo>
                    <a:pt x="96" y="20008"/>
                  </a:lnTo>
                  <a:lnTo>
                    <a:pt x="0" y="20181"/>
                  </a:lnTo>
                  <a:lnTo>
                    <a:pt x="621" y="20239"/>
                  </a:lnTo>
                  <a:lnTo>
                    <a:pt x="1051" y="20500"/>
                  </a:lnTo>
                  <a:lnTo>
                    <a:pt x="1673" y="20673"/>
                  </a:lnTo>
                  <a:lnTo>
                    <a:pt x="2294" y="20500"/>
                  </a:lnTo>
                  <a:lnTo>
                    <a:pt x="2819" y="20326"/>
                  </a:lnTo>
                  <a:lnTo>
                    <a:pt x="3441" y="20384"/>
                  </a:lnTo>
                  <a:lnTo>
                    <a:pt x="4349" y="20702"/>
                  </a:lnTo>
                  <a:lnTo>
                    <a:pt x="5257" y="20963"/>
                  </a:lnTo>
                  <a:lnTo>
                    <a:pt x="5830" y="20702"/>
                  </a:lnTo>
                  <a:lnTo>
                    <a:pt x="6117" y="20297"/>
                  </a:lnTo>
                  <a:lnTo>
                    <a:pt x="7073" y="19950"/>
                  </a:lnTo>
                  <a:lnTo>
                    <a:pt x="7694" y="19950"/>
                  </a:lnTo>
                  <a:lnTo>
                    <a:pt x="8267" y="20326"/>
                  </a:lnTo>
                  <a:lnTo>
                    <a:pt x="8745" y="20558"/>
                  </a:lnTo>
                  <a:lnTo>
                    <a:pt x="9462" y="20558"/>
                  </a:lnTo>
                  <a:lnTo>
                    <a:pt x="10418" y="20616"/>
                  </a:lnTo>
                  <a:lnTo>
                    <a:pt x="11039" y="20760"/>
                  </a:lnTo>
                  <a:lnTo>
                    <a:pt x="11660" y="20500"/>
                  </a:lnTo>
                  <a:lnTo>
                    <a:pt x="12186" y="20500"/>
                  </a:lnTo>
                  <a:lnTo>
                    <a:pt x="12712" y="20673"/>
                  </a:lnTo>
                  <a:lnTo>
                    <a:pt x="13333" y="21108"/>
                  </a:lnTo>
                  <a:lnTo>
                    <a:pt x="14145" y="21166"/>
                  </a:lnTo>
                  <a:lnTo>
                    <a:pt x="15053" y="21282"/>
                  </a:lnTo>
                  <a:lnTo>
                    <a:pt x="15674" y="21484"/>
                  </a:lnTo>
                  <a:lnTo>
                    <a:pt x="16439" y="21600"/>
                  </a:lnTo>
                  <a:lnTo>
                    <a:pt x="17060" y="21397"/>
                  </a:lnTo>
                  <a:lnTo>
                    <a:pt x="17873" y="21108"/>
                  </a:lnTo>
                  <a:lnTo>
                    <a:pt x="18398" y="21050"/>
                  </a:lnTo>
                  <a:lnTo>
                    <a:pt x="19019" y="20963"/>
                  </a:lnTo>
                  <a:lnTo>
                    <a:pt x="19641" y="20616"/>
                  </a:lnTo>
                  <a:lnTo>
                    <a:pt x="19211" y="20297"/>
                  </a:lnTo>
                  <a:lnTo>
                    <a:pt x="18207" y="19950"/>
                  </a:lnTo>
                  <a:lnTo>
                    <a:pt x="17873" y="19747"/>
                  </a:lnTo>
                  <a:lnTo>
                    <a:pt x="17873" y="19544"/>
                  </a:lnTo>
                  <a:lnTo>
                    <a:pt x="18303" y="19313"/>
                  </a:lnTo>
                  <a:lnTo>
                    <a:pt x="19019" y="19255"/>
                  </a:lnTo>
                  <a:lnTo>
                    <a:pt x="19736" y="19052"/>
                  </a:lnTo>
                  <a:lnTo>
                    <a:pt x="20883" y="18299"/>
                  </a:lnTo>
                  <a:lnTo>
                    <a:pt x="21409" y="17923"/>
                  </a:lnTo>
                  <a:lnTo>
                    <a:pt x="21600" y="17286"/>
                  </a:lnTo>
                  <a:lnTo>
                    <a:pt x="21600" y="16909"/>
                  </a:lnTo>
                  <a:lnTo>
                    <a:pt x="21074" y="16649"/>
                  </a:lnTo>
                  <a:lnTo>
                    <a:pt x="20358" y="16330"/>
                  </a:lnTo>
                  <a:lnTo>
                    <a:pt x="19736" y="16157"/>
                  </a:lnTo>
                  <a:lnTo>
                    <a:pt x="19019" y="16214"/>
                  </a:lnTo>
                  <a:lnTo>
                    <a:pt x="18589" y="16359"/>
                  </a:lnTo>
                  <a:lnTo>
                    <a:pt x="18398" y="16099"/>
                  </a:lnTo>
                  <a:lnTo>
                    <a:pt x="18781" y="15664"/>
                  </a:lnTo>
                  <a:lnTo>
                    <a:pt x="18924" y="15346"/>
                  </a:lnTo>
                  <a:lnTo>
                    <a:pt x="18828" y="14767"/>
                  </a:lnTo>
                  <a:lnTo>
                    <a:pt x="18781" y="13956"/>
                  </a:lnTo>
                  <a:lnTo>
                    <a:pt x="19019" y="13319"/>
                  </a:lnTo>
                  <a:lnTo>
                    <a:pt x="18828" y="12943"/>
                  </a:lnTo>
                  <a:lnTo>
                    <a:pt x="18398" y="12508"/>
                  </a:lnTo>
                  <a:lnTo>
                    <a:pt x="17347" y="11379"/>
                  </a:lnTo>
                  <a:lnTo>
                    <a:pt x="16917" y="10858"/>
                  </a:lnTo>
                  <a:lnTo>
                    <a:pt x="16726" y="10221"/>
                  </a:lnTo>
                  <a:lnTo>
                    <a:pt x="16630" y="9845"/>
                  </a:lnTo>
                  <a:lnTo>
                    <a:pt x="16917" y="9208"/>
                  </a:lnTo>
                  <a:lnTo>
                    <a:pt x="16917" y="8715"/>
                  </a:lnTo>
                  <a:lnTo>
                    <a:pt x="16726" y="8165"/>
                  </a:lnTo>
                  <a:lnTo>
                    <a:pt x="15483" y="7412"/>
                  </a:lnTo>
                  <a:lnTo>
                    <a:pt x="14862" y="7268"/>
                  </a:lnTo>
                  <a:lnTo>
                    <a:pt x="14241" y="7210"/>
                  </a:lnTo>
                  <a:lnTo>
                    <a:pt x="13811" y="7152"/>
                  </a:lnTo>
                  <a:lnTo>
                    <a:pt x="13811" y="6891"/>
                  </a:lnTo>
                  <a:lnTo>
                    <a:pt x="14050" y="6688"/>
                  </a:lnTo>
                  <a:lnTo>
                    <a:pt x="14766" y="6631"/>
                  </a:lnTo>
                  <a:lnTo>
                    <a:pt x="15388" y="6775"/>
                  </a:lnTo>
                  <a:lnTo>
                    <a:pt x="15818" y="6833"/>
                  </a:lnTo>
                  <a:lnTo>
                    <a:pt x="16104" y="6544"/>
                  </a:lnTo>
                  <a:lnTo>
                    <a:pt x="16009" y="6225"/>
                  </a:lnTo>
                  <a:lnTo>
                    <a:pt x="18589" y="4777"/>
                  </a:lnTo>
                  <a:lnTo>
                    <a:pt x="19019" y="4459"/>
                  </a:lnTo>
                  <a:lnTo>
                    <a:pt x="19019" y="3793"/>
                  </a:lnTo>
                  <a:lnTo>
                    <a:pt x="18398" y="3475"/>
                  </a:lnTo>
                  <a:lnTo>
                    <a:pt x="17681" y="3417"/>
                  </a:lnTo>
                  <a:lnTo>
                    <a:pt x="17060" y="2838"/>
                  </a:lnTo>
                  <a:lnTo>
                    <a:pt x="15818" y="2838"/>
                  </a:lnTo>
                  <a:lnTo>
                    <a:pt x="14671" y="2953"/>
                  </a:lnTo>
                  <a:lnTo>
                    <a:pt x="14432" y="2895"/>
                  </a:lnTo>
                  <a:lnTo>
                    <a:pt x="14145" y="2635"/>
                  </a:lnTo>
                  <a:lnTo>
                    <a:pt x="14671" y="2403"/>
                  </a:lnTo>
                  <a:lnTo>
                    <a:pt x="15196" y="2085"/>
                  </a:lnTo>
                  <a:lnTo>
                    <a:pt x="16296" y="1506"/>
                  </a:lnTo>
                  <a:lnTo>
                    <a:pt x="17156" y="1448"/>
                  </a:lnTo>
                  <a:lnTo>
                    <a:pt x="18781" y="695"/>
                  </a:lnTo>
                  <a:lnTo>
                    <a:pt x="16965" y="434"/>
                  </a:lnTo>
                  <a:lnTo>
                    <a:pt x="16200" y="376"/>
                  </a:lnTo>
                  <a:lnTo>
                    <a:pt x="15292" y="318"/>
                  </a:lnTo>
                  <a:lnTo>
                    <a:pt x="14241" y="0"/>
                  </a:lnTo>
                  <a:lnTo>
                    <a:pt x="13285" y="637"/>
                  </a:lnTo>
                  <a:lnTo>
                    <a:pt x="13333" y="955"/>
                  </a:lnTo>
                  <a:lnTo>
                    <a:pt x="12807" y="1071"/>
                  </a:lnTo>
                  <a:lnTo>
                    <a:pt x="11947" y="1390"/>
                  </a:lnTo>
                  <a:lnTo>
                    <a:pt x="11135" y="1564"/>
                  </a:lnTo>
                  <a:lnTo>
                    <a:pt x="11135" y="2027"/>
                  </a:lnTo>
                  <a:lnTo>
                    <a:pt x="11039" y="2403"/>
                  </a:lnTo>
                  <a:lnTo>
                    <a:pt x="10322" y="3011"/>
                  </a:lnTo>
                  <a:lnTo>
                    <a:pt x="9175" y="3764"/>
                  </a:lnTo>
                  <a:lnTo>
                    <a:pt x="8745" y="4140"/>
                  </a:lnTo>
                  <a:lnTo>
                    <a:pt x="8984" y="4401"/>
                  </a:lnTo>
                  <a:lnTo>
                    <a:pt x="10179" y="4343"/>
                  </a:lnTo>
                  <a:lnTo>
                    <a:pt x="10227" y="4488"/>
                  </a:lnTo>
                  <a:lnTo>
                    <a:pt x="10227" y="4777"/>
                  </a:lnTo>
                  <a:lnTo>
                    <a:pt x="8650" y="5994"/>
                  </a:lnTo>
                  <a:lnTo>
                    <a:pt x="8076" y="6688"/>
                  </a:lnTo>
                  <a:lnTo>
                    <a:pt x="7694" y="7268"/>
                  </a:lnTo>
                  <a:lnTo>
                    <a:pt x="8076" y="7528"/>
                  </a:lnTo>
                  <a:lnTo>
                    <a:pt x="8841" y="7007"/>
                  </a:lnTo>
                  <a:lnTo>
                    <a:pt x="9558" y="6370"/>
                  </a:lnTo>
                  <a:lnTo>
                    <a:pt x="10083" y="6544"/>
                  </a:lnTo>
                  <a:lnTo>
                    <a:pt x="10179" y="7470"/>
                  </a:lnTo>
                  <a:lnTo>
                    <a:pt x="10227" y="8078"/>
                  </a:lnTo>
                  <a:lnTo>
                    <a:pt x="9271" y="8397"/>
                  </a:lnTo>
                  <a:lnTo>
                    <a:pt x="8650" y="8773"/>
                  </a:lnTo>
                  <a:lnTo>
                    <a:pt x="8411" y="9092"/>
                  </a:lnTo>
                  <a:lnTo>
                    <a:pt x="9701" y="9729"/>
                  </a:lnTo>
                  <a:lnTo>
                    <a:pt x="10800" y="9613"/>
                  </a:lnTo>
                  <a:lnTo>
                    <a:pt x="11039" y="9989"/>
                  </a:lnTo>
                  <a:lnTo>
                    <a:pt x="12186" y="9555"/>
                  </a:lnTo>
                  <a:lnTo>
                    <a:pt x="12090" y="9902"/>
                  </a:lnTo>
                  <a:lnTo>
                    <a:pt x="11135" y="10597"/>
                  </a:lnTo>
                  <a:lnTo>
                    <a:pt x="11565" y="11350"/>
                  </a:lnTo>
                  <a:lnTo>
                    <a:pt x="11660" y="11755"/>
                  </a:lnTo>
                  <a:lnTo>
                    <a:pt x="12664" y="11813"/>
                  </a:lnTo>
                  <a:lnTo>
                    <a:pt x="12712" y="12190"/>
                  </a:lnTo>
                  <a:lnTo>
                    <a:pt x="11565" y="13001"/>
                  </a:lnTo>
                  <a:lnTo>
                    <a:pt x="11135" y="12885"/>
                  </a:lnTo>
                  <a:lnTo>
                    <a:pt x="10704" y="13145"/>
                  </a:lnTo>
                  <a:lnTo>
                    <a:pt x="10609" y="13580"/>
                  </a:lnTo>
                  <a:lnTo>
                    <a:pt x="9462" y="13203"/>
                  </a:lnTo>
                  <a:lnTo>
                    <a:pt x="6451" y="1384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8" name="Shape 1238"/>
            <p:cNvSpPr/>
            <p:nvPr/>
          </p:nvSpPr>
          <p:spPr>
            <a:xfrm>
              <a:off x="1703958" y="3995642"/>
              <a:ext cx="43949" cy="33008"/>
            </a:xfrm>
            <a:custGeom>
              <a:avLst/>
              <a:gdLst/>
              <a:ahLst/>
              <a:cxnLst>
                <a:cxn ang="0">
                  <a:pos x="wd2" y="hd2"/>
                </a:cxn>
                <a:cxn ang="5400000">
                  <a:pos x="wd2" y="hd2"/>
                </a:cxn>
                <a:cxn ang="10800000">
                  <a:pos x="wd2" y="hd2"/>
                </a:cxn>
                <a:cxn ang="16200000">
                  <a:pos x="wd2" y="hd2"/>
                </a:cxn>
              </a:cxnLst>
              <a:rect l="0" t="0" r="r" b="b"/>
              <a:pathLst>
                <a:path w="21600" h="21600" extrusionOk="0">
                  <a:moveTo>
                    <a:pt x="11368" y="0"/>
                  </a:moveTo>
                  <a:lnTo>
                    <a:pt x="20463" y="1600"/>
                  </a:lnTo>
                  <a:lnTo>
                    <a:pt x="21600" y="9600"/>
                  </a:lnTo>
                  <a:lnTo>
                    <a:pt x="11937" y="18400"/>
                  </a:lnTo>
                  <a:lnTo>
                    <a:pt x="1137" y="21600"/>
                  </a:lnTo>
                  <a:lnTo>
                    <a:pt x="0" y="12000"/>
                  </a:lnTo>
                  <a:lnTo>
                    <a:pt x="11368"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39" name="Shape 1239"/>
            <p:cNvSpPr/>
            <p:nvPr/>
          </p:nvSpPr>
          <p:spPr>
            <a:xfrm>
              <a:off x="367751" y="1079850"/>
              <a:ext cx="112182" cy="125681"/>
            </a:xfrm>
            <a:custGeom>
              <a:avLst/>
              <a:gdLst/>
              <a:ahLst/>
              <a:cxnLst>
                <a:cxn ang="0">
                  <a:pos x="wd2" y="hd2"/>
                </a:cxn>
                <a:cxn ang="5400000">
                  <a:pos x="wd2" y="hd2"/>
                </a:cxn>
                <a:cxn ang="10800000">
                  <a:pos x="wd2" y="hd2"/>
                </a:cxn>
                <a:cxn ang="16200000">
                  <a:pos x="wd2" y="hd2"/>
                </a:cxn>
              </a:cxnLst>
              <a:rect l="0" t="0" r="r" b="b"/>
              <a:pathLst>
                <a:path w="21600" h="21600" extrusionOk="0">
                  <a:moveTo>
                    <a:pt x="7571" y="0"/>
                  </a:moveTo>
                  <a:lnTo>
                    <a:pt x="12470" y="0"/>
                  </a:lnTo>
                  <a:lnTo>
                    <a:pt x="16256" y="873"/>
                  </a:lnTo>
                  <a:lnTo>
                    <a:pt x="18705" y="4364"/>
                  </a:lnTo>
                  <a:lnTo>
                    <a:pt x="21155" y="10036"/>
                  </a:lnTo>
                  <a:lnTo>
                    <a:pt x="21600" y="14836"/>
                  </a:lnTo>
                  <a:lnTo>
                    <a:pt x="19151" y="17236"/>
                  </a:lnTo>
                  <a:lnTo>
                    <a:pt x="18260" y="20509"/>
                  </a:lnTo>
                  <a:lnTo>
                    <a:pt x="15810" y="21600"/>
                  </a:lnTo>
                  <a:lnTo>
                    <a:pt x="13361" y="18764"/>
                  </a:lnTo>
                  <a:lnTo>
                    <a:pt x="11134" y="13527"/>
                  </a:lnTo>
                  <a:lnTo>
                    <a:pt x="9575" y="11564"/>
                  </a:lnTo>
                  <a:lnTo>
                    <a:pt x="5344" y="11127"/>
                  </a:lnTo>
                  <a:lnTo>
                    <a:pt x="0" y="5673"/>
                  </a:lnTo>
                  <a:lnTo>
                    <a:pt x="7571"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40" name="Shape 1240"/>
            <p:cNvSpPr/>
            <p:nvPr/>
          </p:nvSpPr>
          <p:spPr>
            <a:xfrm>
              <a:off x="2860048" y="3039188"/>
              <a:ext cx="1542785" cy="850567"/>
            </a:xfrm>
            <a:custGeom>
              <a:avLst/>
              <a:gdLst/>
              <a:ahLst/>
              <a:cxnLst>
                <a:cxn ang="0">
                  <a:pos x="wd2" y="hd2"/>
                </a:cxn>
                <a:cxn ang="5400000">
                  <a:pos x="wd2" y="hd2"/>
                </a:cxn>
                <a:cxn ang="10800000">
                  <a:pos x="wd2" y="hd2"/>
                </a:cxn>
                <a:cxn ang="16200000">
                  <a:pos x="wd2" y="hd2"/>
                </a:cxn>
              </a:cxnLst>
              <a:rect l="0" t="0" r="r" b="b"/>
              <a:pathLst>
                <a:path w="21600" h="21600" extrusionOk="0">
                  <a:moveTo>
                    <a:pt x="2882" y="9156"/>
                  </a:moveTo>
                  <a:lnTo>
                    <a:pt x="2947" y="8350"/>
                  </a:lnTo>
                  <a:lnTo>
                    <a:pt x="3546" y="8221"/>
                  </a:lnTo>
                  <a:lnTo>
                    <a:pt x="3708" y="8221"/>
                  </a:lnTo>
                  <a:lnTo>
                    <a:pt x="3416" y="7737"/>
                  </a:lnTo>
                  <a:lnTo>
                    <a:pt x="2996" y="7512"/>
                  </a:lnTo>
                  <a:lnTo>
                    <a:pt x="2996" y="6996"/>
                  </a:lnTo>
                  <a:lnTo>
                    <a:pt x="3870" y="6512"/>
                  </a:lnTo>
                  <a:lnTo>
                    <a:pt x="4582" y="6383"/>
                  </a:lnTo>
                  <a:lnTo>
                    <a:pt x="5068" y="5900"/>
                  </a:lnTo>
                  <a:lnTo>
                    <a:pt x="5376" y="6158"/>
                  </a:lnTo>
                  <a:lnTo>
                    <a:pt x="5602" y="5448"/>
                  </a:lnTo>
                  <a:lnTo>
                    <a:pt x="6169" y="4481"/>
                  </a:lnTo>
                  <a:lnTo>
                    <a:pt x="6525" y="3869"/>
                  </a:lnTo>
                  <a:lnTo>
                    <a:pt x="6817" y="3514"/>
                  </a:lnTo>
                  <a:lnTo>
                    <a:pt x="7367" y="3514"/>
                  </a:lnTo>
                  <a:lnTo>
                    <a:pt x="7902" y="3192"/>
                  </a:lnTo>
                  <a:lnTo>
                    <a:pt x="8744" y="2644"/>
                  </a:lnTo>
                  <a:lnTo>
                    <a:pt x="8922" y="2644"/>
                  </a:lnTo>
                  <a:lnTo>
                    <a:pt x="9165" y="3095"/>
                  </a:lnTo>
                  <a:lnTo>
                    <a:pt x="9407" y="3450"/>
                  </a:lnTo>
                  <a:lnTo>
                    <a:pt x="9764" y="3095"/>
                  </a:lnTo>
                  <a:lnTo>
                    <a:pt x="10120" y="3450"/>
                  </a:lnTo>
                  <a:lnTo>
                    <a:pt x="10363" y="3772"/>
                  </a:lnTo>
                  <a:lnTo>
                    <a:pt x="10670" y="3869"/>
                  </a:lnTo>
                  <a:lnTo>
                    <a:pt x="10849" y="4127"/>
                  </a:lnTo>
                  <a:lnTo>
                    <a:pt x="11027" y="3643"/>
                  </a:lnTo>
                  <a:lnTo>
                    <a:pt x="11561" y="3998"/>
                  </a:lnTo>
                  <a:lnTo>
                    <a:pt x="12468" y="4127"/>
                  </a:lnTo>
                  <a:lnTo>
                    <a:pt x="13245" y="3869"/>
                  </a:lnTo>
                  <a:lnTo>
                    <a:pt x="13601" y="3514"/>
                  </a:lnTo>
                  <a:lnTo>
                    <a:pt x="13779" y="3321"/>
                  </a:lnTo>
                  <a:lnTo>
                    <a:pt x="14022" y="2998"/>
                  </a:lnTo>
                  <a:lnTo>
                    <a:pt x="14459" y="3192"/>
                  </a:lnTo>
                  <a:lnTo>
                    <a:pt x="14816" y="3095"/>
                  </a:lnTo>
                  <a:lnTo>
                    <a:pt x="15188" y="2515"/>
                  </a:lnTo>
                  <a:lnTo>
                    <a:pt x="15722" y="1805"/>
                  </a:lnTo>
                  <a:lnTo>
                    <a:pt x="15787" y="1322"/>
                  </a:lnTo>
                  <a:lnTo>
                    <a:pt x="15836" y="838"/>
                  </a:lnTo>
                  <a:lnTo>
                    <a:pt x="16143" y="709"/>
                  </a:lnTo>
                  <a:lnTo>
                    <a:pt x="16435" y="838"/>
                  </a:lnTo>
                  <a:lnTo>
                    <a:pt x="16921" y="838"/>
                  </a:lnTo>
                  <a:lnTo>
                    <a:pt x="17342" y="0"/>
                  </a:lnTo>
                  <a:lnTo>
                    <a:pt x="17584" y="129"/>
                  </a:lnTo>
                  <a:lnTo>
                    <a:pt x="17698" y="613"/>
                  </a:lnTo>
                  <a:lnTo>
                    <a:pt x="18362" y="838"/>
                  </a:lnTo>
                  <a:lnTo>
                    <a:pt x="18783" y="2740"/>
                  </a:lnTo>
                  <a:lnTo>
                    <a:pt x="20094" y="2869"/>
                  </a:lnTo>
                  <a:lnTo>
                    <a:pt x="20515" y="3869"/>
                  </a:lnTo>
                  <a:lnTo>
                    <a:pt x="19916" y="5448"/>
                  </a:lnTo>
                  <a:lnTo>
                    <a:pt x="20224" y="5900"/>
                  </a:lnTo>
                  <a:lnTo>
                    <a:pt x="20159" y="6996"/>
                  </a:lnTo>
                  <a:lnTo>
                    <a:pt x="20645" y="7383"/>
                  </a:lnTo>
                  <a:lnTo>
                    <a:pt x="20402" y="8930"/>
                  </a:lnTo>
                  <a:lnTo>
                    <a:pt x="20758" y="8930"/>
                  </a:lnTo>
                  <a:lnTo>
                    <a:pt x="21179" y="9156"/>
                  </a:lnTo>
                  <a:lnTo>
                    <a:pt x="21114" y="9639"/>
                  </a:lnTo>
                  <a:lnTo>
                    <a:pt x="21244" y="10381"/>
                  </a:lnTo>
                  <a:lnTo>
                    <a:pt x="21600" y="11090"/>
                  </a:lnTo>
                  <a:lnTo>
                    <a:pt x="21357" y="11316"/>
                  </a:lnTo>
                  <a:lnTo>
                    <a:pt x="21066" y="11445"/>
                  </a:lnTo>
                  <a:lnTo>
                    <a:pt x="20467" y="11670"/>
                  </a:lnTo>
                  <a:lnTo>
                    <a:pt x="20224" y="11928"/>
                  </a:lnTo>
                  <a:lnTo>
                    <a:pt x="19916" y="11445"/>
                  </a:lnTo>
                  <a:lnTo>
                    <a:pt x="19916" y="11799"/>
                  </a:lnTo>
                  <a:lnTo>
                    <a:pt x="19738" y="12025"/>
                  </a:lnTo>
                  <a:lnTo>
                    <a:pt x="19446" y="12154"/>
                  </a:lnTo>
                  <a:lnTo>
                    <a:pt x="19204" y="11574"/>
                  </a:lnTo>
                  <a:lnTo>
                    <a:pt x="18847" y="11928"/>
                  </a:lnTo>
                  <a:lnTo>
                    <a:pt x="18961" y="12412"/>
                  </a:lnTo>
                  <a:lnTo>
                    <a:pt x="18184" y="12412"/>
                  </a:lnTo>
                  <a:lnTo>
                    <a:pt x="18005" y="12863"/>
                  </a:lnTo>
                  <a:lnTo>
                    <a:pt x="17763" y="12767"/>
                  </a:lnTo>
                  <a:lnTo>
                    <a:pt x="17520" y="12863"/>
                  </a:lnTo>
                  <a:lnTo>
                    <a:pt x="17520" y="13218"/>
                  </a:lnTo>
                  <a:lnTo>
                    <a:pt x="17163" y="13959"/>
                  </a:lnTo>
                  <a:lnTo>
                    <a:pt x="16678" y="14798"/>
                  </a:lnTo>
                  <a:lnTo>
                    <a:pt x="15900" y="14894"/>
                  </a:lnTo>
                  <a:lnTo>
                    <a:pt x="15836" y="15378"/>
                  </a:lnTo>
                  <a:lnTo>
                    <a:pt x="15787" y="15636"/>
                  </a:lnTo>
                  <a:lnTo>
                    <a:pt x="15366" y="15636"/>
                  </a:lnTo>
                  <a:lnTo>
                    <a:pt x="14945" y="15861"/>
                  </a:lnTo>
                  <a:lnTo>
                    <a:pt x="14573" y="15636"/>
                  </a:lnTo>
                  <a:lnTo>
                    <a:pt x="14395" y="15378"/>
                  </a:lnTo>
                  <a:lnTo>
                    <a:pt x="14168" y="15861"/>
                  </a:lnTo>
                  <a:lnTo>
                    <a:pt x="13601" y="16345"/>
                  </a:lnTo>
                  <a:lnTo>
                    <a:pt x="12937" y="16345"/>
                  </a:lnTo>
                  <a:lnTo>
                    <a:pt x="12581" y="16087"/>
                  </a:lnTo>
                  <a:lnTo>
                    <a:pt x="12290" y="16700"/>
                  </a:lnTo>
                  <a:lnTo>
                    <a:pt x="12338" y="17667"/>
                  </a:lnTo>
                  <a:lnTo>
                    <a:pt x="11982" y="18956"/>
                  </a:lnTo>
                  <a:lnTo>
                    <a:pt x="11691" y="19214"/>
                  </a:lnTo>
                  <a:lnTo>
                    <a:pt x="11448" y="18376"/>
                  </a:lnTo>
                  <a:lnTo>
                    <a:pt x="11318" y="18021"/>
                  </a:lnTo>
                  <a:lnTo>
                    <a:pt x="11448" y="17409"/>
                  </a:lnTo>
                  <a:lnTo>
                    <a:pt x="11561" y="17054"/>
                  </a:lnTo>
                  <a:lnTo>
                    <a:pt x="11448" y="16829"/>
                  </a:lnTo>
                  <a:lnTo>
                    <a:pt x="11270" y="16829"/>
                  </a:lnTo>
                  <a:lnTo>
                    <a:pt x="11091" y="17409"/>
                  </a:lnTo>
                  <a:lnTo>
                    <a:pt x="10719" y="18021"/>
                  </a:lnTo>
                  <a:lnTo>
                    <a:pt x="10363" y="17764"/>
                  </a:lnTo>
                  <a:lnTo>
                    <a:pt x="9877" y="17667"/>
                  </a:lnTo>
                  <a:lnTo>
                    <a:pt x="9343" y="19085"/>
                  </a:lnTo>
                  <a:lnTo>
                    <a:pt x="9165" y="19343"/>
                  </a:lnTo>
                  <a:lnTo>
                    <a:pt x="9100" y="19698"/>
                  </a:lnTo>
                  <a:lnTo>
                    <a:pt x="8323" y="20181"/>
                  </a:lnTo>
                  <a:lnTo>
                    <a:pt x="8145" y="20181"/>
                  </a:lnTo>
                  <a:lnTo>
                    <a:pt x="6768" y="19343"/>
                  </a:lnTo>
                  <a:lnTo>
                    <a:pt x="6347" y="19214"/>
                  </a:lnTo>
                  <a:lnTo>
                    <a:pt x="5861" y="18956"/>
                  </a:lnTo>
                  <a:lnTo>
                    <a:pt x="5376" y="18860"/>
                  </a:lnTo>
                  <a:lnTo>
                    <a:pt x="5246" y="19440"/>
                  </a:lnTo>
                  <a:lnTo>
                    <a:pt x="5181" y="20278"/>
                  </a:lnTo>
                  <a:lnTo>
                    <a:pt x="5133" y="20536"/>
                  </a:lnTo>
                  <a:lnTo>
                    <a:pt x="4760" y="20762"/>
                  </a:lnTo>
                  <a:lnTo>
                    <a:pt x="4712" y="20762"/>
                  </a:lnTo>
                  <a:lnTo>
                    <a:pt x="4291" y="21600"/>
                  </a:lnTo>
                  <a:lnTo>
                    <a:pt x="4048" y="21600"/>
                  </a:lnTo>
                  <a:lnTo>
                    <a:pt x="3935" y="20987"/>
                  </a:lnTo>
                  <a:lnTo>
                    <a:pt x="3757" y="20891"/>
                  </a:lnTo>
                  <a:lnTo>
                    <a:pt x="3546" y="20536"/>
                  </a:lnTo>
                  <a:lnTo>
                    <a:pt x="3481" y="20053"/>
                  </a:lnTo>
                  <a:lnTo>
                    <a:pt x="2996" y="19924"/>
                  </a:lnTo>
                  <a:lnTo>
                    <a:pt x="2753" y="19698"/>
                  </a:lnTo>
                  <a:lnTo>
                    <a:pt x="2704" y="19440"/>
                  </a:lnTo>
                  <a:lnTo>
                    <a:pt x="2396" y="19440"/>
                  </a:lnTo>
                  <a:lnTo>
                    <a:pt x="2154" y="18956"/>
                  </a:lnTo>
                  <a:lnTo>
                    <a:pt x="2105" y="18731"/>
                  </a:lnTo>
                  <a:lnTo>
                    <a:pt x="1862" y="18956"/>
                  </a:lnTo>
                  <a:lnTo>
                    <a:pt x="1619" y="18860"/>
                  </a:lnTo>
                  <a:lnTo>
                    <a:pt x="1506" y="18731"/>
                  </a:lnTo>
                  <a:lnTo>
                    <a:pt x="1554" y="18247"/>
                  </a:lnTo>
                  <a:lnTo>
                    <a:pt x="1198" y="17764"/>
                  </a:lnTo>
                  <a:lnTo>
                    <a:pt x="1263" y="17409"/>
                  </a:lnTo>
                  <a:lnTo>
                    <a:pt x="1376" y="17183"/>
                  </a:lnTo>
                  <a:lnTo>
                    <a:pt x="1020" y="16700"/>
                  </a:lnTo>
                  <a:lnTo>
                    <a:pt x="113" y="15990"/>
                  </a:lnTo>
                  <a:lnTo>
                    <a:pt x="243" y="15281"/>
                  </a:lnTo>
                  <a:lnTo>
                    <a:pt x="534" y="15281"/>
                  </a:lnTo>
                  <a:lnTo>
                    <a:pt x="664" y="15733"/>
                  </a:lnTo>
                  <a:lnTo>
                    <a:pt x="599" y="15023"/>
                  </a:lnTo>
                  <a:lnTo>
                    <a:pt x="777" y="14443"/>
                  </a:lnTo>
                  <a:lnTo>
                    <a:pt x="907" y="13830"/>
                  </a:lnTo>
                  <a:lnTo>
                    <a:pt x="599" y="13347"/>
                  </a:lnTo>
                  <a:lnTo>
                    <a:pt x="356" y="12863"/>
                  </a:lnTo>
                  <a:lnTo>
                    <a:pt x="356" y="12412"/>
                  </a:lnTo>
                  <a:lnTo>
                    <a:pt x="113" y="12412"/>
                  </a:lnTo>
                  <a:lnTo>
                    <a:pt x="0" y="12283"/>
                  </a:lnTo>
                  <a:lnTo>
                    <a:pt x="65" y="11187"/>
                  </a:lnTo>
                  <a:lnTo>
                    <a:pt x="486" y="9639"/>
                  </a:lnTo>
                  <a:lnTo>
                    <a:pt x="907" y="9639"/>
                  </a:lnTo>
                  <a:lnTo>
                    <a:pt x="1198" y="9897"/>
                  </a:lnTo>
                  <a:lnTo>
                    <a:pt x="1376" y="9897"/>
                  </a:lnTo>
                  <a:lnTo>
                    <a:pt x="1376" y="9414"/>
                  </a:lnTo>
                  <a:lnTo>
                    <a:pt x="1733" y="9285"/>
                  </a:lnTo>
                  <a:lnTo>
                    <a:pt x="2396" y="9285"/>
                  </a:lnTo>
                  <a:lnTo>
                    <a:pt x="2882" y="9156"/>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246" name="Group 1246"/>
            <p:cNvGrpSpPr/>
            <p:nvPr/>
          </p:nvGrpSpPr>
          <p:grpSpPr>
            <a:xfrm>
              <a:off x="1886267" y="245013"/>
              <a:ext cx="641864" cy="1506901"/>
              <a:chOff x="0" y="0"/>
              <a:chExt cx="641863" cy="1506899"/>
            </a:xfrm>
          </p:grpSpPr>
          <p:sp>
            <p:nvSpPr>
              <p:cNvPr id="1241" name="Shape 1241"/>
              <p:cNvSpPr/>
              <p:nvPr/>
            </p:nvSpPr>
            <p:spPr>
              <a:xfrm>
                <a:off x="256745" y="1305048"/>
                <a:ext cx="42792" cy="1167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432" y="7278"/>
                    </a:lnTo>
                    <a:lnTo>
                      <a:pt x="14011" y="12913"/>
                    </a:lnTo>
                    <a:lnTo>
                      <a:pt x="4086" y="16435"/>
                    </a:lnTo>
                    <a:lnTo>
                      <a:pt x="6422" y="20191"/>
                    </a:lnTo>
                    <a:lnTo>
                      <a:pt x="2335" y="21600"/>
                    </a:lnTo>
                    <a:lnTo>
                      <a:pt x="0" y="16904"/>
                    </a:lnTo>
                    <a:lnTo>
                      <a:pt x="3503" y="13383"/>
                    </a:lnTo>
                    <a:lnTo>
                      <a:pt x="6422" y="9391"/>
                    </a:lnTo>
                    <a:lnTo>
                      <a:pt x="216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42" name="Shape 1242"/>
              <p:cNvSpPr/>
              <p:nvPr/>
            </p:nvSpPr>
            <p:spPr>
              <a:xfrm>
                <a:off x="351579" y="1250460"/>
                <a:ext cx="57826" cy="92674"/>
              </a:xfrm>
              <a:custGeom>
                <a:avLst/>
                <a:gdLst/>
                <a:ahLst/>
                <a:cxnLst>
                  <a:cxn ang="0">
                    <a:pos x="wd2" y="hd2"/>
                  </a:cxn>
                  <a:cxn ang="5400000">
                    <a:pos x="wd2" y="hd2"/>
                  </a:cxn>
                  <a:cxn ang="10800000">
                    <a:pos x="wd2" y="hd2"/>
                  </a:cxn>
                  <a:cxn ang="16200000">
                    <a:pos x="wd2" y="hd2"/>
                  </a:cxn>
                </a:cxnLst>
                <a:rect l="0" t="0" r="r" b="b"/>
                <a:pathLst>
                  <a:path w="21600" h="21600" extrusionOk="0">
                    <a:moveTo>
                      <a:pt x="16848" y="0"/>
                    </a:moveTo>
                    <a:lnTo>
                      <a:pt x="21600" y="0"/>
                    </a:lnTo>
                    <a:lnTo>
                      <a:pt x="15984" y="4438"/>
                    </a:lnTo>
                    <a:lnTo>
                      <a:pt x="15120" y="7693"/>
                    </a:lnTo>
                    <a:lnTo>
                      <a:pt x="16848" y="12132"/>
                    </a:lnTo>
                    <a:lnTo>
                      <a:pt x="11232" y="16570"/>
                    </a:lnTo>
                    <a:lnTo>
                      <a:pt x="3888" y="21600"/>
                    </a:lnTo>
                    <a:lnTo>
                      <a:pt x="2592" y="16570"/>
                    </a:lnTo>
                    <a:lnTo>
                      <a:pt x="0" y="14499"/>
                    </a:lnTo>
                    <a:lnTo>
                      <a:pt x="0" y="10652"/>
                    </a:lnTo>
                    <a:lnTo>
                      <a:pt x="6480" y="6510"/>
                    </a:lnTo>
                    <a:lnTo>
                      <a:pt x="16848"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245" name="Group 1245"/>
              <p:cNvGrpSpPr/>
              <p:nvPr/>
            </p:nvGrpSpPr>
            <p:grpSpPr>
              <a:xfrm>
                <a:off x="0" y="0"/>
                <a:ext cx="641864" cy="1506900"/>
                <a:chOff x="0" y="0"/>
                <a:chExt cx="641863" cy="1506899"/>
              </a:xfrm>
            </p:grpSpPr>
            <p:sp>
              <p:nvSpPr>
                <p:cNvPr id="1243" name="Shape 1243"/>
                <p:cNvSpPr/>
                <p:nvPr/>
              </p:nvSpPr>
              <p:spPr>
                <a:xfrm>
                  <a:off x="0" y="0"/>
                  <a:ext cx="641864" cy="1506900"/>
                </a:xfrm>
                <a:custGeom>
                  <a:avLst/>
                  <a:gdLst/>
                  <a:ahLst/>
                  <a:cxnLst>
                    <a:cxn ang="0">
                      <a:pos x="wd2" y="hd2"/>
                    </a:cxn>
                    <a:cxn ang="5400000">
                      <a:pos x="wd2" y="hd2"/>
                    </a:cxn>
                    <a:cxn ang="10800000">
                      <a:pos x="wd2" y="hd2"/>
                    </a:cxn>
                    <a:cxn ang="16200000">
                      <a:pos x="wd2" y="hd2"/>
                    </a:cxn>
                  </a:cxnLst>
                  <a:rect l="0" t="0" r="r" b="b"/>
                  <a:pathLst>
                    <a:path w="21600" h="21600" extrusionOk="0">
                      <a:moveTo>
                        <a:pt x="16268" y="0"/>
                      </a:moveTo>
                      <a:lnTo>
                        <a:pt x="16541" y="55"/>
                      </a:lnTo>
                      <a:lnTo>
                        <a:pt x="16969" y="382"/>
                      </a:lnTo>
                      <a:lnTo>
                        <a:pt x="18876" y="1256"/>
                      </a:lnTo>
                      <a:lnTo>
                        <a:pt x="19148" y="1055"/>
                      </a:lnTo>
                      <a:lnTo>
                        <a:pt x="19888" y="1328"/>
                      </a:lnTo>
                      <a:lnTo>
                        <a:pt x="20160" y="1601"/>
                      </a:lnTo>
                      <a:lnTo>
                        <a:pt x="20160" y="2147"/>
                      </a:lnTo>
                      <a:lnTo>
                        <a:pt x="19888" y="2347"/>
                      </a:lnTo>
                      <a:lnTo>
                        <a:pt x="20432" y="2620"/>
                      </a:lnTo>
                      <a:lnTo>
                        <a:pt x="20861" y="2875"/>
                      </a:lnTo>
                      <a:lnTo>
                        <a:pt x="20861" y="3421"/>
                      </a:lnTo>
                      <a:lnTo>
                        <a:pt x="20744" y="3821"/>
                      </a:lnTo>
                      <a:lnTo>
                        <a:pt x="20432" y="3967"/>
                      </a:lnTo>
                      <a:lnTo>
                        <a:pt x="20861" y="4167"/>
                      </a:lnTo>
                      <a:lnTo>
                        <a:pt x="21328" y="4495"/>
                      </a:lnTo>
                      <a:lnTo>
                        <a:pt x="21600" y="4840"/>
                      </a:lnTo>
                      <a:lnTo>
                        <a:pt x="21600" y="4968"/>
                      </a:lnTo>
                      <a:lnTo>
                        <a:pt x="21172" y="5041"/>
                      </a:lnTo>
                      <a:lnTo>
                        <a:pt x="18876" y="5041"/>
                      </a:lnTo>
                      <a:lnTo>
                        <a:pt x="18564" y="5168"/>
                      </a:lnTo>
                      <a:lnTo>
                        <a:pt x="18564" y="5441"/>
                      </a:lnTo>
                      <a:lnTo>
                        <a:pt x="18292" y="5641"/>
                      </a:lnTo>
                      <a:lnTo>
                        <a:pt x="17436" y="5987"/>
                      </a:lnTo>
                      <a:lnTo>
                        <a:pt x="17552" y="6260"/>
                      </a:lnTo>
                      <a:lnTo>
                        <a:pt x="17436" y="6460"/>
                      </a:lnTo>
                      <a:lnTo>
                        <a:pt x="17124" y="6587"/>
                      </a:lnTo>
                      <a:lnTo>
                        <a:pt x="17436" y="7006"/>
                      </a:lnTo>
                      <a:lnTo>
                        <a:pt x="17552" y="7261"/>
                      </a:lnTo>
                      <a:lnTo>
                        <a:pt x="17280" y="7461"/>
                      </a:lnTo>
                      <a:lnTo>
                        <a:pt x="16696" y="7679"/>
                      </a:lnTo>
                      <a:lnTo>
                        <a:pt x="16541" y="7934"/>
                      </a:lnTo>
                      <a:lnTo>
                        <a:pt x="16424" y="8298"/>
                      </a:lnTo>
                      <a:lnTo>
                        <a:pt x="15412" y="8498"/>
                      </a:lnTo>
                      <a:lnTo>
                        <a:pt x="14828" y="8698"/>
                      </a:lnTo>
                      <a:lnTo>
                        <a:pt x="13972" y="8971"/>
                      </a:lnTo>
                      <a:lnTo>
                        <a:pt x="14089" y="9171"/>
                      </a:lnTo>
                      <a:lnTo>
                        <a:pt x="13388" y="9244"/>
                      </a:lnTo>
                      <a:lnTo>
                        <a:pt x="13077" y="9372"/>
                      </a:lnTo>
                      <a:lnTo>
                        <a:pt x="12376" y="9845"/>
                      </a:lnTo>
                      <a:lnTo>
                        <a:pt x="11792" y="10045"/>
                      </a:lnTo>
                      <a:lnTo>
                        <a:pt x="11948" y="10391"/>
                      </a:lnTo>
                      <a:lnTo>
                        <a:pt x="11598" y="10482"/>
                      </a:lnTo>
                      <a:lnTo>
                        <a:pt x="11286" y="10627"/>
                      </a:lnTo>
                      <a:lnTo>
                        <a:pt x="11598" y="11155"/>
                      </a:lnTo>
                      <a:lnTo>
                        <a:pt x="11442" y="11501"/>
                      </a:lnTo>
                      <a:lnTo>
                        <a:pt x="10703" y="11701"/>
                      </a:lnTo>
                      <a:lnTo>
                        <a:pt x="10586" y="12247"/>
                      </a:lnTo>
                      <a:lnTo>
                        <a:pt x="10703" y="12920"/>
                      </a:lnTo>
                      <a:lnTo>
                        <a:pt x="11014" y="13248"/>
                      </a:lnTo>
                      <a:lnTo>
                        <a:pt x="12065" y="13666"/>
                      </a:lnTo>
                      <a:lnTo>
                        <a:pt x="12493" y="14066"/>
                      </a:lnTo>
                      <a:lnTo>
                        <a:pt x="12960" y="14467"/>
                      </a:lnTo>
                      <a:lnTo>
                        <a:pt x="13232" y="14740"/>
                      </a:lnTo>
                      <a:lnTo>
                        <a:pt x="12960" y="15013"/>
                      </a:lnTo>
                      <a:lnTo>
                        <a:pt x="12376" y="15213"/>
                      </a:lnTo>
                      <a:lnTo>
                        <a:pt x="11948" y="15140"/>
                      </a:lnTo>
                      <a:lnTo>
                        <a:pt x="11598" y="14940"/>
                      </a:lnTo>
                      <a:lnTo>
                        <a:pt x="11014" y="15013"/>
                      </a:lnTo>
                      <a:lnTo>
                        <a:pt x="10858" y="15213"/>
                      </a:lnTo>
                      <a:lnTo>
                        <a:pt x="10002" y="15213"/>
                      </a:lnTo>
                      <a:lnTo>
                        <a:pt x="8679" y="15140"/>
                      </a:lnTo>
                      <a:lnTo>
                        <a:pt x="8406" y="15286"/>
                      </a:lnTo>
                      <a:lnTo>
                        <a:pt x="9263" y="15486"/>
                      </a:lnTo>
                      <a:lnTo>
                        <a:pt x="10430" y="15286"/>
                      </a:lnTo>
                      <a:lnTo>
                        <a:pt x="10703" y="15540"/>
                      </a:lnTo>
                      <a:lnTo>
                        <a:pt x="11598" y="15613"/>
                      </a:lnTo>
                      <a:lnTo>
                        <a:pt x="12221" y="15741"/>
                      </a:lnTo>
                      <a:lnTo>
                        <a:pt x="11948" y="15886"/>
                      </a:lnTo>
                      <a:lnTo>
                        <a:pt x="11131" y="15813"/>
                      </a:lnTo>
                      <a:lnTo>
                        <a:pt x="11014" y="15959"/>
                      </a:lnTo>
                      <a:lnTo>
                        <a:pt x="11131" y="16159"/>
                      </a:lnTo>
                      <a:lnTo>
                        <a:pt x="10703" y="16432"/>
                      </a:lnTo>
                      <a:lnTo>
                        <a:pt x="10002" y="16687"/>
                      </a:lnTo>
                      <a:lnTo>
                        <a:pt x="9691" y="16760"/>
                      </a:lnTo>
                      <a:lnTo>
                        <a:pt x="9418" y="16832"/>
                      </a:lnTo>
                      <a:lnTo>
                        <a:pt x="9574" y="17160"/>
                      </a:lnTo>
                      <a:lnTo>
                        <a:pt x="9263" y="17378"/>
                      </a:lnTo>
                      <a:lnTo>
                        <a:pt x="8835" y="17797"/>
                      </a:lnTo>
                      <a:lnTo>
                        <a:pt x="8990" y="18197"/>
                      </a:lnTo>
                      <a:lnTo>
                        <a:pt x="8679" y="18798"/>
                      </a:lnTo>
                      <a:lnTo>
                        <a:pt x="8406" y="19071"/>
                      </a:lnTo>
                      <a:lnTo>
                        <a:pt x="8406" y="19471"/>
                      </a:lnTo>
                      <a:lnTo>
                        <a:pt x="7978" y="19744"/>
                      </a:lnTo>
                      <a:lnTo>
                        <a:pt x="7395" y="20217"/>
                      </a:lnTo>
                      <a:lnTo>
                        <a:pt x="7239" y="20563"/>
                      </a:lnTo>
                      <a:lnTo>
                        <a:pt x="6188" y="20490"/>
                      </a:lnTo>
                      <a:lnTo>
                        <a:pt x="5176" y="20490"/>
                      </a:lnTo>
                      <a:lnTo>
                        <a:pt x="5059" y="20690"/>
                      </a:lnTo>
                      <a:lnTo>
                        <a:pt x="4476" y="20763"/>
                      </a:lnTo>
                      <a:lnTo>
                        <a:pt x="4164" y="20836"/>
                      </a:lnTo>
                      <a:lnTo>
                        <a:pt x="4320" y="21054"/>
                      </a:lnTo>
                      <a:lnTo>
                        <a:pt x="4164" y="21400"/>
                      </a:lnTo>
                      <a:lnTo>
                        <a:pt x="3464" y="21600"/>
                      </a:lnTo>
                      <a:lnTo>
                        <a:pt x="3036" y="21400"/>
                      </a:lnTo>
                      <a:lnTo>
                        <a:pt x="2452" y="21600"/>
                      </a:lnTo>
                      <a:lnTo>
                        <a:pt x="1712" y="21600"/>
                      </a:lnTo>
                      <a:lnTo>
                        <a:pt x="1440" y="21400"/>
                      </a:lnTo>
                      <a:lnTo>
                        <a:pt x="1712" y="21254"/>
                      </a:lnTo>
                      <a:lnTo>
                        <a:pt x="1868" y="20890"/>
                      </a:lnTo>
                      <a:lnTo>
                        <a:pt x="1284" y="20363"/>
                      </a:lnTo>
                      <a:lnTo>
                        <a:pt x="1012" y="20090"/>
                      </a:lnTo>
                      <a:lnTo>
                        <a:pt x="1168" y="19944"/>
                      </a:lnTo>
                      <a:lnTo>
                        <a:pt x="1440" y="19944"/>
                      </a:lnTo>
                      <a:lnTo>
                        <a:pt x="1596" y="19817"/>
                      </a:lnTo>
                      <a:lnTo>
                        <a:pt x="1712" y="19671"/>
                      </a:lnTo>
                      <a:lnTo>
                        <a:pt x="1868" y="19544"/>
                      </a:lnTo>
                      <a:lnTo>
                        <a:pt x="1712" y="19416"/>
                      </a:lnTo>
                      <a:lnTo>
                        <a:pt x="1440" y="19143"/>
                      </a:lnTo>
                      <a:lnTo>
                        <a:pt x="856" y="18743"/>
                      </a:lnTo>
                      <a:lnTo>
                        <a:pt x="1012" y="18325"/>
                      </a:lnTo>
                      <a:lnTo>
                        <a:pt x="584" y="17997"/>
                      </a:lnTo>
                      <a:lnTo>
                        <a:pt x="156" y="17797"/>
                      </a:lnTo>
                      <a:lnTo>
                        <a:pt x="428" y="17451"/>
                      </a:lnTo>
                      <a:lnTo>
                        <a:pt x="739" y="16760"/>
                      </a:lnTo>
                      <a:lnTo>
                        <a:pt x="156" y="16432"/>
                      </a:lnTo>
                      <a:lnTo>
                        <a:pt x="0" y="16086"/>
                      </a:lnTo>
                      <a:lnTo>
                        <a:pt x="0" y="15886"/>
                      </a:lnTo>
                      <a:lnTo>
                        <a:pt x="272" y="15486"/>
                      </a:lnTo>
                      <a:lnTo>
                        <a:pt x="739" y="15540"/>
                      </a:lnTo>
                      <a:lnTo>
                        <a:pt x="1168" y="15013"/>
                      </a:lnTo>
                      <a:lnTo>
                        <a:pt x="1168" y="14394"/>
                      </a:lnTo>
                      <a:lnTo>
                        <a:pt x="1284" y="14194"/>
                      </a:lnTo>
                      <a:lnTo>
                        <a:pt x="1868" y="13994"/>
                      </a:lnTo>
                      <a:lnTo>
                        <a:pt x="2724" y="13721"/>
                      </a:lnTo>
                      <a:lnTo>
                        <a:pt x="2724" y="13393"/>
                      </a:lnTo>
                      <a:lnTo>
                        <a:pt x="2608" y="12374"/>
                      </a:lnTo>
                      <a:lnTo>
                        <a:pt x="2296" y="12247"/>
                      </a:lnTo>
                      <a:lnTo>
                        <a:pt x="2296" y="11974"/>
                      </a:lnTo>
                      <a:lnTo>
                        <a:pt x="3036" y="11828"/>
                      </a:lnTo>
                      <a:lnTo>
                        <a:pt x="3308" y="11701"/>
                      </a:lnTo>
                      <a:lnTo>
                        <a:pt x="2880" y="11300"/>
                      </a:lnTo>
                      <a:lnTo>
                        <a:pt x="2296" y="10900"/>
                      </a:lnTo>
                      <a:lnTo>
                        <a:pt x="2452" y="10445"/>
                      </a:lnTo>
                      <a:lnTo>
                        <a:pt x="2608" y="10118"/>
                      </a:lnTo>
                      <a:lnTo>
                        <a:pt x="3191" y="9517"/>
                      </a:lnTo>
                      <a:lnTo>
                        <a:pt x="3191" y="8698"/>
                      </a:lnTo>
                      <a:lnTo>
                        <a:pt x="3619" y="8225"/>
                      </a:lnTo>
                      <a:lnTo>
                        <a:pt x="4320" y="7934"/>
                      </a:lnTo>
                      <a:lnTo>
                        <a:pt x="5059" y="7734"/>
                      </a:lnTo>
                      <a:lnTo>
                        <a:pt x="5760" y="7807"/>
                      </a:lnTo>
                      <a:lnTo>
                        <a:pt x="6499" y="7934"/>
                      </a:lnTo>
                      <a:lnTo>
                        <a:pt x="6811" y="7461"/>
                      </a:lnTo>
                      <a:lnTo>
                        <a:pt x="6499" y="7060"/>
                      </a:lnTo>
                      <a:lnTo>
                        <a:pt x="6188" y="6788"/>
                      </a:lnTo>
                      <a:lnTo>
                        <a:pt x="6071" y="6587"/>
                      </a:lnTo>
                      <a:lnTo>
                        <a:pt x="6188" y="6387"/>
                      </a:lnTo>
                      <a:lnTo>
                        <a:pt x="6694" y="6314"/>
                      </a:lnTo>
                      <a:lnTo>
                        <a:pt x="6811" y="5859"/>
                      </a:lnTo>
                      <a:lnTo>
                        <a:pt x="7122" y="5441"/>
                      </a:lnTo>
                      <a:lnTo>
                        <a:pt x="7239" y="5113"/>
                      </a:lnTo>
                      <a:lnTo>
                        <a:pt x="7239" y="4768"/>
                      </a:lnTo>
                      <a:lnTo>
                        <a:pt x="7667" y="4440"/>
                      </a:lnTo>
                      <a:lnTo>
                        <a:pt x="8562" y="4167"/>
                      </a:lnTo>
                      <a:lnTo>
                        <a:pt x="9146" y="4094"/>
                      </a:lnTo>
                      <a:lnTo>
                        <a:pt x="9146" y="3767"/>
                      </a:lnTo>
                      <a:lnTo>
                        <a:pt x="9418" y="3548"/>
                      </a:lnTo>
                      <a:lnTo>
                        <a:pt x="10002" y="3221"/>
                      </a:lnTo>
                      <a:lnTo>
                        <a:pt x="10586" y="3021"/>
                      </a:lnTo>
                      <a:lnTo>
                        <a:pt x="10275" y="2438"/>
                      </a:lnTo>
                      <a:lnTo>
                        <a:pt x="11364" y="1874"/>
                      </a:lnTo>
                      <a:lnTo>
                        <a:pt x="11598" y="1638"/>
                      </a:lnTo>
                      <a:lnTo>
                        <a:pt x="12376" y="1565"/>
                      </a:lnTo>
                      <a:lnTo>
                        <a:pt x="12882" y="1256"/>
                      </a:lnTo>
                      <a:lnTo>
                        <a:pt x="12882" y="1055"/>
                      </a:lnTo>
                      <a:lnTo>
                        <a:pt x="13388" y="819"/>
                      </a:lnTo>
                      <a:lnTo>
                        <a:pt x="14322" y="764"/>
                      </a:lnTo>
                      <a:lnTo>
                        <a:pt x="15412" y="764"/>
                      </a:lnTo>
                      <a:lnTo>
                        <a:pt x="16268" y="382"/>
                      </a:lnTo>
                      <a:lnTo>
                        <a:pt x="16112" y="0"/>
                      </a:lnTo>
                      <a:lnTo>
                        <a:pt x="16268"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44" name="Shape 1244"/>
                <p:cNvSpPr/>
                <p:nvPr/>
              </p:nvSpPr>
              <p:spPr>
                <a:xfrm>
                  <a:off x="0" y="0"/>
                  <a:ext cx="641864" cy="1506900"/>
                </a:xfrm>
                <a:custGeom>
                  <a:avLst/>
                  <a:gdLst/>
                  <a:ahLst/>
                  <a:cxnLst>
                    <a:cxn ang="0">
                      <a:pos x="wd2" y="hd2"/>
                    </a:cxn>
                    <a:cxn ang="5400000">
                      <a:pos x="wd2" y="hd2"/>
                    </a:cxn>
                    <a:cxn ang="10800000">
                      <a:pos x="wd2" y="hd2"/>
                    </a:cxn>
                    <a:cxn ang="16200000">
                      <a:pos x="wd2" y="hd2"/>
                    </a:cxn>
                  </a:cxnLst>
                  <a:rect l="0" t="0" r="r" b="b"/>
                  <a:pathLst>
                    <a:path w="21600" h="21600" extrusionOk="0">
                      <a:moveTo>
                        <a:pt x="16268" y="0"/>
                      </a:moveTo>
                      <a:lnTo>
                        <a:pt x="16541" y="55"/>
                      </a:lnTo>
                      <a:lnTo>
                        <a:pt x="16969" y="382"/>
                      </a:lnTo>
                      <a:lnTo>
                        <a:pt x="18876" y="1256"/>
                      </a:lnTo>
                      <a:lnTo>
                        <a:pt x="19148" y="1055"/>
                      </a:lnTo>
                      <a:lnTo>
                        <a:pt x="19888" y="1328"/>
                      </a:lnTo>
                      <a:lnTo>
                        <a:pt x="20160" y="1601"/>
                      </a:lnTo>
                      <a:lnTo>
                        <a:pt x="20160" y="2147"/>
                      </a:lnTo>
                      <a:lnTo>
                        <a:pt x="19888" y="2347"/>
                      </a:lnTo>
                      <a:lnTo>
                        <a:pt x="20432" y="2620"/>
                      </a:lnTo>
                      <a:lnTo>
                        <a:pt x="20861" y="2875"/>
                      </a:lnTo>
                      <a:lnTo>
                        <a:pt x="20861" y="3421"/>
                      </a:lnTo>
                      <a:lnTo>
                        <a:pt x="20744" y="3821"/>
                      </a:lnTo>
                      <a:lnTo>
                        <a:pt x="20432" y="3967"/>
                      </a:lnTo>
                      <a:lnTo>
                        <a:pt x="20861" y="4167"/>
                      </a:lnTo>
                      <a:lnTo>
                        <a:pt x="21328" y="4495"/>
                      </a:lnTo>
                      <a:lnTo>
                        <a:pt x="21600" y="4840"/>
                      </a:lnTo>
                      <a:lnTo>
                        <a:pt x="21600" y="4968"/>
                      </a:lnTo>
                      <a:lnTo>
                        <a:pt x="21172" y="5041"/>
                      </a:lnTo>
                      <a:lnTo>
                        <a:pt x="18876" y="5041"/>
                      </a:lnTo>
                      <a:lnTo>
                        <a:pt x="18564" y="5168"/>
                      </a:lnTo>
                      <a:lnTo>
                        <a:pt x="18564" y="5441"/>
                      </a:lnTo>
                      <a:lnTo>
                        <a:pt x="18292" y="5641"/>
                      </a:lnTo>
                      <a:lnTo>
                        <a:pt x="17436" y="5987"/>
                      </a:lnTo>
                      <a:lnTo>
                        <a:pt x="17552" y="6260"/>
                      </a:lnTo>
                      <a:lnTo>
                        <a:pt x="17436" y="6460"/>
                      </a:lnTo>
                      <a:lnTo>
                        <a:pt x="17124" y="6587"/>
                      </a:lnTo>
                      <a:lnTo>
                        <a:pt x="17436" y="7006"/>
                      </a:lnTo>
                      <a:lnTo>
                        <a:pt x="17552" y="7261"/>
                      </a:lnTo>
                      <a:lnTo>
                        <a:pt x="17280" y="7461"/>
                      </a:lnTo>
                      <a:lnTo>
                        <a:pt x="16696" y="7679"/>
                      </a:lnTo>
                      <a:lnTo>
                        <a:pt x="16541" y="7934"/>
                      </a:lnTo>
                      <a:lnTo>
                        <a:pt x="16424" y="8298"/>
                      </a:lnTo>
                      <a:lnTo>
                        <a:pt x="15412" y="8498"/>
                      </a:lnTo>
                      <a:lnTo>
                        <a:pt x="14828" y="8698"/>
                      </a:lnTo>
                      <a:lnTo>
                        <a:pt x="13972" y="8971"/>
                      </a:lnTo>
                      <a:lnTo>
                        <a:pt x="14089" y="9171"/>
                      </a:lnTo>
                      <a:lnTo>
                        <a:pt x="13388" y="9244"/>
                      </a:lnTo>
                      <a:lnTo>
                        <a:pt x="13077" y="9372"/>
                      </a:lnTo>
                      <a:lnTo>
                        <a:pt x="12376" y="9845"/>
                      </a:lnTo>
                      <a:lnTo>
                        <a:pt x="11792" y="10045"/>
                      </a:lnTo>
                      <a:lnTo>
                        <a:pt x="11948" y="10391"/>
                      </a:lnTo>
                      <a:lnTo>
                        <a:pt x="11598" y="10482"/>
                      </a:lnTo>
                      <a:lnTo>
                        <a:pt x="11286" y="10627"/>
                      </a:lnTo>
                      <a:lnTo>
                        <a:pt x="11598" y="11155"/>
                      </a:lnTo>
                      <a:lnTo>
                        <a:pt x="11442" y="11501"/>
                      </a:lnTo>
                      <a:lnTo>
                        <a:pt x="10703" y="11701"/>
                      </a:lnTo>
                      <a:lnTo>
                        <a:pt x="10586" y="12247"/>
                      </a:lnTo>
                      <a:lnTo>
                        <a:pt x="10703" y="12920"/>
                      </a:lnTo>
                      <a:lnTo>
                        <a:pt x="11014" y="13248"/>
                      </a:lnTo>
                      <a:lnTo>
                        <a:pt x="12065" y="13666"/>
                      </a:lnTo>
                      <a:lnTo>
                        <a:pt x="12493" y="14066"/>
                      </a:lnTo>
                      <a:lnTo>
                        <a:pt x="12960" y="14467"/>
                      </a:lnTo>
                      <a:lnTo>
                        <a:pt x="13232" y="14740"/>
                      </a:lnTo>
                      <a:lnTo>
                        <a:pt x="12960" y="15013"/>
                      </a:lnTo>
                      <a:lnTo>
                        <a:pt x="12376" y="15213"/>
                      </a:lnTo>
                      <a:lnTo>
                        <a:pt x="11948" y="15140"/>
                      </a:lnTo>
                      <a:lnTo>
                        <a:pt x="11598" y="14940"/>
                      </a:lnTo>
                      <a:lnTo>
                        <a:pt x="11014" y="15013"/>
                      </a:lnTo>
                      <a:lnTo>
                        <a:pt x="10858" y="15213"/>
                      </a:lnTo>
                      <a:lnTo>
                        <a:pt x="10002" y="15213"/>
                      </a:lnTo>
                      <a:lnTo>
                        <a:pt x="8679" y="15140"/>
                      </a:lnTo>
                      <a:lnTo>
                        <a:pt x="8406" y="15286"/>
                      </a:lnTo>
                      <a:lnTo>
                        <a:pt x="9263" y="15486"/>
                      </a:lnTo>
                      <a:lnTo>
                        <a:pt x="10430" y="15286"/>
                      </a:lnTo>
                      <a:lnTo>
                        <a:pt x="10703" y="15540"/>
                      </a:lnTo>
                      <a:lnTo>
                        <a:pt x="11598" y="15613"/>
                      </a:lnTo>
                      <a:lnTo>
                        <a:pt x="12221" y="15741"/>
                      </a:lnTo>
                      <a:lnTo>
                        <a:pt x="11948" y="15886"/>
                      </a:lnTo>
                      <a:lnTo>
                        <a:pt x="11131" y="15813"/>
                      </a:lnTo>
                      <a:lnTo>
                        <a:pt x="11014" y="15959"/>
                      </a:lnTo>
                      <a:lnTo>
                        <a:pt x="11131" y="16159"/>
                      </a:lnTo>
                      <a:lnTo>
                        <a:pt x="10703" y="16432"/>
                      </a:lnTo>
                      <a:lnTo>
                        <a:pt x="10002" y="16687"/>
                      </a:lnTo>
                      <a:lnTo>
                        <a:pt x="9691" y="16760"/>
                      </a:lnTo>
                      <a:lnTo>
                        <a:pt x="9418" y="16832"/>
                      </a:lnTo>
                      <a:lnTo>
                        <a:pt x="9574" y="17160"/>
                      </a:lnTo>
                      <a:lnTo>
                        <a:pt x="9263" y="17378"/>
                      </a:lnTo>
                      <a:lnTo>
                        <a:pt x="8835" y="17797"/>
                      </a:lnTo>
                      <a:lnTo>
                        <a:pt x="8990" y="18197"/>
                      </a:lnTo>
                      <a:lnTo>
                        <a:pt x="8679" y="18798"/>
                      </a:lnTo>
                      <a:lnTo>
                        <a:pt x="8406" y="19071"/>
                      </a:lnTo>
                      <a:lnTo>
                        <a:pt x="8406" y="19471"/>
                      </a:lnTo>
                      <a:lnTo>
                        <a:pt x="7978" y="19744"/>
                      </a:lnTo>
                      <a:lnTo>
                        <a:pt x="7395" y="20217"/>
                      </a:lnTo>
                      <a:lnTo>
                        <a:pt x="7239" y="20563"/>
                      </a:lnTo>
                      <a:lnTo>
                        <a:pt x="6188" y="20490"/>
                      </a:lnTo>
                      <a:lnTo>
                        <a:pt x="5176" y="20490"/>
                      </a:lnTo>
                      <a:lnTo>
                        <a:pt x="5059" y="20690"/>
                      </a:lnTo>
                      <a:lnTo>
                        <a:pt x="4476" y="20763"/>
                      </a:lnTo>
                      <a:lnTo>
                        <a:pt x="4164" y="20836"/>
                      </a:lnTo>
                      <a:lnTo>
                        <a:pt x="4320" y="21054"/>
                      </a:lnTo>
                      <a:lnTo>
                        <a:pt x="4164" y="21400"/>
                      </a:lnTo>
                      <a:lnTo>
                        <a:pt x="3464" y="21600"/>
                      </a:lnTo>
                      <a:lnTo>
                        <a:pt x="3036" y="21400"/>
                      </a:lnTo>
                      <a:lnTo>
                        <a:pt x="2452" y="21600"/>
                      </a:lnTo>
                      <a:lnTo>
                        <a:pt x="1712" y="21600"/>
                      </a:lnTo>
                      <a:lnTo>
                        <a:pt x="1440" y="21400"/>
                      </a:lnTo>
                      <a:lnTo>
                        <a:pt x="1712" y="21254"/>
                      </a:lnTo>
                      <a:lnTo>
                        <a:pt x="1868" y="20890"/>
                      </a:lnTo>
                      <a:lnTo>
                        <a:pt x="1284" y="20363"/>
                      </a:lnTo>
                      <a:lnTo>
                        <a:pt x="1012" y="20090"/>
                      </a:lnTo>
                      <a:lnTo>
                        <a:pt x="1168" y="19944"/>
                      </a:lnTo>
                      <a:lnTo>
                        <a:pt x="1440" y="19944"/>
                      </a:lnTo>
                      <a:lnTo>
                        <a:pt x="1596" y="19817"/>
                      </a:lnTo>
                      <a:lnTo>
                        <a:pt x="1712" y="19671"/>
                      </a:lnTo>
                      <a:lnTo>
                        <a:pt x="1868" y="19544"/>
                      </a:lnTo>
                      <a:lnTo>
                        <a:pt x="1712" y="19416"/>
                      </a:lnTo>
                      <a:lnTo>
                        <a:pt x="1440" y="19143"/>
                      </a:lnTo>
                      <a:lnTo>
                        <a:pt x="856" y="18743"/>
                      </a:lnTo>
                      <a:lnTo>
                        <a:pt x="1012" y="18325"/>
                      </a:lnTo>
                      <a:lnTo>
                        <a:pt x="584" y="17997"/>
                      </a:lnTo>
                      <a:lnTo>
                        <a:pt x="156" y="17797"/>
                      </a:lnTo>
                      <a:lnTo>
                        <a:pt x="428" y="17451"/>
                      </a:lnTo>
                      <a:lnTo>
                        <a:pt x="739" y="16760"/>
                      </a:lnTo>
                      <a:lnTo>
                        <a:pt x="156" y="16432"/>
                      </a:lnTo>
                      <a:lnTo>
                        <a:pt x="0" y="16086"/>
                      </a:lnTo>
                      <a:lnTo>
                        <a:pt x="0" y="15886"/>
                      </a:lnTo>
                      <a:lnTo>
                        <a:pt x="272" y="15486"/>
                      </a:lnTo>
                      <a:lnTo>
                        <a:pt x="739" y="15540"/>
                      </a:lnTo>
                      <a:lnTo>
                        <a:pt x="1168" y="15013"/>
                      </a:lnTo>
                      <a:lnTo>
                        <a:pt x="1168" y="14394"/>
                      </a:lnTo>
                      <a:lnTo>
                        <a:pt x="1284" y="14194"/>
                      </a:lnTo>
                      <a:lnTo>
                        <a:pt x="1868" y="13994"/>
                      </a:lnTo>
                      <a:lnTo>
                        <a:pt x="2724" y="13721"/>
                      </a:lnTo>
                      <a:lnTo>
                        <a:pt x="2724" y="13393"/>
                      </a:lnTo>
                      <a:lnTo>
                        <a:pt x="2608" y="12374"/>
                      </a:lnTo>
                      <a:lnTo>
                        <a:pt x="2296" y="12247"/>
                      </a:lnTo>
                      <a:lnTo>
                        <a:pt x="2296" y="11974"/>
                      </a:lnTo>
                      <a:lnTo>
                        <a:pt x="3036" y="11828"/>
                      </a:lnTo>
                      <a:lnTo>
                        <a:pt x="3308" y="11701"/>
                      </a:lnTo>
                      <a:lnTo>
                        <a:pt x="2880" y="11300"/>
                      </a:lnTo>
                      <a:lnTo>
                        <a:pt x="2296" y="10900"/>
                      </a:lnTo>
                      <a:lnTo>
                        <a:pt x="2452" y="10445"/>
                      </a:lnTo>
                      <a:lnTo>
                        <a:pt x="2608" y="10118"/>
                      </a:lnTo>
                      <a:lnTo>
                        <a:pt x="3191" y="9517"/>
                      </a:lnTo>
                      <a:lnTo>
                        <a:pt x="3191" y="8698"/>
                      </a:lnTo>
                      <a:lnTo>
                        <a:pt x="3619" y="8225"/>
                      </a:lnTo>
                      <a:lnTo>
                        <a:pt x="4320" y="7934"/>
                      </a:lnTo>
                      <a:lnTo>
                        <a:pt x="5059" y="7734"/>
                      </a:lnTo>
                      <a:lnTo>
                        <a:pt x="5760" y="7807"/>
                      </a:lnTo>
                      <a:lnTo>
                        <a:pt x="6499" y="7934"/>
                      </a:lnTo>
                      <a:lnTo>
                        <a:pt x="6811" y="7461"/>
                      </a:lnTo>
                      <a:lnTo>
                        <a:pt x="6499" y="7060"/>
                      </a:lnTo>
                      <a:lnTo>
                        <a:pt x="6188" y="6788"/>
                      </a:lnTo>
                      <a:lnTo>
                        <a:pt x="6071" y="6587"/>
                      </a:lnTo>
                      <a:lnTo>
                        <a:pt x="6188" y="6387"/>
                      </a:lnTo>
                      <a:lnTo>
                        <a:pt x="6694" y="6314"/>
                      </a:lnTo>
                      <a:lnTo>
                        <a:pt x="6811" y="5859"/>
                      </a:lnTo>
                      <a:lnTo>
                        <a:pt x="7122" y="5441"/>
                      </a:lnTo>
                      <a:lnTo>
                        <a:pt x="7239" y="5113"/>
                      </a:lnTo>
                      <a:lnTo>
                        <a:pt x="7239" y="4768"/>
                      </a:lnTo>
                      <a:lnTo>
                        <a:pt x="7667" y="4440"/>
                      </a:lnTo>
                      <a:lnTo>
                        <a:pt x="8562" y="4167"/>
                      </a:lnTo>
                      <a:lnTo>
                        <a:pt x="9146" y="4094"/>
                      </a:lnTo>
                      <a:lnTo>
                        <a:pt x="9146" y="3767"/>
                      </a:lnTo>
                      <a:lnTo>
                        <a:pt x="9418" y="3548"/>
                      </a:lnTo>
                      <a:lnTo>
                        <a:pt x="10002" y="3221"/>
                      </a:lnTo>
                      <a:lnTo>
                        <a:pt x="10586" y="3021"/>
                      </a:lnTo>
                      <a:lnTo>
                        <a:pt x="10275" y="2438"/>
                      </a:lnTo>
                      <a:lnTo>
                        <a:pt x="11364" y="1874"/>
                      </a:lnTo>
                      <a:lnTo>
                        <a:pt x="11598" y="1638"/>
                      </a:lnTo>
                      <a:lnTo>
                        <a:pt x="12376" y="1565"/>
                      </a:lnTo>
                      <a:lnTo>
                        <a:pt x="12882" y="1256"/>
                      </a:lnTo>
                      <a:lnTo>
                        <a:pt x="12882" y="1055"/>
                      </a:lnTo>
                      <a:lnTo>
                        <a:pt x="13388" y="819"/>
                      </a:lnTo>
                      <a:lnTo>
                        <a:pt x="14322" y="764"/>
                      </a:lnTo>
                      <a:lnTo>
                        <a:pt x="15412" y="764"/>
                      </a:lnTo>
                      <a:lnTo>
                        <a:pt x="16268" y="382"/>
                      </a:lnTo>
                      <a:lnTo>
                        <a:pt x="16112" y="0"/>
                      </a:lnTo>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grpSp>
        <p:grpSp>
          <p:nvGrpSpPr>
            <p:cNvPr id="1262" name="Group 1262"/>
            <p:cNvGrpSpPr/>
            <p:nvPr/>
          </p:nvGrpSpPr>
          <p:grpSpPr>
            <a:xfrm>
              <a:off x="1574009" y="-1"/>
              <a:ext cx="1170389" cy="1409149"/>
              <a:chOff x="0" y="0"/>
              <a:chExt cx="1170387" cy="1409147"/>
            </a:xfrm>
          </p:grpSpPr>
          <p:grpSp>
            <p:nvGrpSpPr>
              <p:cNvPr id="1250" name="Group 1250"/>
              <p:cNvGrpSpPr/>
              <p:nvPr/>
            </p:nvGrpSpPr>
            <p:grpSpPr>
              <a:xfrm>
                <a:off x="0" y="-1"/>
                <a:ext cx="1170388" cy="1409149"/>
                <a:chOff x="0" y="0"/>
                <a:chExt cx="1170387" cy="1409147"/>
              </a:xfrm>
            </p:grpSpPr>
            <p:sp>
              <p:nvSpPr>
                <p:cNvPr id="1247" name="Shape 1247"/>
                <p:cNvSpPr/>
                <p:nvPr/>
              </p:nvSpPr>
              <p:spPr>
                <a:xfrm>
                  <a:off x="0" y="-1"/>
                  <a:ext cx="1170388" cy="1409149"/>
                </a:xfrm>
                <a:custGeom>
                  <a:avLst/>
                  <a:gdLst/>
                  <a:ahLst/>
                  <a:cxnLst>
                    <a:cxn ang="0">
                      <a:pos x="wd2" y="hd2"/>
                    </a:cxn>
                    <a:cxn ang="5400000">
                      <a:pos x="wd2" y="hd2"/>
                    </a:cxn>
                    <a:cxn ang="10800000">
                      <a:pos x="wd2" y="hd2"/>
                    </a:cxn>
                    <a:cxn ang="16200000">
                      <a:pos x="wd2" y="hd2"/>
                    </a:cxn>
                  </a:cxnLst>
                  <a:rect l="0" t="0" r="r" b="b"/>
                  <a:pathLst>
                    <a:path w="21600" h="21600" extrusionOk="0">
                      <a:moveTo>
                        <a:pt x="5784" y="20335"/>
                      </a:moveTo>
                      <a:lnTo>
                        <a:pt x="5848" y="20296"/>
                      </a:lnTo>
                      <a:lnTo>
                        <a:pt x="6083" y="20238"/>
                      </a:lnTo>
                      <a:lnTo>
                        <a:pt x="6254" y="20004"/>
                      </a:lnTo>
                      <a:lnTo>
                        <a:pt x="6339" y="19732"/>
                      </a:lnTo>
                      <a:lnTo>
                        <a:pt x="6403" y="19576"/>
                      </a:lnTo>
                      <a:lnTo>
                        <a:pt x="6339" y="19148"/>
                      </a:lnTo>
                      <a:lnTo>
                        <a:pt x="6403" y="18856"/>
                      </a:lnTo>
                      <a:lnTo>
                        <a:pt x="6638" y="18720"/>
                      </a:lnTo>
                      <a:lnTo>
                        <a:pt x="7193" y="18506"/>
                      </a:lnTo>
                      <a:lnTo>
                        <a:pt x="7278" y="18272"/>
                      </a:lnTo>
                      <a:lnTo>
                        <a:pt x="7193" y="17552"/>
                      </a:lnTo>
                      <a:lnTo>
                        <a:pt x="7129" y="17416"/>
                      </a:lnTo>
                      <a:lnTo>
                        <a:pt x="7129" y="16988"/>
                      </a:lnTo>
                      <a:lnTo>
                        <a:pt x="6958" y="16832"/>
                      </a:lnTo>
                      <a:lnTo>
                        <a:pt x="7043" y="16482"/>
                      </a:lnTo>
                      <a:lnTo>
                        <a:pt x="7193" y="16482"/>
                      </a:lnTo>
                      <a:lnTo>
                        <a:pt x="7598" y="16268"/>
                      </a:lnTo>
                      <a:lnTo>
                        <a:pt x="7278" y="15606"/>
                      </a:lnTo>
                      <a:lnTo>
                        <a:pt x="7129" y="15392"/>
                      </a:lnTo>
                      <a:lnTo>
                        <a:pt x="7129" y="14789"/>
                      </a:lnTo>
                      <a:lnTo>
                        <a:pt x="7364" y="14361"/>
                      </a:lnTo>
                      <a:lnTo>
                        <a:pt x="7428" y="13914"/>
                      </a:lnTo>
                      <a:lnTo>
                        <a:pt x="7513" y="13408"/>
                      </a:lnTo>
                      <a:lnTo>
                        <a:pt x="7428" y="12979"/>
                      </a:lnTo>
                      <a:lnTo>
                        <a:pt x="7598" y="12688"/>
                      </a:lnTo>
                      <a:lnTo>
                        <a:pt x="7684" y="12454"/>
                      </a:lnTo>
                      <a:lnTo>
                        <a:pt x="8153" y="12162"/>
                      </a:lnTo>
                      <a:lnTo>
                        <a:pt x="8623" y="12026"/>
                      </a:lnTo>
                      <a:lnTo>
                        <a:pt x="9028" y="12162"/>
                      </a:lnTo>
                      <a:lnTo>
                        <a:pt x="9178" y="12240"/>
                      </a:lnTo>
                      <a:lnTo>
                        <a:pt x="9434" y="11948"/>
                      </a:lnTo>
                      <a:lnTo>
                        <a:pt x="9434" y="11598"/>
                      </a:lnTo>
                      <a:lnTo>
                        <a:pt x="9178" y="10936"/>
                      </a:lnTo>
                      <a:lnTo>
                        <a:pt x="9092" y="10664"/>
                      </a:lnTo>
                      <a:lnTo>
                        <a:pt x="9178" y="10508"/>
                      </a:lnTo>
                      <a:lnTo>
                        <a:pt x="9327" y="10508"/>
                      </a:lnTo>
                      <a:lnTo>
                        <a:pt x="9519" y="10294"/>
                      </a:lnTo>
                      <a:lnTo>
                        <a:pt x="9605" y="9866"/>
                      </a:lnTo>
                      <a:lnTo>
                        <a:pt x="9669" y="9282"/>
                      </a:lnTo>
                      <a:lnTo>
                        <a:pt x="9754" y="8718"/>
                      </a:lnTo>
                      <a:lnTo>
                        <a:pt x="9989" y="8484"/>
                      </a:lnTo>
                      <a:lnTo>
                        <a:pt x="10458" y="8212"/>
                      </a:lnTo>
                      <a:lnTo>
                        <a:pt x="10779" y="8056"/>
                      </a:lnTo>
                      <a:lnTo>
                        <a:pt x="10864" y="7628"/>
                      </a:lnTo>
                      <a:lnTo>
                        <a:pt x="11013" y="7336"/>
                      </a:lnTo>
                      <a:lnTo>
                        <a:pt x="11419" y="7044"/>
                      </a:lnTo>
                      <a:lnTo>
                        <a:pt x="11504" y="6830"/>
                      </a:lnTo>
                      <a:lnTo>
                        <a:pt x="11419" y="6616"/>
                      </a:lnTo>
                      <a:lnTo>
                        <a:pt x="11419" y="6324"/>
                      </a:lnTo>
                      <a:lnTo>
                        <a:pt x="11739" y="6110"/>
                      </a:lnTo>
                      <a:lnTo>
                        <a:pt x="12123" y="5468"/>
                      </a:lnTo>
                      <a:lnTo>
                        <a:pt x="12401" y="5526"/>
                      </a:lnTo>
                      <a:lnTo>
                        <a:pt x="12870" y="5176"/>
                      </a:lnTo>
                      <a:lnTo>
                        <a:pt x="12806" y="4884"/>
                      </a:lnTo>
                      <a:lnTo>
                        <a:pt x="13105" y="4592"/>
                      </a:lnTo>
                      <a:lnTo>
                        <a:pt x="13276" y="4670"/>
                      </a:lnTo>
                      <a:lnTo>
                        <a:pt x="13596" y="4592"/>
                      </a:lnTo>
                      <a:lnTo>
                        <a:pt x="14066" y="4670"/>
                      </a:lnTo>
                      <a:lnTo>
                        <a:pt x="14685" y="4164"/>
                      </a:lnTo>
                      <a:lnTo>
                        <a:pt x="14621" y="3872"/>
                      </a:lnTo>
                      <a:lnTo>
                        <a:pt x="14685" y="3736"/>
                      </a:lnTo>
                      <a:lnTo>
                        <a:pt x="14535" y="3678"/>
                      </a:lnTo>
                      <a:lnTo>
                        <a:pt x="14855" y="3405"/>
                      </a:lnTo>
                      <a:lnTo>
                        <a:pt x="15325" y="3347"/>
                      </a:lnTo>
                      <a:lnTo>
                        <a:pt x="15645" y="3736"/>
                      </a:lnTo>
                      <a:lnTo>
                        <a:pt x="16200" y="4301"/>
                      </a:lnTo>
                      <a:lnTo>
                        <a:pt x="16435" y="4301"/>
                      </a:lnTo>
                      <a:lnTo>
                        <a:pt x="16755" y="4086"/>
                      </a:lnTo>
                      <a:lnTo>
                        <a:pt x="16990" y="4028"/>
                      </a:lnTo>
                      <a:lnTo>
                        <a:pt x="17139" y="4086"/>
                      </a:lnTo>
                      <a:lnTo>
                        <a:pt x="17395" y="4301"/>
                      </a:lnTo>
                      <a:lnTo>
                        <a:pt x="17694" y="4378"/>
                      </a:lnTo>
                      <a:lnTo>
                        <a:pt x="17779" y="4301"/>
                      </a:lnTo>
                      <a:lnTo>
                        <a:pt x="18014" y="3872"/>
                      </a:lnTo>
                      <a:lnTo>
                        <a:pt x="18334" y="3405"/>
                      </a:lnTo>
                      <a:lnTo>
                        <a:pt x="18420" y="3347"/>
                      </a:lnTo>
                      <a:lnTo>
                        <a:pt x="18334" y="2588"/>
                      </a:lnTo>
                      <a:lnTo>
                        <a:pt x="18740" y="2238"/>
                      </a:lnTo>
                      <a:lnTo>
                        <a:pt x="18889" y="2316"/>
                      </a:lnTo>
                      <a:lnTo>
                        <a:pt x="19359" y="1868"/>
                      </a:lnTo>
                      <a:lnTo>
                        <a:pt x="19764" y="2316"/>
                      </a:lnTo>
                      <a:lnTo>
                        <a:pt x="19914" y="2452"/>
                      </a:lnTo>
                      <a:lnTo>
                        <a:pt x="20149" y="2374"/>
                      </a:lnTo>
                      <a:lnTo>
                        <a:pt x="20319" y="2588"/>
                      </a:lnTo>
                      <a:lnTo>
                        <a:pt x="20319" y="2744"/>
                      </a:lnTo>
                      <a:lnTo>
                        <a:pt x="20490" y="2880"/>
                      </a:lnTo>
                      <a:lnTo>
                        <a:pt x="20490" y="3114"/>
                      </a:lnTo>
                      <a:lnTo>
                        <a:pt x="20725" y="2822"/>
                      </a:lnTo>
                      <a:lnTo>
                        <a:pt x="21130" y="2530"/>
                      </a:lnTo>
                      <a:lnTo>
                        <a:pt x="21365" y="2082"/>
                      </a:lnTo>
                      <a:lnTo>
                        <a:pt x="21194" y="2024"/>
                      </a:lnTo>
                      <a:lnTo>
                        <a:pt x="20960" y="2238"/>
                      </a:lnTo>
                      <a:lnTo>
                        <a:pt x="20896" y="1868"/>
                      </a:lnTo>
                      <a:lnTo>
                        <a:pt x="20725" y="1810"/>
                      </a:lnTo>
                      <a:lnTo>
                        <a:pt x="20661" y="1596"/>
                      </a:lnTo>
                      <a:lnTo>
                        <a:pt x="21280" y="1148"/>
                      </a:lnTo>
                      <a:lnTo>
                        <a:pt x="21515" y="1226"/>
                      </a:lnTo>
                      <a:lnTo>
                        <a:pt x="21600" y="934"/>
                      </a:lnTo>
                      <a:lnTo>
                        <a:pt x="21451" y="856"/>
                      </a:lnTo>
                      <a:lnTo>
                        <a:pt x="21045" y="720"/>
                      </a:lnTo>
                      <a:lnTo>
                        <a:pt x="20810" y="642"/>
                      </a:lnTo>
                      <a:lnTo>
                        <a:pt x="20490" y="370"/>
                      </a:lnTo>
                      <a:lnTo>
                        <a:pt x="20149" y="292"/>
                      </a:lnTo>
                      <a:lnTo>
                        <a:pt x="19828" y="584"/>
                      </a:lnTo>
                      <a:lnTo>
                        <a:pt x="19679" y="798"/>
                      </a:lnTo>
                      <a:lnTo>
                        <a:pt x="19359" y="584"/>
                      </a:lnTo>
                      <a:lnTo>
                        <a:pt x="19530" y="428"/>
                      </a:lnTo>
                      <a:lnTo>
                        <a:pt x="19594" y="78"/>
                      </a:lnTo>
                      <a:lnTo>
                        <a:pt x="19530" y="0"/>
                      </a:lnTo>
                      <a:lnTo>
                        <a:pt x="19124" y="0"/>
                      </a:lnTo>
                      <a:lnTo>
                        <a:pt x="19039" y="136"/>
                      </a:lnTo>
                      <a:lnTo>
                        <a:pt x="18975" y="370"/>
                      </a:lnTo>
                      <a:lnTo>
                        <a:pt x="19039" y="584"/>
                      </a:lnTo>
                      <a:lnTo>
                        <a:pt x="18740" y="856"/>
                      </a:lnTo>
                      <a:lnTo>
                        <a:pt x="18484" y="428"/>
                      </a:lnTo>
                      <a:lnTo>
                        <a:pt x="18249" y="506"/>
                      </a:lnTo>
                      <a:lnTo>
                        <a:pt x="18185" y="856"/>
                      </a:lnTo>
                      <a:lnTo>
                        <a:pt x="18014" y="1362"/>
                      </a:lnTo>
                      <a:lnTo>
                        <a:pt x="17630" y="1732"/>
                      </a:lnTo>
                      <a:lnTo>
                        <a:pt x="17395" y="1304"/>
                      </a:lnTo>
                      <a:lnTo>
                        <a:pt x="17779" y="1012"/>
                      </a:lnTo>
                      <a:lnTo>
                        <a:pt x="17865" y="584"/>
                      </a:lnTo>
                      <a:lnTo>
                        <a:pt x="17225" y="584"/>
                      </a:lnTo>
                      <a:lnTo>
                        <a:pt x="16904" y="1012"/>
                      </a:lnTo>
                      <a:lnTo>
                        <a:pt x="16520" y="1596"/>
                      </a:lnTo>
                      <a:lnTo>
                        <a:pt x="16670" y="1868"/>
                      </a:lnTo>
                      <a:lnTo>
                        <a:pt x="16435" y="2024"/>
                      </a:lnTo>
                      <a:lnTo>
                        <a:pt x="16115" y="1810"/>
                      </a:lnTo>
                      <a:lnTo>
                        <a:pt x="15794" y="1946"/>
                      </a:lnTo>
                      <a:lnTo>
                        <a:pt x="15880" y="2238"/>
                      </a:lnTo>
                      <a:lnTo>
                        <a:pt x="15496" y="2238"/>
                      </a:lnTo>
                      <a:lnTo>
                        <a:pt x="15240" y="2316"/>
                      </a:lnTo>
                      <a:lnTo>
                        <a:pt x="14941" y="2666"/>
                      </a:lnTo>
                      <a:lnTo>
                        <a:pt x="14535" y="2588"/>
                      </a:lnTo>
                      <a:lnTo>
                        <a:pt x="14535" y="2822"/>
                      </a:lnTo>
                      <a:lnTo>
                        <a:pt x="14215" y="2588"/>
                      </a:lnTo>
                      <a:lnTo>
                        <a:pt x="13831" y="2744"/>
                      </a:lnTo>
                      <a:lnTo>
                        <a:pt x="13745" y="3055"/>
                      </a:lnTo>
                      <a:lnTo>
                        <a:pt x="13425" y="3114"/>
                      </a:lnTo>
                      <a:lnTo>
                        <a:pt x="13191" y="2822"/>
                      </a:lnTo>
                      <a:lnTo>
                        <a:pt x="12721" y="2880"/>
                      </a:lnTo>
                      <a:lnTo>
                        <a:pt x="12251" y="3055"/>
                      </a:lnTo>
                      <a:lnTo>
                        <a:pt x="12251" y="3483"/>
                      </a:lnTo>
                      <a:lnTo>
                        <a:pt x="12550" y="3561"/>
                      </a:lnTo>
                      <a:lnTo>
                        <a:pt x="12550" y="3950"/>
                      </a:lnTo>
                      <a:lnTo>
                        <a:pt x="12315" y="3872"/>
                      </a:lnTo>
                      <a:lnTo>
                        <a:pt x="12038" y="4028"/>
                      </a:lnTo>
                      <a:lnTo>
                        <a:pt x="12123" y="4301"/>
                      </a:lnTo>
                      <a:lnTo>
                        <a:pt x="12401" y="4534"/>
                      </a:lnTo>
                      <a:lnTo>
                        <a:pt x="12401" y="4884"/>
                      </a:lnTo>
                      <a:lnTo>
                        <a:pt x="12123" y="4748"/>
                      </a:lnTo>
                      <a:lnTo>
                        <a:pt x="11889" y="4806"/>
                      </a:lnTo>
                      <a:lnTo>
                        <a:pt x="11889" y="5098"/>
                      </a:lnTo>
                      <a:lnTo>
                        <a:pt x="11184" y="5098"/>
                      </a:lnTo>
                      <a:lnTo>
                        <a:pt x="11099" y="5312"/>
                      </a:lnTo>
                      <a:lnTo>
                        <a:pt x="11013" y="5468"/>
                      </a:lnTo>
                      <a:lnTo>
                        <a:pt x="10779" y="5526"/>
                      </a:lnTo>
                      <a:lnTo>
                        <a:pt x="10693" y="5682"/>
                      </a:lnTo>
                      <a:lnTo>
                        <a:pt x="10779" y="5896"/>
                      </a:lnTo>
                      <a:lnTo>
                        <a:pt x="10309" y="6032"/>
                      </a:lnTo>
                      <a:lnTo>
                        <a:pt x="10629" y="6324"/>
                      </a:lnTo>
                      <a:lnTo>
                        <a:pt x="10693" y="6480"/>
                      </a:lnTo>
                      <a:lnTo>
                        <a:pt x="10394" y="6694"/>
                      </a:lnTo>
                      <a:lnTo>
                        <a:pt x="9840" y="7044"/>
                      </a:lnTo>
                      <a:lnTo>
                        <a:pt x="9434" y="7336"/>
                      </a:lnTo>
                      <a:lnTo>
                        <a:pt x="9178" y="7764"/>
                      </a:lnTo>
                      <a:lnTo>
                        <a:pt x="8772" y="8056"/>
                      </a:lnTo>
                      <a:lnTo>
                        <a:pt x="8772" y="8270"/>
                      </a:lnTo>
                      <a:lnTo>
                        <a:pt x="8858" y="8484"/>
                      </a:lnTo>
                      <a:lnTo>
                        <a:pt x="8538" y="8718"/>
                      </a:lnTo>
                      <a:lnTo>
                        <a:pt x="8623" y="8990"/>
                      </a:lnTo>
                      <a:lnTo>
                        <a:pt x="8303" y="9496"/>
                      </a:lnTo>
                      <a:lnTo>
                        <a:pt x="8068" y="9574"/>
                      </a:lnTo>
                      <a:lnTo>
                        <a:pt x="8068" y="9944"/>
                      </a:lnTo>
                      <a:lnTo>
                        <a:pt x="8239" y="10158"/>
                      </a:lnTo>
                      <a:lnTo>
                        <a:pt x="7983" y="10372"/>
                      </a:lnTo>
                      <a:lnTo>
                        <a:pt x="7833" y="10216"/>
                      </a:lnTo>
                      <a:lnTo>
                        <a:pt x="7513" y="10372"/>
                      </a:lnTo>
                      <a:lnTo>
                        <a:pt x="7598" y="10800"/>
                      </a:lnTo>
                      <a:lnTo>
                        <a:pt x="7278" y="10936"/>
                      </a:lnTo>
                      <a:lnTo>
                        <a:pt x="6809" y="11014"/>
                      </a:lnTo>
                      <a:lnTo>
                        <a:pt x="6489" y="11384"/>
                      </a:lnTo>
                      <a:lnTo>
                        <a:pt x="6403" y="11734"/>
                      </a:lnTo>
                      <a:lnTo>
                        <a:pt x="6083" y="12026"/>
                      </a:lnTo>
                      <a:lnTo>
                        <a:pt x="6083" y="12240"/>
                      </a:lnTo>
                      <a:lnTo>
                        <a:pt x="6489" y="11948"/>
                      </a:lnTo>
                      <a:lnTo>
                        <a:pt x="6958" y="11656"/>
                      </a:lnTo>
                      <a:lnTo>
                        <a:pt x="7129" y="11734"/>
                      </a:lnTo>
                      <a:lnTo>
                        <a:pt x="6958" y="12162"/>
                      </a:lnTo>
                      <a:lnTo>
                        <a:pt x="6574" y="12396"/>
                      </a:lnTo>
                      <a:lnTo>
                        <a:pt x="6168" y="12318"/>
                      </a:lnTo>
                      <a:lnTo>
                        <a:pt x="6254" y="12629"/>
                      </a:lnTo>
                      <a:lnTo>
                        <a:pt x="5699" y="12843"/>
                      </a:lnTo>
                      <a:lnTo>
                        <a:pt x="5613" y="12396"/>
                      </a:lnTo>
                      <a:lnTo>
                        <a:pt x="5379" y="12240"/>
                      </a:lnTo>
                      <a:lnTo>
                        <a:pt x="5058" y="12688"/>
                      </a:lnTo>
                      <a:lnTo>
                        <a:pt x="4738" y="12688"/>
                      </a:lnTo>
                      <a:lnTo>
                        <a:pt x="4397" y="12765"/>
                      </a:lnTo>
                      <a:lnTo>
                        <a:pt x="4354" y="13135"/>
                      </a:lnTo>
                      <a:lnTo>
                        <a:pt x="4183" y="13194"/>
                      </a:lnTo>
                      <a:lnTo>
                        <a:pt x="4183" y="13388"/>
                      </a:lnTo>
                      <a:lnTo>
                        <a:pt x="3991" y="13310"/>
                      </a:lnTo>
                      <a:lnTo>
                        <a:pt x="3714" y="13155"/>
                      </a:lnTo>
                      <a:lnTo>
                        <a:pt x="3287" y="13194"/>
                      </a:lnTo>
                      <a:lnTo>
                        <a:pt x="3287" y="13408"/>
                      </a:lnTo>
                      <a:lnTo>
                        <a:pt x="3330" y="13602"/>
                      </a:lnTo>
                      <a:lnTo>
                        <a:pt x="3159" y="13661"/>
                      </a:lnTo>
                      <a:lnTo>
                        <a:pt x="2775" y="13485"/>
                      </a:lnTo>
                      <a:lnTo>
                        <a:pt x="2412" y="13738"/>
                      </a:lnTo>
                      <a:lnTo>
                        <a:pt x="2497" y="13952"/>
                      </a:lnTo>
                      <a:lnTo>
                        <a:pt x="2455" y="14108"/>
                      </a:lnTo>
                      <a:lnTo>
                        <a:pt x="2092" y="13952"/>
                      </a:lnTo>
                      <a:lnTo>
                        <a:pt x="1985" y="14147"/>
                      </a:lnTo>
                      <a:lnTo>
                        <a:pt x="1857" y="14283"/>
                      </a:lnTo>
                      <a:lnTo>
                        <a:pt x="1430" y="14205"/>
                      </a:lnTo>
                      <a:lnTo>
                        <a:pt x="1195" y="14244"/>
                      </a:lnTo>
                      <a:lnTo>
                        <a:pt x="1153" y="14536"/>
                      </a:lnTo>
                      <a:lnTo>
                        <a:pt x="982" y="14614"/>
                      </a:lnTo>
                      <a:lnTo>
                        <a:pt x="747" y="14925"/>
                      </a:lnTo>
                      <a:lnTo>
                        <a:pt x="790" y="15334"/>
                      </a:lnTo>
                      <a:lnTo>
                        <a:pt x="704" y="15898"/>
                      </a:lnTo>
                      <a:lnTo>
                        <a:pt x="598" y="16482"/>
                      </a:lnTo>
                      <a:lnTo>
                        <a:pt x="512" y="17027"/>
                      </a:lnTo>
                      <a:lnTo>
                        <a:pt x="427" y="17299"/>
                      </a:lnTo>
                      <a:lnTo>
                        <a:pt x="640" y="17552"/>
                      </a:lnTo>
                      <a:lnTo>
                        <a:pt x="982" y="17338"/>
                      </a:lnTo>
                      <a:lnTo>
                        <a:pt x="1217" y="17455"/>
                      </a:lnTo>
                      <a:lnTo>
                        <a:pt x="1217" y="17669"/>
                      </a:lnTo>
                      <a:lnTo>
                        <a:pt x="875" y="17844"/>
                      </a:lnTo>
                      <a:lnTo>
                        <a:pt x="832" y="18214"/>
                      </a:lnTo>
                      <a:lnTo>
                        <a:pt x="747" y="18389"/>
                      </a:lnTo>
                      <a:lnTo>
                        <a:pt x="406" y="18350"/>
                      </a:lnTo>
                      <a:lnTo>
                        <a:pt x="277" y="18778"/>
                      </a:lnTo>
                      <a:lnTo>
                        <a:pt x="427" y="18895"/>
                      </a:lnTo>
                      <a:lnTo>
                        <a:pt x="747" y="18817"/>
                      </a:lnTo>
                      <a:lnTo>
                        <a:pt x="918" y="19012"/>
                      </a:lnTo>
                      <a:lnTo>
                        <a:pt x="939" y="19109"/>
                      </a:lnTo>
                      <a:lnTo>
                        <a:pt x="683" y="19265"/>
                      </a:lnTo>
                      <a:lnTo>
                        <a:pt x="704" y="19518"/>
                      </a:lnTo>
                      <a:lnTo>
                        <a:pt x="406" y="19576"/>
                      </a:lnTo>
                      <a:lnTo>
                        <a:pt x="192" y="19440"/>
                      </a:lnTo>
                      <a:lnTo>
                        <a:pt x="235" y="19790"/>
                      </a:lnTo>
                      <a:lnTo>
                        <a:pt x="192" y="20043"/>
                      </a:lnTo>
                      <a:lnTo>
                        <a:pt x="0" y="20043"/>
                      </a:lnTo>
                      <a:lnTo>
                        <a:pt x="470" y="20491"/>
                      </a:lnTo>
                      <a:lnTo>
                        <a:pt x="704" y="20744"/>
                      </a:lnTo>
                      <a:lnTo>
                        <a:pt x="832" y="21094"/>
                      </a:lnTo>
                      <a:lnTo>
                        <a:pt x="1302" y="21347"/>
                      </a:lnTo>
                      <a:lnTo>
                        <a:pt x="1814" y="21600"/>
                      </a:lnTo>
                      <a:lnTo>
                        <a:pt x="2305" y="21600"/>
                      </a:lnTo>
                      <a:lnTo>
                        <a:pt x="3009" y="21172"/>
                      </a:lnTo>
                      <a:lnTo>
                        <a:pt x="3714" y="20705"/>
                      </a:lnTo>
                      <a:lnTo>
                        <a:pt x="4354" y="19907"/>
                      </a:lnTo>
                      <a:lnTo>
                        <a:pt x="4461" y="19829"/>
                      </a:lnTo>
                      <a:lnTo>
                        <a:pt x="4632" y="20082"/>
                      </a:lnTo>
                      <a:lnTo>
                        <a:pt x="4952" y="19907"/>
                      </a:lnTo>
                      <a:lnTo>
                        <a:pt x="5058" y="19615"/>
                      </a:lnTo>
                      <a:lnTo>
                        <a:pt x="5101" y="19265"/>
                      </a:lnTo>
                      <a:lnTo>
                        <a:pt x="5421" y="18817"/>
                      </a:lnTo>
                      <a:lnTo>
                        <a:pt x="5293" y="19323"/>
                      </a:lnTo>
                      <a:lnTo>
                        <a:pt x="5464" y="19401"/>
                      </a:lnTo>
                      <a:lnTo>
                        <a:pt x="5379" y="19615"/>
                      </a:lnTo>
                      <a:lnTo>
                        <a:pt x="5464" y="20004"/>
                      </a:lnTo>
                      <a:lnTo>
                        <a:pt x="5613" y="20335"/>
                      </a:lnTo>
                      <a:lnTo>
                        <a:pt x="5806" y="20238"/>
                      </a:lnTo>
                      <a:lnTo>
                        <a:pt x="5784" y="20335"/>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48" name="Shape 1248"/>
                <p:cNvSpPr/>
                <p:nvPr/>
              </p:nvSpPr>
              <p:spPr>
                <a:xfrm>
                  <a:off x="0" y="-1"/>
                  <a:ext cx="1170388" cy="1409149"/>
                </a:xfrm>
                <a:custGeom>
                  <a:avLst/>
                  <a:gdLst/>
                  <a:ahLst/>
                  <a:cxnLst>
                    <a:cxn ang="0">
                      <a:pos x="wd2" y="hd2"/>
                    </a:cxn>
                    <a:cxn ang="5400000">
                      <a:pos x="wd2" y="hd2"/>
                    </a:cxn>
                    <a:cxn ang="10800000">
                      <a:pos x="wd2" y="hd2"/>
                    </a:cxn>
                    <a:cxn ang="16200000">
                      <a:pos x="wd2" y="hd2"/>
                    </a:cxn>
                  </a:cxnLst>
                  <a:rect l="0" t="0" r="r" b="b"/>
                  <a:pathLst>
                    <a:path w="21600" h="21600" extrusionOk="0">
                      <a:moveTo>
                        <a:pt x="5784" y="20335"/>
                      </a:moveTo>
                      <a:lnTo>
                        <a:pt x="5848" y="20296"/>
                      </a:lnTo>
                      <a:lnTo>
                        <a:pt x="6083" y="20238"/>
                      </a:lnTo>
                      <a:lnTo>
                        <a:pt x="6254" y="20004"/>
                      </a:lnTo>
                      <a:lnTo>
                        <a:pt x="6339" y="19732"/>
                      </a:lnTo>
                      <a:lnTo>
                        <a:pt x="6403" y="19576"/>
                      </a:lnTo>
                      <a:lnTo>
                        <a:pt x="6339" y="19148"/>
                      </a:lnTo>
                      <a:lnTo>
                        <a:pt x="6403" y="18856"/>
                      </a:lnTo>
                      <a:lnTo>
                        <a:pt x="6638" y="18720"/>
                      </a:lnTo>
                      <a:lnTo>
                        <a:pt x="7193" y="18506"/>
                      </a:lnTo>
                      <a:lnTo>
                        <a:pt x="7278" y="18272"/>
                      </a:lnTo>
                      <a:lnTo>
                        <a:pt x="7193" y="17552"/>
                      </a:lnTo>
                      <a:lnTo>
                        <a:pt x="7129" y="17416"/>
                      </a:lnTo>
                      <a:lnTo>
                        <a:pt x="7129" y="16988"/>
                      </a:lnTo>
                      <a:lnTo>
                        <a:pt x="6958" y="16832"/>
                      </a:lnTo>
                      <a:lnTo>
                        <a:pt x="7043" y="16482"/>
                      </a:lnTo>
                      <a:lnTo>
                        <a:pt x="7193" y="16482"/>
                      </a:lnTo>
                      <a:lnTo>
                        <a:pt x="7598" y="16268"/>
                      </a:lnTo>
                      <a:lnTo>
                        <a:pt x="7278" y="15606"/>
                      </a:lnTo>
                      <a:lnTo>
                        <a:pt x="7129" y="15392"/>
                      </a:lnTo>
                      <a:lnTo>
                        <a:pt x="7129" y="14789"/>
                      </a:lnTo>
                      <a:lnTo>
                        <a:pt x="7364" y="14361"/>
                      </a:lnTo>
                      <a:lnTo>
                        <a:pt x="7428" y="13914"/>
                      </a:lnTo>
                      <a:lnTo>
                        <a:pt x="7513" y="13408"/>
                      </a:lnTo>
                      <a:lnTo>
                        <a:pt x="7428" y="12979"/>
                      </a:lnTo>
                      <a:lnTo>
                        <a:pt x="7598" y="12688"/>
                      </a:lnTo>
                      <a:lnTo>
                        <a:pt x="7684" y="12454"/>
                      </a:lnTo>
                      <a:lnTo>
                        <a:pt x="8153" y="12162"/>
                      </a:lnTo>
                      <a:lnTo>
                        <a:pt x="8623" y="12026"/>
                      </a:lnTo>
                      <a:lnTo>
                        <a:pt x="9028" y="12162"/>
                      </a:lnTo>
                      <a:lnTo>
                        <a:pt x="9178" y="12240"/>
                      </a:lnTo>
                      <a:lnTo>
                        <a:pt x="9434" y="11948"/>
                      </a:lnTo>
                      <a:lnTo>
                        <a:pt x="9434" y="11598"/>
                      </a:lnTo>
                      <a:lnTo>
                        <a:pt x="9178" y="10936"/>
                      </a:lnTo>
                      <a:lnTo>
                        <a:pt x="9092" y="10664"/>
                      </a:lnTo>
                      <a:lnTo>
                        <a:pt x="9178" y="10508"/>
                      </a:lnTo>
                      <a:lnTo>
                        <a:pt x="9327" y="10508"/>
                      </a:lnTo>
                      <a:lnTo>
                        <a:pt x="9519" y="10294"/>
                      </a:lnTo>
                      <a:lnTo>
                        <a:pt x="9605" y="9866"/>
                      </a:lnTo>
                      <a:lnTo>
                        <a:pt x="9669" y="9282"/>
                      </a:lnTo>
                      <a:lnTo>
                        <a:pt x="9754" y="8718"/>
                      </a:lnTo>
                      <a:lnTo>
                        <a:pt x="9989" y="8484"/>
                      </a:lnTo>
                      <a:lnTo>
                        <a:pt x="10458" y="8212"/>
                      </a:lnTo>
                      <a:lnTo>
                        <a:pt x="10779" y="8056"/>
                      </a:lnTo>
                      <a:lnTo>
                        <a:pt x="10864" y="7628"/>
                      </a:lnTo>
                      <a:lnTo>
                        <a:pt x="11013" y="7336"/>
                      </a:lnTo>
                      <a:lnTo>
                        <a:pt x="11419" y="7044"/>
                      </a:lnTo>
                      <a:lnTo>
                        <a:pt x="11504" y="6830"/>
                      </a:lnTo>
                      <a:lnTo>
                        <a:pt x="11419" y="6616"/>
                      </a:lnTo>
                      <a:lnTo>
                        <a:pt x="11419" y="6324"/>
                      </a:lnTo>
                      <a:lnTo>
                        <a:pt x="11739" y="6110"/>
                      </a:lnTo>
                      <a:lnTo>
                        <a:pt x="12123" y="5468"/>
                      </a:lnTo>
                      <a:lnTo>
                        <a:pt x="12401" y="5526"/>
                      </a:lnTo>
                      <a:lnTo>
                        <a:pt x="12870" y="5176"/>
                      </a:lnTo>
                      <a:lnTo>
                        <a:pt x="12806" y="4884"/>
                      </a:lnTo>
                      <a:lnTo>
                        <a:pt x="13105" y="4592"/>
                      </a:lnTo>
                      <a:lnTo>
                        <a:pt x="13276" y="4670"/>
                      </a:lnTo>
                      <a:lnTo>
                        <a:pt x="13596" y="4592"/>
                      </a:lnTo>
                      <a:lnTo>
                        <a:pt x="14066" y="4670"/>
                      </a:lnTo>
                      <a:lnTo>
                        <a:pt x="14685" y="4164"/>
                      </a:lnTo>
                      <a:lnTo>
                        <a:pt x="14621" y="3872"/>
                      </a:lnTo>
                      <a:lnTo>
                        <a:pt x="14685" y="3736"/>
                      </a:lnTo>
                      <a:lnTo>
                        <a:pt x="14535" y="3678"/>
                      </a:lnTo>
                      <a:lnTo>
                        <a:pt x="14855" y="3405"/>
                      </a:lnTo>
                      <a:lnTo>
                        <a:pt x="15325" y="3347"/>
                      </a:lnTo>
                      <a:lnTo>
                        <a:pt x="15645" y="3736"/>
                      </a:lnTo>
                      <a:lnTo>
                        <a:pt x="16200" y="4301"/>
                      </a:lnTo>
                      <a:lnTo>
                        <a:pt x="16435" y="4301"/>
                      </a:lnTo>
                      <a:lnTo>
                        <a:pt x="16755" y="4086"/>
                      </a:lnTo>
                      <a:lnTo>
                        <a:pt x="16990" y="4028"/>
                      </a:lnTo>
                      <a:lnTo>
                        <a:pt x="17139" y="4086"/>
                      </a:lnTo>
                      <a:lnTo>
                        <a:pt x="17395" y="4301"/>
                      </a:lnTo>
                      <a:lnTo>
                        <a:pt x="17694" y="4378"/>
                      </a:lnTo>
                      <a:lnTo>
                        <a:pt x="17779" y="4301"/>
                      </a:lnTo>
                      <a:lnTo>
                        <a:pt x="18014" y="3872"/>
                      </a:lnTo>
                      <a:lnTo>
                        <a:pt x="18334" y="3405"/>
                      </a:lnTo>
                      <a:lnTo>
                        <a:pt x="18420" y="3347"/>
                      </a:lnTo>
                      <a:lnTo>
                        <a:pt x="18334" y="2588"/>
                      </a:lnTo>
                      <a:lnTo>
                        <a:pt x="18740" y="2238"/>
                      </a:lnTo>
                      <a:lnTo>
                        <a:pt x="18889" y="2316"/>
                      </a:lnTo>
                      <a:lnTo>
                        <a:pt x="19359" y="1868"/>
                      </a:lnTo>
                      <a:lnTo>
                        <a:pt x="19764" y="2316"/>
                      </a:lnTo>
                      <a:lnTo>
                        <a:pt x="19914" y="2452"/>
                      </a:lnTo>
                      <a:lnTo>
                        <a:pt x="20149" y="2374"/>
                      </a:lnTo>
                      <a:lnTo>
                        <a:pt x="20319" y="2588"/>
                      </a:lnTo>
                      <a:lnTo>
                        <a:pt x="20319" y="2744"/>
                      </a:lnTo>
                      <a:lnTo>
                        <a:pt x="20490" y="2880"/>
                      </a:lnTo>
                      <a:lnTo>
                        <a:pt x="20490" y="3114"/>
                      </a:lnTo>
                      <a:lnTo>
                        <a:pt x="20725" y="2822"/>
                      </a:lnTo>
                      <a:lnTo>
                        <a:pt x="21130" y="2530"/>
                      </a:lnTo>
                      <a:lnTo>
                        <a:pt x="21365" y="2082"/>
                      </a:lnTo>
                      <a:lnTo>
                        <a:pt x="21194" y="2024"/>
                      </a:lnTo>
                      <a:lnTo>
                        <a:pt x="20960" y="2238"/>
                      </a:lnTo>
                      <a:lnTo>
                        <a:pt x="20896" y="1868"/>
                      </a:lnTo>
                      <a:lnTo>
                        <a:pt x="20725" y="1810"/>
                      </a:lnTo>
                      <a:lnTo>
                        <a:pt x="20661" y="1596"/>
                      </a:lnTo>
                      <a:lnTo>
                        <a:pt x="21280" y="1148"/>
                      </a:lnTo>
                      <a:lnTo>
                        <a:pt x="21515" y="1226"/>
                      </a:lnTo>
                      <a:lnTo>
                        <a:pt x="21600" y="934"/>
                      </a:lnTo>
                      <a:lnTo>
                        <a:pt x="21451" y="856"/>
                      </a:lnTo>
                      <a:lnTo>
                        <a:pt x="21045" y="720"/>
                      </a:lnTo>
                      <a:lnTo>
                        <a:pt x="20810" y="642"/>
                      </a:lnTo>
                      <a:lnTo>
                        <a:pt x="20490" y="370"/>
                      </a:lnTo>
                      <a:lnTo>
                        <a:pt x="20149" y="292"/>
                      </a:lnTo>
                      <a:lnTo>
                        <a:pt x="19828" y="584"/>
                      </a:lnTo>
                      <a:lnTo>
                        <a:pt x="19679" y="798"/>
                      </a:lnTo>
                      <a:lnTo>
                        <a:pt x="19359" y="584"/>
                      </a:lnTo>
                      <a:lnTo>
                        <a:pt x="19530" y="428"/>
                      </a:lnTo>
                      <a:lnTo>
                        <a:pt x="19594" y="78"/>
                      </a:lnTo>
                      <a:lnTo>
                        <a:pt x="19530" y="0"/>
                      </a:lnTo>
                      <a:lnTo>
                        <a:pt x="19124" y="0"/>
                      </a:lnTo>
                      <a:lnTo>
                        <a:pt x="19039" y="136"/>
                      </a:lnTo>
                      <a:lnTo>
                        <a:pt x="18975" y="370"/>
                      </a:lnTo>
                      <a:lnTo>
                        <a:pt x="19039" y="584"/>
                      </a:lnTo>
                      <a:lnTo>
                        <a:pt x="18740" y="856"/>
                      </a:lnTo>
                      <a:lnTo>
                        <a:pt x="18484" y="428"/>
                      </a:lnTo>
                      <a:lnTo>
                        <a:pt x="18249" y="506"/>
                      </a:lnTo>
                      <a:lnTo>
                        <a:pt x="18185" y="856"/>
                      </a:lnTo>
                      <a:lnTo>
                        <a:pt x="18014" y="1362"/>
                      </a:lnTo>
                      <a:lnTo>
                        <a:pt x="17630" y="1732"/>
                      </a:lnTo>
                      <a:lnTo>
                        <a:pt x="17395" y="1304"/>
                      </a:lnTo>
                      <a:lnTo>
                        <a:pt x="17779" y="1012"/>
                      </a:lnTo>
                      <a:lnTo>
                        <a:pt x="17865" y="584"/>
                      </a:lnTo>
                      <a:lnTo>
                        <a:pt x="17225" y="584"/>
                      </a:lnTo>
                      <a:lnTo>
                        <a:pt x="16904" y="1012"/>
                      </a:lnTo>
                      <a:lnTo>
                        <a:pt x="16520" y="1596"/>
                      </a:lnTo>
                      <a:lnTo>
                        <a:pt x="16670" y="1868"/>
                      </a:lnTo>
                      <a:lnTo>
                        <a:pt x="16435" y="2024"/>
                      </a:lnTo>
                      <a:lnTo>
                        <a:pt x="16115" y="1810"/>
                      </a:lnTo>
                      <a:lnTo>
                        <a:pt x="15794" y="1946"/>
                      </a:lnTo>
                      <a:lnTo>
                        <a:pt x="15880" y="2238"/>
                      </a:lnTo>
                      <a:lnTo>
                        <a:pt x="15496" y="2238"/>
                      </a:lnTo>
                      <a:lnTo>
                        <a:pt x="15240" y="2316"/>
                      </a:lnTo>
                      <a:lnTo>
                        <a:pt x="14941" y="2666"/>
                      </a:lnTo>
                      <a:lnTo>
                        <a:pt x="14535" y="2588"/>
                      </a:lnTo>
                      <a:lnTo>
                        <a:pt x="14535" y="2822"/>
                      </a:lnTo>
                      <a:lnTo>
                        <a:pt x="14215" y="2588"/>
                      </a:lnTo>
                      <a:lnTo>
                        <a:pt x="13831" y="2744"/>
                      </a:lnTo>
                      <a:lnTo>
                        <a:pt x="13745" y="3055"/>
                      </a:lnTo>
                      <a:lnTo>
                        <a:pt x="13425" y="3114"/>
                      </a:lnTo>
                      <a:lnTo>
                        <a:pt x="13191" y="2822"/>
                      </a:lnTo>
                      <a:lnTo>
                        <a:pt x="12721" y="2880"/>
                      </a:lnTo>
                      <a:lnTo>
                        <a:pt x="12251" y="3055"/>
                      </a:lnTo>
                      <a:lnTo>
                        <a:pt x="12251" y="3483"/>
                      </a:lnTo>
                      <a:lnTo>
                        <a:pt x="12550" y="3561"/>
                      </a:lnTo>
                      <a:lnTo>
                        <a:pt x="12550" y="3950"/>
                      </a:lnTo>
                      <a:lnTo>
                        <a:pt x="12315" y="3872"/>
                      </a:lnTo>
                      <a:lnTo>
                        <a:pt x="12038" y="4028"/>
                      </a:lnTo>
                      <a:lnTo>
                        <a:pt x="12123" y="4301"/>
                      </a:lnTo>
                      <a:lnTo>
                        <a:pt x="12401" y="4534"/>
                      </a:lnTo>
                      <a:lnTo>
                        <a:pt x="12401" y="4884"/>
                      </a:lnTo>
                      <a:lnTo>
                        <a:pt x="12123" y="4748"/>
                      </a:lnTo>
                      <a:lnTo>
                        <a:pt x="11889" y="4806"/>
                      </a:lnTo>
                      <a:lnTo>
                        <a:pt x="11889" y="5098"/>
                      </a:lnTo>
                      <a:lnTo>
                        <a:pt x="11184" y="5098"/>
                      </a:lnTo>
                      <a:lnTo>
                        <a:pt x="11099" y="5312"/>
                      </a:lnTo>
                      <a:lnTo>
                        <a:pt x="11013" y="5468"/>
                      </a:lnTo>
                      <a:lnTo>
                        <a:pt x="10779" y="5526"/>
                      </a:lnTo>
                      <a:lnTo>
                        <a:pt x="10693" y="5682"/>
                      </a:lnTo>
                      <a:lnTo>
                        <a:pt x="10779" y="5896"/>
                      </a:lnTo>
                      <a:lnTo>
                        <a:pt x="10309" y="6032"/>
                      </a:lnTo>
                      <a:lnTo>
                        <a:pt x="10629" y="6324"/>
                      </a:lnTo>
                      <a:lnTo>
                        <a:pt x="10693" y="6480"/>
                      </a:lnTo>
                      <a:lnTo>
                        <a:pt x="10394" y="6694"/>
                      </a:lnTo>
                      <a:lnTo>
                        <a:pt x="9840" y="7044"/>
                      </a:lnTo>
                      <a:lnTo>
                        <a:pt x="9434" y="7336"/>
                      </a:lnTo>
                      <a:lnTo>
                        <a:pt x="9178" y="7764"/>
                      </a:lnTo>
                      <a:lnTo>
                        <a:pt x="8772" y="8056"/>
                      </a:lnTo>
                      <a:lnTo>
                        <a:pt x="8772" y="8270"/>
                      </a:lnTo>
                      <a:lnTo>
                        <a:pt x="8858" y="8484"/>
                      </a:lnTo>
                      <a:lnTo>
                        <a:pt x="8538" y="8718"/>
                      </a:lnTo>
                      <a:lnTo>
                        <a:pt x="8623" y="8990"/>
                      </a:lnTo>
                      <a:lnTo>
                        <a:pt x="8303" y="9496"/>
                      </a:lnTo>
                      <a:lnTo>
                        <a:pt x="8068" y="9574"/>
                      </a:lnTo>
                      <a:lnTo>
                        <a:pt x="8068" y="9944"/>
                      </a:lnTo>
                      <a:lnTo>
                        <a:pt x="8239" y="10158"/>
                      </a:lnTo>
                      <a:lnTo>
                        <a:pt x="7983" y="10372"/>
                      </a:lnTo>
                      <a:lnTo>
                        <a:pt x="7833" y="10216"/>
                      </a:lnTo>
                      <a:lnTo>
                        <a:pt x="7513" y="10372"/>
                      </a:lnTo>
                      <a:lnTo>
                        <a:pt x="7598" y="10800"/>
                      </a:lnTo>
                      <a:lnTo>
                        <a:pt x="7278" y="10936"/>
                      </a:lnTo>
                      <a:lnTo>
                        <a:pt x="6809" y="11014"/>
                      </a:lnTo>
                      <a:lnTo>
                        <a:pt x="6489" y="11384"/>
                      </a:lnTo>
                      <a:lnTo>
                        <a:pt x="6403" y="11734"/>
                      </a:lnTo>
                      <a:lnTo>
                        <a:pt x="6083" y="12026"/>
                      </a:lnTo>
                      <a:lnTo>
                        <a:pt x="6083" y="12240"/>
                      </a:lnTo>
                      <a:lnTo>
                        <a:pt x="6489" y="11948"/>
                      </a:lnTo>
                      <a:lnTo>
                        <a:pt x="6958" y="11656"/>
                      </a:lnTo>
                      <a:lnTo>
                        <a:pt x="7129" y="11734"/>
                      </a:lnTo>
                      <a:lnTo>
                        <a:pt x="6958" y="12162"/>
                      </a:lnTo>
                      <a:lnTo>
                        <a:pt x="6574" y="12396"/>
                      </a:lnTo>
                      <a:lnTo>
                        <a:pt x="6168" y="12318"/>
                      </a:lnTo>
                      <a:lnTo>
                        <a:pt x="6254" y="12629"/>
                      </a:lnTo>
                      <a:lnTo>
                        <a:pt x="5699" y="12843"/>
                      </a:lnTo>
                      <a:lnTo>
                        <a:pt x="5613" y="12396"/>
                      </a:lnTo>
                      <a:lnTo>
                        <a:pt x="5379" y="12240"/>
                      </a:lnTo>
                      <a:lnTo>
                        <a:pt x="5058" y="12688"/>
                      </a:lnTo>
                      <a:lnTo>
                        <a:pt x="4738" y="12688"/>
                      </a:lnTo>
                      <a:lnTo>
                        <a:pt x="4397" y="12765"/>
                      </a:lnTo>
                      <a:lnTo>
                        <a:pt x="4354" y="13135"/>
                      </a:lnTo>
                      <a:lnTo>
                        <a:pt x="4183" y="13194"/>
                      </a:lnTo>
                      <a:lnTo>
                        <a:pt x="4183" y="13388"/>
                      </a:lnTo>
                      <a:lnTo>
                        <a:pt x="3991" y="13310"/>
                      </a:lnTo>
                      <a:lnTo>
                        <a:pt x="3714" y="13155"/>
                      </a:lnTo>
                      <a:lnTo>
                        <a:pt x="3287" y="13194"/>
                      </a:lnTo>
                      <a:lnTo>
                        <a:pt x="3287" y="13408"/>
                      </a:lnTo>
                      <a:lnTo>
                        <a:pt x="3330" y="13602"/>
                      </a:lnTo>
                      <a:lnTo>
                        <a:pt x="3159" y="13661"/>
                      </a:lnTo>
                      <a:lnTo>
                        <a:pt x="2775" y="13485"/>
                      </a:lnTo>
                      <a:lnTo>
                        <a:pt x="2412" y="13738"/>
                      </a:lnTo>
                      <a:lnTo>
                        <a:pt x="2497" y="13952"/>
                      </a:lnTo>
                      <a:lnTo>
                        <a:pt x="2455" y="14108"/>
                      </a:lnTo>
                      <a:lnTo>
                        <a:pt x="2092" y="13952"/>
                      </a:lnTo>
                      <a:lnTo>
                        <a:pt x="1985" y="14147"/>
                      </a:lnTo>
                      <a:lnTo>
                        <a:pt x="1857" y="14283"/>
                      </a:lnTo>
                      <a:lnTo>
                        <a:pt x="1430" y="14205"/>
                      </a:lnTo>
                      <a:lnTo>
                        <a:pt x="1195" y="14244"/>
                      </a:lnTo>
                      <a:lnTo>
                        <a:pt x="1153" y="14536"/>
                      </a:lnTo>
                      <a:lnTo>
                        <a:pt x="982" y="14614"/>
                      </a:lnTo>
                      <a:lnTo>
                        <a:pt x="747" y="14925"/>
                      </a:lnTo>
                      <a:lnTo>
                        <a:pt x="790" y="15334"/>
                      </a:lnTo>
                      <a:lnTo>
                        <a:pt x="704" y="15898"/>
                      </a:lnTo>
                      <a:lnTo>
                        <a:pt x="598" y="16482"/>
                      </a:lnTo>
                      <a:lnTo>
                        <a:pt x="512" y="17027"/>
                      </a:lnTo>
                      <a:lnTo>
                        <a:pt x="427" y="17299"/>
                      </a:lnTo>
                      <a:lnTo>
                        <a:pt x="640" y="17552"/>
                      </a:lnTo>
                      <a:lnTo>
                        <a:pt x="982" y="17338"/>
                      </a:lnTo>
                      <a:lnTo>
                        <a:pt x="1217" y="17455"/>
                      </a:lnTo>
                      <a:lnTo>
                        <a:pt x="1217" y="17669"/>
                      </a:lnTo>
                      <a:lnTo>
                        <a:pt x="875" y="17844"/>
                      </a:lnTo>
                      <a:lnTo>
                        <a:pt x="832" y="18214"/>
                      </a:lnTo>
                      <a:lnTo>
                        <a:pt x="747" y="18389"/>
                      </a:lnTo>
                      <a:lnTo>
                        <a:pt x="406" y="18350"/>
                      </a:lnTo>
                      <a:lnTo>
                        <a:pt x="277" y="18778"/>
                      </a:lnTo>
                      <a:lnTo>
                        <a:pt x="427" y="18895"/>
                      </a:lnTo>
                      <a:lnTo>
                        <a:pt x="747" y="18817"/>
                      </a:lnTo>
                      <a:lnTo>
                        <a:pt x="918" y="19012"/>
                      </a:lnTo>
                      <a:lnTo>
                        <a:pt x="939" y="19109"/>
                      </a:lnTo>
                      <a:lnTo>
                        <a:pt x="683" y="19265"/>
                      </a:lnTo>
                      <a:lnTo>
                        <a:pt x="704" y="19518"/>
                      </a:lnTo>
                      <a:lnTo>
                        <a:pt x="406" y="19576"/>
                      </a:lnTo>
                      <a:lnTo>
                        <a:pt x="192" y="19440"/>
                      </a:lnTo>
                      <a:lnTo>
                        <a:pt x="235" y="19790"/>
                      </a:lnTo>
                      <a:lnTo>
                        <a:pt x="192" y="20043"/>
                      </a:lnTo>
                      <a:lnTo>
                        <a:pt x="0" y="20043"/>
                      </a:lnTo>
                      <a:lnTo>
                        <a:pt x="470" y="20491"/>
                      </a:lnTo>
                      <a:lnTo>
                        <a:pt x="704" y="20744"/>
                      </a:lnTo>
                      <a:lnTo>
                        <a:pt x="832" y="21094"/>
                      </a:lnTo>
                      <a:lnTo>
                        <a:pt x="1302" y="21347"/>
                      </a:lnTo>
                      <a:lnTo>
                        <a:pt x="1814" y="21600"/>
                      </a:lnTo>
                      <a:lnTo>
                        <a:pt x="2305" y="21600"/>
                      </a:lnTo>
                      <a:lnTo>
                        <a:pt x="3009" y="21172"/>
                      </a:lnTo>
                      <a:lnTo>
                        <a:pt x="3714" y="20705"/>
                      </a:lnTo>
                      <a:lnTo>
                        <a:pt x="4354" y="19907"/>
                      </a:lnTo>
                      <a:lnTo>
                        <a:pt x="4461" y="19829"/>
                      </a:lnTo>
                      <a:lnTo>
                        <a:pt x="4632" y="20082"/>
                      </a:lnTo>
                      <a:lnTo>
                        <a:pt x="4952" y="19907"/>
                      </a:lnTo>
                      <a:lnTo>
                        <a:pt x="5058" y="19615"/>
                      </a:lnTo>
                      <a:lnTo>
                        <a:pt x="5101" y="19265"/>
                      </a:lnTo>
                      <a:lnTo>
                        <a:pt x="5421" y="18817"/>
                      </a:lnTo>
                      <a:lnTo>
                        <a:pt x="5293" y="19323"/>
                      </a:lnTo>
                      <a:lnTo>
                        <a:pt x="5464" y="19401"/>
                      </a:lnTo>
                      <a:lnTo>
                        <a:pt x="5379" y="19615"/>
                      </a:lnTo>
                      <a:lnTo>
                        <a:pt x="5464" y="20004"/>
                      </a:lnTo>
                      <a:lnTo>
                        <a:pt x="5613" y="20335"/>
                      </a:lnTo>
                      <a:lnTo>
                        <a:pt x="5806" y="20238"/>
                      </a:lnTo>
                      <a:lnTo>
                        <a:pt x="5784" y="20335"/>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49" name="Shape 1249"/>
                <p:cNvSpPr/>
                <p:nvPr/>
              </p:nvSpPr>
              <p:spPr>
                <a:xfrm>
                  <a:off x="0" y="-1"/>
                  <a:ext cx="1170388" cy="1409149"/>
                </a:xfrm>
                <a:custGeom>
                  <a:avLst/>
                  <a:gdLst/>
                  <a:ahLst/>
                  <a:cxnLst>
                    <a:cxn ang="0">
                      <a:pos x="wd2" y="hd2"/>
                    </a:cxn>
                    <a:cxn ang="5400000">
                      <a:pos x="wd2" y="hd2"/>
                    </a:cxn>
                    <a:cxn ang="10800000">
                      <a:pos x="wd2" y="hd2"/>
                    </a:cxn>
                    <a:cxn ang="16200000">
                      <a:pos x="wd2" y="hd2"/>
                    </a:cxn>
                  </a:cxnLst>
                  <a:rect l="0" t="0" r="r" b="b"/>
                  <a:pathLst>
                    <a:path w="21600" h="21600" extrusionOk="0">
                      <a:moveTo>
                        <a:pt x="5784" y="20335"/>
                      </a:moveTo>
                      <a:lnTo>
                        <a:pt x="5848" y="20296"/>
                      </a:lnTo>
                      <a:lnTo>
                        <a:pt x="6083" y="20238"/>
                      </a:lnTo>
                      <a:lnTo>
                        <a:pt x="6254" y="20004"/>
                      </a:lnTo>
                      <a:lnTo>
                        <a:pt x="6339" y="19732"/>
                      </a:lnTo>
                      <a:lnTo>
                        <a:pt x="6403" y="19576"/>
                      </a:lnTo>
                      <a:lnTo>
                        <a:pt x="6339" y="19148"/>
                      </a:lnTo>
                      <a:lnTo>
                        <a:pt x="6403" y="18856"/>
                      </a:lnTo>
                      <a:lnTo>
                        <a:pt x="6638" y="18720"/>
                      </a:lnTo>
                      <a:lnTo>
                        <a:pt x="7193" y="18506"/>
                      </a:lnTo>
                      <a:lnTo>
                        <a:pt x="7278" y="18272"/>
                      </a:lnTo>
                      <a:lnTo>
                        <a:pt x="7193" y="17552"/>
                      </a:lnTo>
                      <a:lnTo>
                        <a:pt x="7129" y="17416"/>
                      </a:lnTo>
                      <a:lnTo>
                        <a:pt x="7129" y="16988"/>
                      </a:lnTo>
                      <a:lnTo>
                        <a:pt x="6958" y="16832"/>
                      </a:lnTo>
                      <a:lnTo>
                        <a:pt x="7043" y="16482"/>
                      </a:lnTo>
                      <a:lnTo>
                        <a:pt x="7193" y="16482"/>
                      </a:lnTo>
                      <a:lnTo>
                        <a:pt x="7598" y="16268"/>
                      </a:lnTo>
                      <a:lnTo>
                        <a:pt x="7278" y="15606"/>
                      </a:lnTo>
                      <a:lnTo>
                        <a:pt x="7129" y="15392"/>
                      </a:lnTo>
                      <a:lnTo>
                        <a:pt x="7129" y="14789"/>
                      </a:lnTo>
                      <a:lnTo>
                        <a:pt x="7364" y="14361"/>
                      </a:lnTo>
                      <a:lnTo>
                        <a:pt x="7428" y="13914"/>
                      </a:lnTo>
                      <a:lnTo>
                        <a:pt x="7513" y="13408"/>
                      </a:lnTo>
                      <a:lnTo>
                        <a:pt x="7428" y="12979"/>
                      </a:lnTo>
                      <a:lnTo>
                        <a:pt x="7598" y="12688"/>
                      </a:lnTo>
                      <a:lnTo>
                        <a:pt x="7684" y="12454"/>
                      </a:lnTo>
                      <a:lnTo>
                        <a:pt x="8153" y="12162"/>
                      </a:lnTo>
                      <a:lnTo>
                        <a:pt x="8623" y="12026"/>
                      </a:lnTo>
                      <a:lnTo>
                        <a:pt x="9028" y="12162"/>
                      </a:lnTo>
                      <a:lnTo>
                        <a:pt x="9178" y="12240"/>
                      </a:lnTo>
                      <a:lnTo>
                        <a:pt x="9434" y="11948"/>
                      </a:lnTo>
                      <a:lnTo>
                        <a:pt x="9434" y="11598"/>
                      </a:lnTo>
                      <a:lnTo>
                        <a:pt x="9178" y="10936"/>
                      </a:lnTo>
                      <a:lnTo>
                        <a:pt x="9092" y="10664"/>
                      </a:lnTo>
                      <a:lnTo>
                        <a:pt x="9178" y="10508"/>
                      </a:lnTo>
                      <a:lnTo>
                        <a:pt x="9327" y="10508"/>
                      </a:lnTo>
                      <a:lnTo>
                        <a:pt x="9519" y="10294"/>
                      </a:lnTo>
                      <a:lnTo>
                        <a:pt x="9605" y="9866"/>
                      </a:lnTo>
                      <a:lnTo>
                        <a:pt x="9669" y="9282"/>
                      </a:lnTo>
                      <a:lnTo>
                        <a:pt x="9754" y="8718"/>
                      </a:lnTo>
                      <a:lnTo>
                        <a:pt x="9989" y="8484"/>
                      </a:lnTo>
                      <a:lnTo>
                        <a:pt x="10458" y="8212"/>
                      </a:lnTo>
                      <a:lnTo>
                        <a:pt x="10779" y="8056"/>
                      </a:lnTo>
                      <a:lnTo>
                        <a:pt x="10864" y="7628"/>
                      </a:lnTo>
                      <a:lnTo>
                        <a:pt x="11013" y="7336"/>
                      </a:lnTo>
                      <a:lnTo>
                        <a:pt x="11419" y="7044"/>
                      </a:lnTo>
                      <a:lnTo>
                        <a:pt x="11504" y="6830"/>
                      </a:lnTo>
                      <a:lnTo>
                        <a:pt x="11419" y="6616"/>
                      </a:lnTo>
                      <a:lnTo>
                        <a:pt x="11419" y="6324"/>
                      </a:lnTo>
                      <a:lnTo>
                        <a:pt x="11739" y="6110"/>
                      </a:lnTo>
                      <a:lnTo>
                        <a:pt x="12123" y="5468"/>
                      </a:lnTo>
                      <a:lnTo>
                        <a:pt x="12401" y="5526"/>
                      </a:lnTo>
                      <a:lnTo>
                        <a:pt x="12870" y="5176"/>
                      </a:lnTo>
                      <a:lnTo>
                        <a:pt x="12806" y="4884"/>
                      </a:lnTo>
                      <a:lnTo>
                        <a:pt x="13105" y="4592"/>
                      </a:lnTo>
                      <a:lnTo>
                        <a:pt x="13276" y="4670"/>
                      </a:lnTo>
                      <a:lnTo>
                        <a:pt x="13596" y="4592"/>
                      </a:lnTo>
                      <a:lnTo>
                        <a:pt x="14066" y="4670"/>
                      </a:lnTo>
                      <a:lnTo>
                        <a:pt x="14685" y="4164"/>
                      </a:lnTo>
                      <a:lnTo>
                        <a:pt x="14621" y="3872"/>
                      </a:lnTo>
                      <a:lnTo>
                        <a:pt x="14685" y="3736"/>
                      </a:lnTo>
                      <a:lnTo>
                        <a:pt x="14535" y="3678"/>
                      </a:lnTo>
                      <a:lnTo>
                        <a:pt x="14855" y="3405"/>
                      </a:lnTo>
                      <a:lnTo>
                        <a:pt x="15325" y="3347"/>
                      </a:lnTo>
                      <a:lnTo>
                        <a:pt x="15645" y="3736"/>
                      </a:lnTo>
                      <a:lnTo>
                        <a:pt x="16200" y="4301"/>
                      </a:lnTo>
                      <a:lnTo>
                        <a:pt x="16435" y="4301"/>
                      </a:lnTo>
                      <a:lnTo>
                        <a:pt x="16755" y="4086"/>
                      </a:lnTo>
                      <a:lnTo>
                        <a:pt x="16990" y="4028"/>
                      </a:lnTo>
                      <a:lnTo>
                        <a:pt x="17139" y="4086"/>
                      </a:lnTo>
                      <a:lnTo>
                        <a:pt x="17395" y="4301"/>
                      </a:lnTo>
                      <a:lnTo>
                        <a:pt x="17694" y="4378"/>
                      </a:lnTo>
                      <a:lnTo>
                        <a:pt x="17779" y="4301"/>
                      </a:lnTo>
                      <a:lnTo>
                        <a:pt x="18014" y="3872"/>
                      </a:lnTo>
                      <a:lnTo>
                        <a:pt x="18334" y="3405"/>
                      </a:lnTo>
                      <a:lnTo>
                        <a:pt x="18420" y="3347"/>
                      </a:lnTo>
                      <a:lnTo>
                        <a:pt x="18334" y="2588"/>
                      </a:lnTo>
                      <a:lnTo>
                        <a:pt x="18740" y="2238"/>
                      </a:lnTo>
                      <a:lnTo>
                        <a:pt x="18889" y="2316"/>
                      </a:lnTo>
                      <a:lnTo>
                        <a:pt x="19359" y="1868"/>
                      </a:lnTo>
                      <a:lnTo>
                        <a:pt x="19764" y="2316"/>
                      </a:lnTo>
                      <a:lnTo>
                        <a:pt x="19914" y="2452"/>
                      </a:lnTo>
                      <a:lnTo>
                        <a:pt x="20149" y="2374"/>
                      </a:lnTo>
                      <a:lnTo>
                        <a:pt x="20319" y="2588"/>
                      </a:lnTo>
                      <a:lnTo>
                        <a:pt x="20319" y="2744"/>
                      </a:lnTo>
                      <a:lnTo>
                        <a:pt x="20490" y="2880"/>
                      </a:lnTo>
                      <a:lnTo>
                        <a:pt x="20490" y="3114"/>
                      </a:lnTo>
                      <a:lnTo>
                        <a:pt x="20725" y="2822"/>
                      </a:lnTo>
                      <a:lnTo>
                        <a:pt x="21130" y="2530"/>
                      </a:lnTo>
                      <a:lnTo>
                        <a:pt x="21365" y="2082"/>
                      </a:lnTo>
                      <a:lnTo>
                        <a:pt x="21194" y="2024"/>
                      </a:lnTo>
                      <a:lnTo>
                        <a:pt x="20960" y="2238"/>
                      </a:lnTo>
                      <a:lnTo>
                        <a:pt x="20896" y="1868"/>
                      </a:lnTo>
                      <a:lnTo>
                        <a:pt x="20725" y="1810"/>
                      </a:lnTo>
                      <a:lnTo>
                        <a:pt x="20661" y="1596"/>
                      </a:lnTo>
                      <a:lnTo>
                        <a:pt x="21280" y="1148"/>
                      </a:lnTo>
                      <a:lnTo>
                        <a:pt x="21515" y="1226"/>
                      </a:lnTo>
                      <a:lnTo>
                        <a:pt x="21600" y="934"/>
                      </a:lnTo>
                      <a:lnTo>
                        <a:pt x="21451" y="856"/>
                      </a:lnTo>
                      <a:lnTo>
                        <a:pt x="21045" y="720"/>
                      </a:lnTo>
                      <a:lnTo>
                        <a:pt x="20810" y="642"/>
                      </a:lnTo>
                      <a:lnTo>
                        <a:pt x="20490" y="370"/>
                      </a:lnTo>
                      <a:lnTo>
                        <a:pt x="20149" y="292"/>
                      </a:lnTo>
                      <a:lnTo>
                        <a:pt x="19828" y="584"/>
                      </a:lnTo>
                      <a:lnTo>
                        <a:pt x="19679" y="798"/>
                      </a:lnTo>
                      <a:lnTo>
                        <a:pt x="19359" y="584"/>
                      </a:lnTo>
                      <a:lnTo>
                        <a:pt x="19530" y="428"/>
                      </a:lnTo>
                      <a:lnTo>
                        <a:pt x="19594" y="78"/>
                      </a:lnTo>
                      <a:lnTo>
                        <a:pt x="19530" y="0"/>
                      </a:lnTo>
                      <a:lnTo>
                        <a:pt x="19124" y="0"/>
                      </a:lnTo>
                      <a:lnTo>
                        <a:pt x="19039" y="136"/>
                      </a:lnTo>
                      <a:lnTo>
                        <a:pt x="18975" y="370"/>
                      </a:lnTo>
                      <a:lnTo>
                        <a:pt x="19039" y="584"/>
                      </a:lnTo>
                      <a:lnTo>
                        <a:pt x="18740" y="856"/>
                      </a:lnTo>
                      <a:lnTo>
                        <a:pt x="18484" y="428"/>
                      </a:lnTo>
                      <a:lnTo>
                        <a:pt x="18249" y="506"/>
                      </a:lnTo>
                      <a:lnTo>
                        <a:pt x="18185" y="856"/>
                      </a:lnTo>
                      <a:lnTo>
                        <a:pt x="18014" y="1362"/>
                      </a:lnTo>
                      <a:lnTo>
                        <a:pt x="17630" y="1732"/>
                      </a:lnTo>
                      <a:lnTo>
                        <a:pt x="17395" y="1304"/>
                      </a:lnTo>
                      <a:lnTo>
                        <a:pt x="17779" y="1012"/>
                      </a:lnTo>
                      <a:lnTo>
                        <a:pt x="17865" y="584"/>
                      </a:lnTo>
                      <a:lnTo>
                        <a:pt x="17225" y="584"/>
                      </a:lnTo>
                      <a:lnTo>
                        <a:pt x="16904" y="1012"/>
                      </a:lnTo>
                      <a:lnTo>
                        <a:pt x="16520" y="1596"/>
                      </a:lnTo>
                      <a:lnTo>
                        <a:pt x="16670" y="1868"/>
                      </a:lnTo>
                      <a:lnTo>
                        <a:pt x="16435" y="2024"/>
                      </a:lnTo>
                      <a:lnTo>
                        <a:pt x="16115" y="1810"/>
                      </a:lnTo>
                      <a:lnTo>
                        <a:pt x="15794" y="1946"/>
                      </a:lnTo>
                      <a:lnTo>
                        <a:pt x="15880" y="2238"/>
                      </a:lnTo>
                      <a:lnTo>
                        <a:pt x="15496" y="2238"/>
                      </a:lnTo>
                      <a:lnTo>
                        <a:pt x="15240" y="2316"/>
                      </a:lnTo>
                      <a:lnTo>
                        <a:pt x="14941" y="2666"/>
                      </a:lnTo>
                      <a:lnTo>
                        <a:pt x="14535" y="2588"/>
                      </a:lnTo>
                      <a:lnTo>
                        <a:pt x="14535" y="2822"/>
                      </a:lnTo>
                      <a:lnTo>
                        <a:pt x="14215" y="2588"/>
                      </a:lnTo>
                      <a:lnTo>
                        <a:pt x="13831" y="2744"/>
                      </a:lnTo>
                      <a:lnTo>
                        <a:pt x="13745" y="3055"/>
                      </a:lnTo>
                      <a:lnTo>
                        <a:pt x="13425" y="3114"/>
                      </a:lnTo>
                      <a:lnTo>
                        <a:pt x="13191" y="2822"/>
                      </a:lnTo>
                      <a:lnTo>
                        <a:pt x="12721" y="2880"/>
                      </a:lnTo>
                      <a:lnTo>
                        <a:pt x="12251" y="3055"/>
                      </a:lnTo>
                      <a:lnTo>
                        <a:pt x="12251" y="3483"/>
                      </a:lnTo>
                      <a:lnTo>
                        <a:pt x="12550" y="3561"/>
                      </a:lnTo>
                      <a:lnTo>
                        <a:pt x="12550" y="3950"/>
                      </a:lnTo>
                      <a:lnTo>
                        <a:pt x="12315" y="3872"/>
                      </a:lnTo>
                      <a:lnTo>
                        <a:pt x="12038" y="4028"/>
                      </a:lnTo>
                      <a:lnTo>
                        <a:pt x="12123" y="4301"/>
                      </a:lnTo>
                      <a:lnTo>
                        <a:pt x="12401" y="4534"/>
                      </a:lnTo>
                      <a:lnTo>
                        <a:pt x="12401" y="4884"/>
                      </a:lnTo>
                      <a:lnTo>
                        <a:pt x="12123" y="4748"/>
                      </a:lnTo>
                      <a:lnTo>
                        <a:pt x="11889" y="4806"/>
                      </a:lnTo>
                      <a:lnTo>
                        <a:pt x="11889" y="5098"/>
                      </a:lnTo>
                      <a:lnTo>
                        <a:pt x="11184" y="5098"/>
                      </a:lnTo>
                      <a:lnTo>
                        <a:pt x="11099" y="5312"/>
                      </a:lnTo>
                      <a:lnTo>
                        <a:pt x="11013" y="5468"/>
                      </a:lnTo>
                      <a:lnTo>
                        <a:pt x="10779" y="5526"/>
                      </a:lnTo>
                      <a:lnTo>
                        <a:pt x="10693" y="5682"/>
                      </a:lnTo>
                      <a:lnTo>
                        <a:pt x="10779" y="5896"/>
                      </a:lnTo>
                      <a:lnTo>
                        <a:pt x="10309" y="6032"/>
                      </a:lnTo>
                      <a:lnTo>
                        <a:pt x="10629" y="6324"/>
                      </a:lnTo>
                      <a:lnTo>
                        <a:pt x="10693" y="6480"/>
                      </a:lnTo>
                      <a:lnTo>
                        <a:pt x="10394" y="6694"/>
                      </a:lnTo>
                      <a:lnTo>
                        <a:pt x="9840" y="7044"/>
                      </a:lnTo>
                      <a:lnTo>
                        <a:pt x="9434" y="7336"/>
                      </a:lnTo>
                      <a:lnTo>
                        <a:pt x="9178" y="7764"/>
                      </a:lnTo>
                      <a:lnTo>
                        <a:pt x="8772" y="8056"/>
                      </a:lnTo>
                      <a:lnTo>
                        <a:pt x="8772" y="8270"/>
                      </a:lnTo>
                      <a:lnTo>
                        <a:pt x="8858" y="8484"/>
                      </a:lnTo>
                      <a:lnTo>
                        <a:pt x="8538" y="8718"/>
                      </a:lnTo>
                      <a:lnTo>
                        <a:pt x="8623" y="8990"/>
                      </a:lnTo>
                      <a:lnTo>
                        <a:pt x="8303" y="9496"/>
                      </a:lnTo>
                      <a:lnTo>
                        <a:pt x="8068" y="9574"/>
                      </a:lnTo>
                      <a:lnTo>
                        <a:pt x="8068" y="9944"/>
                      </a:lnTo>
                      <a:lnTo>
                        <a:pt x="8239" y="10158"/>
                      </a:lnTo>
                      <a:lnTo>
                        <a:pt x="7983" y="10372"/>
                      </a:lnTo>
                      <a:lnTo>
                        <a:pt x="7833" y="10216"/>
                      </a:lnTo>
                      <a:lnTo>
                        <a:pt x="7513" y="10372"/>
                      </a:lnTo>
                      <a:lnTo>
                        <a:pt x="7598" y="10800"/>
                      </a:lnTo>
                      <a:lnTo>
                        <a:pt x="7278" y="10936"/>
                      </a:lnTo>
                      <a:lnTo>
                        <a:pt x="6809" y="11014"/>
                      </a:lnTo>
                      <a:lnTo>
                        <a:pt x="6489" y="11384"/>
                      </a:lnTo>
                      <a:lnTo>
                        <a:pt x="6403" y="11734"/>
                      </a:lnTo>
                      <a:lnTo>
                        <a:pt x="6083" y="12026"/>
                      </a:lnTo>
                      <a:lnTo>
                        <a:pt x="6083" y="12240"/>
                      </a:lnTo>
                      <a:lnTo>
                        <a:pt x="6489" y="11948"/>
                      </a:lnTo>
                      <a:lnTo>
                        <a:pt x="6958" y="11656"/>
                      </a:lnTo>
                      <a:lnTo>
                        <a:pt x="7129" y="11734"/>
                      </a:lnTo>
                      <a:lnTo>
                        <a:pt x="6958" y="12162"/>
                      </a:lnTo>
                      <a:lnTo>
                        <a:pt x="6574" y="12396"/>
                      </a:lnTo>
                      <a:lnTo>
                        <a:pt x="6168" y="12318"/>
                      </a:lnTo>
                      <a:lnTo>
                        <a:pt x="6254" y="12629"/>
                      </a:lnTo>
                      <a:lnTo>
                        <a:pt x="5699" y="12843"/>
                      </a:lnTo>
                      <a:lnTo>
                        <a:pt x="5613" y="12396"/>
                      </a:lnTo>
                      <a:lnTo>
                        <a:pt x="5379" y="12240"/>
                      </a:lnTo>
                      <a:lnTo>
                        <a:pt x="5058" y="12688"/>
                      </a:lnTo>
                      <a:lnTo>
                        <a:pt x="4738" y="12688"/>
                      </a:lnTo>
                      <a:lnTo>
                        <a:pt x="4397" y="12765"/>
                      </a:lnTo>
                      <a:lnTo>
                        <a:pt x="4354" y="13135"/>
                      </a:lnTo>
                      <a:lnTo>
                        <a:pt x="4183" y="13194"/>
                      </a:lnTo>
                      <a:lnTo>
                        <a:pt x="4183" y="13388"/>
                      </a:lnTo>
                      <a:lnTo>
                        <a:pt x="3991" y="13310"/>
                      </a:lnTo>
                      <a:lnTo>
                        <a:pt x="3714" y="13155"/>
                      </a:lnTo>
                      <a:lnTo>
                        <a:pt x="3287" y="13194"/>
                      </a:lnTo>
                      <a:lnTo>
                        <a:pt x="3287" y="13408"/>
                      </a:lnTo>
                      <a:lnTo>
                        <a:pt x="3330" y="13602"/>
                      </a:lnTo>
                      <a:lnTo>
                        <a:pt x="3159" y="13661"/>
                      </a:lnTo>
                      <a:lnTo>
                        <a:pt x="2775" y="13485"/>
                      </a:lnTo>
                      <a:lnTo>
                        <a:pt x="2412" y="13738"/>
                      </a:lnTo>
                      <a:lnTo>
                        <a:pt x="2497" y="13952"/>
                      </a:lnTo>
                      <a:lnTo>
                        <a:pt x="2455" y="14108"/>
                      </a:lnTo>
                      <a:lnTo>
                        <a:pt x="2092" y="13952"/>
                      </a:lnTo>
                      <a:lnTo>
                        <a:pt x="1985" y="14147"/>
                      </a:lnTo>
                      <a:lnTo>
                        <a:pt x="1857" y="14283"/>
                      </a:lnTo>
                      <a:lnTo>
                        <a:pt x="1430" y="14205"/>
                      </a:lnTo>
                      <a:lnTo>
                        <a:pt x="1195" y="14244"/>
                      </a:lnTo>
                      <a:lnTo>
                        <a:pt x="1153" y="14536"/>
                      </a:lnTo>
                      <a:lnTo>
                        <a:pt x="982" y="14614"/>
                      </a:lnTo>
                      <a:lnTo>
                        <a:pt x="747" y="14925"/>
                      </a:lnTo>
                      <a:lnTo>
                        <a:pt x="790" y="15334"/>
                      </a:lnTo>
                      <a:lnTo>
                        <a:pt x="704" y="15898"/>
                      </a:lnTo>
                      <a:lnTo>
                        <a:pt x="598" y="16482"/>
                      </a:lnTo>
                      <a:lnTo>
                        <a:pt x="512" y="17027"/>
                      </a:lnTo>
                      <a:lnTo>
                        <a:pt x="427" y="17299"/>
                      </a:lnTo>
                      <a:lnTo>
                        <a:pt x="640" y="17552"/>
                      </a:lnTo>
                      <a:lnTo>
                        <a:pt x="982" y="17338"/>
                      </a:lnTo>
                      <a:lnTo>
                        <a:pt x="1217" y="17455"/>
                      </a:lnTo>
                      <a:lnTo>
                        <a:pt x="1217" y="17669"/>
                      </a:lnTo>
                      <a:lnTo>
                        <a:pt x="875" y="17844"/>
                      </a:lnTo>
                      <a:lnTo>
                        <a:pt x="832" y="18214"/>
                      </a:lnTo>
                      <a:lnTo>
                        <a:pt x="747" y="18389"/>
                      </a:lnTo>
                      <a:lnTo>
                        <a:pt x="406" y="18350"/>
                      </a:lnTo>
                      <a:lnTo>
                        <a:pt x="277" y="18778"/>
                      </a:lnTo>
                      <a:lnTo>
                        <a:pt x="427" y="18895"/>
                      </a:lnTo>
                      <a:lnTo>
                        <a:pt x="747" y="18817"/>
                      </a:lnTo>
                      <a:lnTo>
                        <a:pt x="918" y="19012"/>
                      </a:lnTo>
                      <a:lnTo>
                        <a:pt x="939" y="19109"/>
                      </a:lnTo>
                      <a:lnTo>
                        <a:pt x="683" y="19265"/>
                      </a:lnTo>
                      <a:lnTo>
                        <a:pt x="704" y="19518"/>
                      </a:lnTo>
                      <a:lnTo>
                        <a:pt x="406" y="19576"/>
                      </a:lnTo>
                      <a:lnTo>
                        <a:pt x="192" y="19440"/>
                      </a:lnTo>
                      <a:lnTo>
                        <a:pt x="235" y="19790"/>
                      </a:lnTo>
                      <a:lnTo>
                        <a:pt x="192" y="20043"/>
                      </a:lnTo>
                      <a:lnTo>
                        <a:pt x="0" y="20043"/>
                      </a:lnTo>
                      <a:lnTo>
                        <a:pt x="470" y="20491"/>
                      </a:lnTo>
                      <a:lnTo>
                        <a:pt x="704" y="20744"/>
                      </a:lnTo>
                      <a:lnTo>
                        <a:pt x="832" y="21094"/>
                      </a:lnTo>
                      <a:lnTo>
                        <a:pt x="1302" y="21347"/>
                      </a:lnTo>
                      <a:lnTo>
                        <a:pt x="1814" y="21600"/>
                      </a:lnTo>
                      <a:lnTo>
                        <a:pt x="2305" y="21600"/>
                      </a:lnTo>
                      <a:lnTo>
                        <a:pt x="3009" y="21172"/>
                      </a:lnTo>
                      <a:lnTo>
                        <a:pt x="3714" y="20705"/>
                      </a:lnTo>
                      <a:lnTo>
                        <a:pt x="4354" y="19907"/>
                      </a:lnTo>
                      <a:lnTo>
                        <a:pt x="4461" y="19829"/>
                      </a:lnTo>
                      <a:lnTo>
                        <a:pt x="4632" y="20082"/>
                      </a:lnTo>
                      <a:lnTo>
                        <a:pt x="4952" y="19907"/>
                      </a:lnTo>
                      <a:lnTo>
                        <a:pt x="5058" y="19615"/>
                      </a:lnTo>
                      <a:lnTo>
                        <a:pt x="5101" y="19265"/>
                      </a:lnTo>
                      <a:lnTo>
                        <a:pt x="5421" y="18817"/>
                      </a:lnTo>
                      <a:lnTo>
                        <a:pt x="5293" y="19323"/>
                      </a:lnTo>
                      <a:lnTo>
                        <a:pt x="5464" y="19401"/>
                      </a:lnTo>
                      <a:lnTo>
                        <a:pt x="5379" y="19615"/>
                      </a:lnTo>
                      <a:lnTo>
                        <a:pt x="5464" y="20004"/>
                      </a:lnTo>
                      <a:lnTo>
                        <a:pt x="5613" y="20335"/>
                      </a:lnTo>
                      <a:lnTo>
                        <a:pt x="5806" y="20238"/>
                      </a:lnTo>
                    </a:path>
                  </a:pathLst>
                </a:custGeom>
                <a:solidFill>
                  <a:srgbClr val="35ADA3">
                    <a:alpha val="12000"/>
                  </a:srgbClr>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grpSp>
            <p:nvGrpSpPr>
              <p:cNvPr id="1261" name="Group 1261"/>
              <p:cNvGrpSpPr/>
              <p:nvPr/>
            </p:nvGrpSpPr>
            <p:grpSpPr>
              <a:xfrm>
                <a:off x="235927" y="-1"/>
                <a:ext cx="741324" cy="806135"/>
                <a:chOff x="0" y="0"/>
                <a:chExt cx="741322" cy="806133"/>
              </a:xfrm>
            </p:grpSpPr>
            <p:sp>
              <p:nvSpPr>
                <p:cNvPr id="1251" name="Shape 1251"/>
                <p:cNvSpPr/>
                <p:nvPr/>
              </p:nvSpPr>
              <p:spPr>
                <a:xfrm>
                  <a:off x="351578" y="246283"/>
                  <a:ext cx="34697" cy="49512"/>
                </a:xfrm>
                <a:custGeom>
                  <a:avLst/>
                  <a:gdLst/>
                  <a:ahLst/>
                  <a:cxnLst>
                    <a:cxn ang="0">
                      <a:pos x="wd2" y="hd2"/>
                    </a:cxn>
                    <a:cxn ang="5400000">
                      <a:pos x="wd2" y="hd2"/>
                    </a:cxn>
                    <a:cxn ang="10800000">
                      <a:pos x="wd2" y="hd2"/>
                    </a:cxn>
                    <a:cxn ang="16200000">
                      <a:pos x="wd2" y="hd2"/>
                    </a:cxn>
                  </a:cxnLst>
                  <a:rect l="0" t="0" r="r" b="b"/>
                  <a:pathLst>
                    <a:path w="21600" h="21600" extrusionOk="0">
                      <a:moveTo>
                        <a:pt x="21600" y="3323"/>
                      </a:moveTo>
                      <a:lnTo>
                        <a:pt x="19440" y="8308"/>
                      </a:lnTo>
                      <a:lnTo>
                        <a:pt x="21600" y="18277"/>
                      </a:lnTo>
                      <a:lnTo>
                        <a:pt x="6480" y="21600"/>
                      </a:lnTo>
                      <a:lnTo>
                        <a:pt x="0" y="16615"/>
                      </a:lnTo>
                      <a:lnTo>
                        <a:pt x="0" y="8308"/>
                      </a:lnTo>
                      <a:lnTo>
                        <a:pt x="4320" y="0"/>
                      </a:lnTo>
                      <a:lnTo>
                        <a:pt x="21600" y="3323"/>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2" name="Shape 1252"/>
                <p:cNvSpPr/>
                <p:nvPr/>
              </p:nvSpPr>
              <p:spPr>
                <a:xfrm>
                  <a:off x="296066" y="280560"/>
                  <a:ext cx="31227" cy="26660"/>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21600" y="15429"/>
                      </a:lnTo>
                      <a:lnTo>
                        <a:pt x="4800" y="21600"/>
                      </a:lnTo>
                      <a:lnTo>
                        <a:pt x="0" y="6171"/>
                      </a:lnTo>
                      <a:lnTo>
                        <a:pt x="192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3" name="Shape 1253"/>
                <p:cNvSpPr/>
                <p:nvPr/>
              </p:nvSpPr>
              <p:spPr>
                <a:xfrm>
                  <a:off x="306475" y="225971"/>
                  <a:ext cx="38165" cy="31738"/>
                </a:xfrm>
                <a:custGeom>
                  <a:avLst/>
                  <a:gdLst/>
                  <a:ahLst/>
                  <a:cxnLst>
                    <a:cxn ang="0">
                      <a:pos x="wd2" y="hd2"/>
                    </a:cxn>
                    <a:cxn ang="5400000">
                      <a:pos x="wd2" y="hd2"/>
                    </a:cxn>
                    <a:cxn ang="10800000">
                      <a:pos x="wd2" y="hd2"/>
                    </a:cxn>
                    <a:cxn ang="16200000">
                      <a:pos x="wd2" y="hd2"/>
                    </a:cxn>
                  </a:cxnLst>
                  <a:rect l="0" t="0" r="r" b="b"/>
                  <a:pathLst>
                    <a:path w="21600" h="21600" extrusionOk="0">
                      <a:moveTo>
                        <a:pt x="0" y="13824"/>
                      </a:moveTo>
                      <a:lnTo>
                        <a:pt x="15709" y="21600"/>
                      </a:lnTo>
                      <a:lnTo>
                        <a:pt x="21600" y="5184"/>
                      </a:lnTo>
                      <a:lnTo>
                        <a:pt x="11782" y="0"/>
                      </a:lnTo>
                      <a:lnTo>
                        <a:pt x="5891" y="5184"/>
                      </a:lnTo>
                      <a:lnTo>
                        <a:pt x="0" y="9504"/>
                      </a:lnTo>
                      <a:lnTo>
                        <a:pt x="0" y="13824"/>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4" name="Shape 1254"/>
                <p:cNvSpPr/>
                <p:nvPr/>
              </p:nvSpPr>
              <p:spPr>
                <a:xfrm>
                  <a:off x="351578" y="196772"/>
                  <a:ext cx="27758" cy="203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00" y="0"/>
                      </a:lnTo>
                      <a:lnTo>
                        <a:pt x="21600" y="8100"/>
                      </a:lnTo>
                      <a:lnTo>
                        <a:pt x="0" y="2160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5" name="Shape 1255"/>
                <p:cNvSpPr/>
                <p:nvPr/>
              </p:nvSpPr>
              <p:spPr>
                <a:xfrm>
                  <a:off x="249806" y="291985"/>
                  <a:ext cx="20818" cy="2285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21600" y="18000"/>
                      </a:lnTo>
                      <a:lnTo>
                        <a:pt x="0" y="21600"/>
                      </a:lnTo>
                      <a:lnTo>
                        <a:pt x="180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6" name="Shape 1256"/>
                <p:cNvSpPr/>
                <p:nvPr/>
              </p:nvSpPr>
              <p:spPr>
                <a:xfrm>
                  <a:off x="470699" y="133297"/>
                  <a:ext cx="38166" cy="34278"/>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0" y="9600"/>
                      </a:lnTo>
                      <a:lnTo>
                        <a:pt x="13745" y="21600"/>
                      </a:lnTo>
                      <a:lnTo>
                        <a:pt x="21600" y="9600"/>
                      </a:lnTo>
                      <a:lnTo>
                        <a:pt x="9818"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7" name="Shape 1257"/>
                <p:cNvSpPr/>
                <p:nvPr/>
              </p:nvSpPr>
              <p:spPr>
                <a:xfrm>
                  <a:off x="505394" y="102829"/>
                  <a:ext cx="38166" cy="34278"/>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9818" y="21600"/>
                      </a:lnTo>
                      <a:lnTo>
                        <a:pt x="21600" y="12000"/>
                      </a:lnTo>
                      <a:lnTo>
                        <a:pt x="11782" y="0"/>
                      </a:lnTo>
                      <a:lnTo>
                        <a:pt x="0" y="720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8" name="Shape 1258"/>
                <p:cNvSpPr/>
                <p:nvPr/>
              </p:nvSpPr>
              <p:spPr>
                <a:xfrm>
                  <a:off x="606011" y="38085"/>
                  <a:ext cx="55513" cy="41894"/>
                </a:xfrm>
                <a:custGeom>
                  <a:avLst/>
                  <a:gdLst/>
                  <a:ahLst/>
                  <a:cxnLst>
                    <a:cxn ang="0">
                      <a:pos x="wd2" y="hd2"/>
                    </a:cxn>
                    <a:cxn ang="5400000">
                      <a:pos x="wd2" y="hd2"/>
                    </a:cxn>
                    <a:cxn ang="10800000">
                      <a:pos x="wd2" y="hd2"/>
                    </a:cxn>
                    <a:cxn ang="16200000">
                      <a:pos x="wd2" y="hd2"/>
                    </a:cxn>
                  </a:cxnLst>
                  <a:rect l="0" t="0" r="r" b="b"/>
                  <a:pathLst>
                    <a:path w="21600" h="21600" extrusionOk="0">
                      <a:moveTo>
                        <a:pt x="9450" y="5891"/>
                      </a:moveTo>
                      <a:lnTo>
                        <a:pt x="13500" y="9818"/>
                      </a:lnTo>
                      <a:lnTo>
                        <a:pt x="21600" y="0"/>
                      </a:lnTo>
                      <a:lnTo>
                        <a:pt x="17550" y="19636"/>
                      </a:lnTo>
                      <a:lnTo>
                        <a:pt x="9450" y="21600"/>
                      </a:lnTo>
                      <a:lnTo>
                        <a:pt x="0" y="7855"/>
                      </a:lnTo>
                      <a:lnTo>
                        <a:pt x="9450" y="5891"/>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59" name="Shape 1259"/>
                <p:cNvSpPr/>
                <p:nvPr/>
              </p:nvSpPr>
              <p:spPr>
                <a:xfrm>
                  <a:off x="713566" y="0"/>
                  <a:ext cx="27757" cy="228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900" y="7200"/>
                      </a:lnTo>
                      <a:lnTo>
                        <a:pt x="21600" y="21600"/>
                      </a:lnTo>
                      <a:lnTo>
                        <a:pt x="0" y="21600"/>
                      </a:lnTo>
                      <a:lnTo>
                        <a:pt x="10800"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0" name="Shape 1260"/>
                <p:cNvSpPr/>
                <p:nvPr/>
              </p:nvSpPr>
              <p:spPr>
                <a:xfrm>
                  <a:off x="0" y="779474"/>
                  <a:ext cx="41635" cy="26660"/>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5400" y="0"/>
                      </a:lnTo>
                      <a:lnTo>
                        <a:pt x="0" y="9257"/>
                      </a:lnTo>
                      <a:lnTo>
                        <a:pt x="1800" y="21600"/>
                      </a:lnTo>
                      <a:lnTo>
                        <a:pt x="21600" y="12343"/>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grpSp>
        <p:sp>
          <p:nvSpPr>
            <p:cNvPr id="1263" name="Shape 1263"/>
            <p:cNvSpPr/>
            <p:nvPr/>
          </p:nvSpPr>
          <p:spPr>
            <a:xfrm>
              <a:off x="2132603" y="2410784"/>
              <a:ext cx="408249" cy="198043"/>
            </a:xfrm>
            <a:custGeom>
              <a:avLst/>
              <a:gdLst/>
              <a:ahLst/>
              <a:cxnLst>
                <a:cxn ang="0">
                  <a:pos x="wd2" y="hd2"/>
                </a:cxn>
                <a:cxn ang="5400000">
                  <a:pos x="wd2" y="hd2"/>
                </a:cxn>
                <a:cxn ang="10800000">
                  <a:pos x="wd2" y="hd2"/>
                </a:cxn>
                <a:cxn ang="16200000">
                  <a:pos x="wd2" y="hd2"/>
                </a:cxn>
              </a:cxnLst>
              <a:rect l="0" t="0" r="r" b="b"/>
              <a:pathLst>
                <a:path w="21600" h="21600" extrusionOk="0">
                  <a:moveTo>
                    <a:pt x="7364" y="1108"/>
                  </a:moveTo>
                  <a:lnTo>
                    <a:pt x="8100" y="0"/>
                  </a:lnTo>
                  <a:lnTo>
                    <a:pt x="8959" y="0"/>
                  </a:lnTo>
                  <a:lnTo>
                    <a:pt x="9327" y="1523"/>
                  </a:lnTo>
                  <a:lnTo>
                    <a:pt x="10125" y="277"/>
                  </a:lnTo>
                  <a:lnTo>
                    <a:pt x="10923" y="831"/>
                  </a:lnTo>
                  <a:lnTo>
                    <a:pt x="12150" y="3600"/>
                  </a:lnTo>
                  <a:lnTo>
                    <a:pt x="13500" y="4846"/>
                  </a:lnTo>
                  <a:lnTo>
                    <a:pt x="13991" y="5123"/>
                  </a:lnTo>
                  <a:lnTo>
                    <a:pt x="14666" y="3877"/>
                  </a:lnTo>
                  <a:lnTo>
                    <a:pt x="15341" y="3323"/>
                  </a:lnTo>
                  <a:lnTo>
                    <a:pt x="17182" y="4431"/>
                  </a:lnTo>
                  <a:lnTo>
                    <a:pt x="19636" y="5677"/>
                  </a:lnTo>
                  <a:lnTo>
                    <a:pt x="21600" y="6923"/>
                  </a:lnTo>
                  <a:lnTo>
                    <a:pt x="20925" y="8723"/>
                  </a:lnTo>
                  <a:lnTo>
                    <a:pt x="19636" y="11631"/>
                  </a:lnTo>
                  <a:lnTo>
                    <a:pt x="19330" y="12600"/>
                  </a:lnTo>
                  <a:lnTo>
                    <a:pt x="19452" y="14677"/>
                  </a:lnTo>
                  <a:lnTo>
                    <a:pt x="18532" y="14677"/>
                  </a:lnTo>
                  <a:lnTo>
                    <a:pt x="17611" y="13154"/>
                  </a:lnTo>
                  <a:lnTo>
                    <a:pt x="16691" y="12600"/>
                  </a:lnTo>
                  <a:lnTo>
                    <a:pt x="14298" y="13846"/>
                  </a:lnTo>
                  <a:lnTo>
                    <a:pt x="13684" y="15092"/>
                  </a:lnTo>
                  <a:lnTo>
                    <a:pt x="13009" y="17031"/>
                  </a:lnTo>
                  <a:lnTo>
                    <a:pt x="11720" y="18831"/>
                  </a:lnTo>
                  <a:lnTo>
                    <a:pt x="10984" y="18831"/>
                  </a:lnTo>
                  <a:lnTo>
                    <a:pt x="10186" y="17308"/>
                  </a:lnTo>
                  <a:lnTo>
                    <a:pt x="9511" y="17308"/>
                  </a:lnTo>
                  <a:lnTo>
                    <a:pt x="7057" y="19938"/>
                  </a:lnTo>
                  <a:lnTo>
                    <a:pt x="5891" y="21323"/>
                  </a:lnTo>
                  <a:lnTo>
                    <a:pt x="5032" y="21600"/>
                  </a:lnTo>
                  <a:lnTo>
                    <a:pt x="3068" y="21323"/>
                  </a:lnTo>
                  <a:lnTo>
                    <a:pt x="2270" y="21323"/>
                  </a:lnTo>
                  <a:lnTo>
                    <a:pt x="1657" y="19246"/>
                  </a:lnTo>
                  <a:lnTo>
                    <a:pt x="1350" y="18554"/>
                  </a:lnTo>
                  <a:lnTo>
                    <a:pt x="675" y="17723"/>
                  </a:lnTo>
                  <a:lnTo>
                    <a:pt x="307" y="16754"/>
                  </a:lnTo>
                  <a:lnTo>
                    <a:pt x="0" y="14677"/>
                  </a:lnTo>
                  <a:lnTo>
                    <a:pt x="0" y="12323"/>
                  </a:lnTo>
                  <a:lnTo>
                    <a:pt x="2086" y="10385"/>
                  </a:lnTo>
                  <a:lnTo>
                    <a:pt x="4418" y="10385"/>
                  </a:lnTo>
                  <a:lnTo>
                    <a:pt x="5830" y="7477"/>
                  </a:lnTo>
                  <a:lnTo>
                    <a:pt x="6014" y="2492"/>
                  </a:lnTo>
                  <a:lnTo>
                    <a:pt x="7364" y="110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4" name="Shape 1264"/>
            <p:cNvSpPr/>
            <p:nvPr/>
          </p:nvSpPr>
          <p:spPr>
            <a:xfrm>
              <a:off x="2033144" y="2897004"/>
              <a:ext cx="275250" cy="278021"/>
            </a:xfrm>
            <a:custGeom>
              <a:avLst/>
              <a:gdLst/>
              <a:ahLst/>
              <a:cxnLst>
                <a:cxn ang="0">
                  <a:pos x="wd2" y="hd2"/>
                </a:cxn>
                <a:cxn ang="5400000">
                  <a:pos x="wd2" y="hd2"/>
                </a:cxn>
                <a:cxn ang="10800000">
                  <a:pos x="wd2" y="hd2"/>
                </a:cxn>
                <a:cxn ang="16200000">
                  <a:pos x="wd2" y="hd2"/>
                </a:cxn>
              </a:cxnLst>
              <a:rect l="0" t="0" r="r" b="b"/>
              <a:pathLst>
                <a:path w="21600" h="21600" extrusionOk="0">
                  <a:moveTo>
                    <a:pt x="19966" y="3044"/>
                  </a:moveTo>
                  <a:lnTo>
                    <a:pt x="18877" y="3044"/>
                  </a:lnTo>
                  <a:lnTo>
                    <a:pt x="17697" y="2160"/>
                  </a:lnTo>
                  <a:lnTo>
                    <a:pt x="16155" y="1276"/>
                  </a:lnTo>
                  <a:lnTo>
                    <a:pt x="14249" y="2356"/>
                  </a:lnTo>
                  <a:lnTo>
                    <a:pt x="12524" y="1865"/>
                  </a:lnTo>
                  <a:lnTo>
                    <a:pt x="10982" y="2651"/>
                  </a:lnTo>
                  <a:lnTo>
                    <a:pt x="10891" y="1865"/>
                  </a:lnTo>
                  <a:lnTo>
                    <a:pt x="9529" y="1767"/>
                  </a:lnTo>
                  <a:lnTo>
                    <a:pt x="7896" y="0"/>
                  </a:lnTo>
                  <a:lnTo>
                    <a:pt x="5445" y="2945"/>
                  </a:lnTo>
                  <a:lnTo>
                    <a:pt x="1543" y="1571"/>
                  </a:lnTo>
                  <a:lnTo>
                    <a:pt x="0" y="2062"/>
                  </a:lnTo>
                  <a:lnTo>
                    <a:pt x="0" y="3044"/>
                  </a:lnTo>
                  <a:lnTo>
                    <a:pt x="4175" y="7658"/>
                  </a:lnTo>
                  <a:lnTo>
                    <a:pt x="5173" y="10702"/>
                  </a:lnTo>
                  <a:lnTo>
                    <a:pt x="7351" y="12469"/>
                  </a:lnTo>
                  <a:lnTo>
                    <a:pt x="8259" y="12175"/>
                  </a:lnTo>
                  <a:lnTo>
                    <a:pt x="13613" y="18360"/>
                  </a:lnTo>
                  <a:lnTo>
                    <a:pt x="13976" y="19735"/>
                  </a:lnTo>
                  <a:lnTo>
                    <a:pt x="13613" y="20618"/>
                  </a:lnTo>
                  <a:lnTo>
                    <a:pt x="13976" y="21600"/>
                  </a:lnTo>
                  <a:lnTo>
                    <a:pt x="15519" y="20716"/>
                  </a:lnTo>
                  <a:lnTo>
                    <a:pt x="16699" y="20324"/>
                  </a:lnTo>
                  <a:lnTo>
                    <a:pt x="16699" y="18262"/>
                  </a:lnTo>
                  <a:lnTo>
                    <a:pt x="18242" y="16887"/>
                  </a:lnTo>
                  <a:lnTo>
                    <a:pt x="18877" y="15415"/>
                  </a:lnTo>
                  <a:lnTo>
                    <a:pt x="20511" y="14727"/>
                  </a:lnTo>
                  <a:lnTo>
                    <a:pt x="20783" y="12960"/>
                  </a:lnTo>
                  <a:lnTo>
                    <a:pt x="20511" y="11291"/>
                  </a:lnTo>
                  <a:lnTo>
                    <a:pt x="21328" y="10604"/>
                  </a:lnTo>
                  <a:lnTo>
                    <a:pt x="19876" y="8345"/>
                  </a:lnTo>
                  <a:lnTo>
                    <a:pt x="21600" y="5105"/>
                  </a:lnTo>
                  <a:lnTo>
                    <a:pt x="19966" y="3044"/>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5" name="Shape 1265"/>
            <p:cNvSpPr/>
            <p:nvPr/>
          </p:nvSpPr>
          <p:spPr>
            <a:xfrm>
              <a:off x="2409009" y="3258811"/>
              <a:ext cx="187355" cy="140917"/>
            </a:xfrm>
            <a:custGeom>
              <a:avLst/>
              <a:gdLst/>
              <a:ahLst/>
              <a:cxnLst>
                <a:cxn ang="0">
                  <a:pos x="wd2" y="hd2"/>
                </a:cxn>
                <a:cxn ang="5400000">
                  <a:pos x="wd2" y="hd2"/>
                </a:cxn>
                <a:cxn ang="10800000">
                  <a:pos x="wd2" y="hd2"/>
                </a:cxn>
                <a:cxn ang="16200000">
                  <a:pos x="wd2" y="hd2"/>
                </a:cxn>
              </a:cxnLst>
              <a:rect l="0" t="0" r="r" b="b"/>
              <a:pathLst>
                <a:path w="21600" h="21600" extrusionOk="0">
                  <a:moveTo>
                    <a:pt x="800" y="6422"/>
                  </a:moveTo>
                  <a:lnTo>
                    <a:pt x="4533" y="2724"/>
                  </a:lnTo>
                  <a:lnTo>
                    <a:pt x="6933" y="2141"/>
                  </a:lnTo>
                  <a:lnTo>
                    <a:pt x="9333" y="1168"/>
                  </a:lnTo>
                  <a:lnTo>
                    <a:pt x="11333" y="1168"/>
                  </a:lnTo>
                  <a:lnTo>
                    <a:pt x="13333" y="0"/>
                  </a:lnTo>
                  <a:lnTo>
                    <a:pt x="16800" y="1168"/>
                  </a:lnTo>
                  <a:lnTo>
                    <a:pt x="18800" y="973"/>
                  </a:lnTo>
                  <a:lnTo>
                    <a:pt x="20800" y="3892"/>
                  </a:lnTo>
                  <a:lnTo>
                    <a:pt x="20533" y="12454"/>
                  </a:lnTo>
                  <a:lnTo>
                    <a:pt x="21600" y="13427"/>
                  </a:lnTo>
                  <a:lnTo>
                    <a:pt x="20133" y="16930"/>
                  </a:lnTo>
                  <a:lnTo>
                    <a:pt x="15333" y="18292"/>
                  </a:lnTo>
                  <a:lnTo>
                    <a:pt x="13333" y="17514"/>
                  </a:lnTo>
                  <a:lnTo>
                    <a:pt x="12000" y="21600"/>
                  </a:lnTo>
                  <a:lnTo>
                    <a:pt x="8400" y="21211"/>
                  </a:lnTo>
                  <a:lnTo>
                    <a:pt x="6933" y="20627"/>
                  </a:lnTo>
                  <a:lnTo>
                    <a:pt x="4800" y="20432"/>
                  </a:lnTo>
                  <a:lnTo>
                    <a:pt x="3600" y="18681"/>
                  </a:lnTo>
                  <a:lnTo>
                    <a:pt x="2800" y="19265"/>
                  </a:lnTo>
                  <a:lnTo>
                    <a:pt x="1200" y="17514"/>
                  </a:lnTo>
                  <a:lnTo>
                    <a:pt x="0" y="12454"/>
                  </a:lnTo>
                  <a:lnTo>
                    <a:pt x="933" y="9924"/>
                  </a:lnTo>
                  <a:lnTo>
                    <a:pt x="800" y="6422"/>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6" name="Shape 1266"/>
            <p:cNvSpPr/>
            <p:nvPr/>
          </p:nvSpPr>
          <p:spPr>
            <a:xfrm>
              <a:off x="2207776" y="2808138"/>
              <a:ext cx="379336" cy="491298"/>
            </a:xfrm>
            <a:custGeom>
              <a:avLst/>
              <a:gdLst/>
              <a:ahLst/>
              <a:cxnLst>
                <a:cxn ang="0">
                  <a:pos x="wd2" y="hd2"/>
                </a:cxn>
                <a:cxn ang="5400000">
                  <a:pos x="wd2" y="hd2"/>
                </a:cxn>
                <a:cxn ang="10800000">
                  <a:pos x="wd2" y="hd2"/>
                </a:cxn>
                <a:cxn ang="16200000">
                  <a:pos x="wd2" y="hd2"/>
                </a:cxn>
              </a:cxnLst>
              <a:rect l="0" t="0" r="r" b="b"/>
              <a:pathLst>
                <a:path w="21600" h="21600" extrusionOk="0">
                  <a:moveTo>
                    <a:pt x="3633" y="1507"/>
                  </a:moveTo>
                  <a:lnTo>
                    <a:pt x="7927" y="167"/>
                  </a:lnTo>
                  <a:lnTo>
                    <a:pt x="9908" y="0"/>
                  </a:lnTo>
                  <a:lnTo>
                    <a:pt x="11097" y="56"/>
                  </a:lnTo>
                  <a:lnTo>
                    <a:pt x="11560" y="335"/>
                  </a:lnTo>
                  <a:lnTo>
                    <a:pt x="11890" y="670"/>
                  </a:lnTo>
                  <a:lnTo>
                    <a:pt x="11956" y="1060"/>
                  </a:lnTo>
                  <a:lnTo>
                    <a:pt x="12352" y="1172"/>
                  </a:lnTo>
                  <a:lnTo>
                    <a:pt x="12881" y="2009"/>
                  </a:lnTo>
                  <a:lnTo>
                    <a:pt x="12947" y="3237"/>
                  </a:lnTo>
                  <a:lnTo>
                    <a:pt x="13475" y="3684"/>
                  </a:lnTo>
                  <a:lnTo>
                    <a:pt x="14730" y="3684"/>
                  </a:lnTo>
                  <a:lnTo>
                    <a:pt x="15523" y="5414"/>
                  </a:lnTo>
                  <a:lnTo>
                    <a:pt x="15523" y="6586"/>
                  </a:lnTo>
                  <a:lnTo>
                    <a:pt x="16051" y="7367"/>
                  </a:lnTo>
                  <a:lnTo>
                    <a:pt x="16646" y="7367"/>
                  </a:lnTo>
                  <a:lnTo>
                    <a:pt x="17901" y="6586"/>
                  </a:lnTo>
                  <a:lnTo>
                    <a:pt x="18628" y="7088"/>
                  </a:lnTo>
                  <a:lnTo>
                    <a:pt x="18694" y="8093"/>
                  </a:lnTo>
                  <a:lnTo>
                    <a:pt x="20015" y="8707"/>
                  </a:lnTo>
                  <a:lnTo>
                    <a:pt x="19817" y="9767"/>
                  </a:lnTo>
                  <a:lnTo>
                    <a:pt x="19883" y="10047"/>
                  </a:lnTo>
                  <a:lnTo>
                    <a:pt x="20081" y="10214"/>
                  </a:lnTo>
                  <a:lnTo>
                    <a:pt x="19618" y="10772"/>
                  </a:lnTo>
                  <a:lnTo>
                    <a:pt x="19486" y="11442"/>
                  </a:lnTo>
                  <a:lnTo>
                    <a:pt x="20213" y="12781"/>
                  </a:lnTo>
                  <a:lnTo>
                    <a:pt x="21270" y="12949"/>
                  </a:lnTo>
                  <a:lnTo>
                    <a:pt x="21600" y="13619"/>
                  </a:lnTo>
                  <a:lnTo>
                    <a:pt x="21270" y="14958"/>
                  </a:lnTo>
                  <a:lnTo>
                    <a:pt x="19684" y="16130"/>
                  </a:lnTo>
                  <a:lnTo>
                    <a:pt x="20081" y="18251"/>
                  </a:lnTo>
                  <a:lnTo>
                    <a:pt x="19486" y="19144"/>
                  </a:lnTo>
                  <a:lnTo>
                    <a:pt x="19883" y="20149"/>
                  </a:lnTo>
                  <a:lnTo>
                    <a:pt x="17901" y="19814"/>
                  </a:lnTo>
                  <a:lnTo>
                    <a:pt x="16910" y="20149"/>
                  </a:lnTo>
                  <a:lnTo>
                    <a:pt x="15919" y="20149"/>
                  </a:lnTo>
                  <a:lnTo>
                    <a:pt x="14730" y="20428"/>
                  </a:lnTo>
                  <a:lnTo>
                    <a:pt x="13541" y="20595"/>
                  </a:lnTo>
                  <a:lnTo>
                    <a:pt x="11692" y="21600"/>
                  </a:lnTo>
                  <a:lnTo>
                    <a:pt x="11758" y="19647"/>
                  </a:lnTo>
                  <a:lnTo>
                    <a:pt x="11361" y="19144"/>
                  </a:lnTo>
                  <a:lnTo>
                    <a:pt x="10106" y="18977"/>
                  </a:lnTo>
                  <a:lnTo>
                    <a:pt x="9710" y="18140"/>
                  </a:lnTo>
                  <a:lnTo>
                    <a:pt x="8917" y="18084"/>
                  </a:lnTo>
                  <a:lnTo>
                    <a:pt x="8587" y="18307"/>
                  </a:lnTo>
                  <a:lnTo>
                    <a:pt x="6936" y="18084"/>
                  </a:lnTo>
                  <a:lnTo>
                    <a:pt x="6341" y="18474"/>
                  </a:lnTo>
                  <a:lnTo>
                    <a:pt x="6011" y="19981"/>
                  </a:lnTo>
                  <a:lnTo>
                    <a:pt x="5350" y="21153"/>
                  </a:lnTo>
                  <a:lnTo>
                    <a:pt x="859" y="17805"/>
                  </a:lnTo>
                  <a:lnTo>
                    <a:pt x="0" y="16242"/>
                  </a:lnTo>
                  <a:lnTo>
                    <a:pt x="1189" y="15795"/>
                  </a:lnTo>
                  <a:lnTo>
                    <a:pt x="2180" y="15405"/>
                  </a:lnTo>
                  <a:lnTo>
                    <a:pt x="2180" y="14121"/>
                  </a:lnTo>
                  <a:lnTo>
                    <a:pt x="3171" y="13619"/>
                  </a:lnTo>
                  <a:lnTo>
                    <a:pt x="3633" y="12726"/>
                  </a:lnTo>
                  <a:lnTo>
                    <a:pt x="4756" y="12112"/>
                  </a:lnTo>
                  <a:lnTo>
                    <a:pt x="4954" y="11274"/>
                  </a:lnTo>
                  <a:lnTo>
                    <a:pt x="4822" y="10381"/>
                  </a:lnTo>
                  <a:lnTo>
                    <a:pt x="5549" y="9879"/>
                  </a:lnTo>
                  <a:lnTo>
                    <a:pt x="4558" y="8595"/>
                  </a:lnTo>
                  <a:lnTo>
                    <a:pt x="5615" y="6865"/>
                  </a:lnTo>
                  <a:lnTo>
                    <a:pt x="4426" y="5693"/>
                  </a:lnTo>
                  <a:lnTo>
                    <a:pt x="4756" y="4409"/>
                  </a:lnTo>
                  <a:lnTo>
                    <a:pt x="3633" y="3237"/>
                  </a:lnTo>
                  <a:lnTo>
                    <a:pt x="3633" y="1507"/>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7" name="Shape 1267"/>
            <p:cNvSpPr/>
            <p:nvPr/>
          </p:nvSpPr>
          <p:spPr>
            <a:xfrm>
              <a:off x="2552416" y="1650352"/>
              <a:ext cx="618734" cy="553504"/>
            </a:xfrm>
            <a:custGeom>
              <a:avLst/>
              <a:gdLst/>
              <a:ahLst/>
              <a:cxnLst>
                <a:cxn ang="0">
                  <a:pos x="wd2" y="hd2"/>
                </a:cxn>
                <a:cxn ang="5400000">
                  <a:pos x="wd2" y="hd2"/>
                </a:cxn>
                <a:cxn ang="10800000">
                  <a:pos x="wd2" y="hd2"/>
                </a:cxn>
                <a:cxn ang="16200000">
                  <a:pos x="wd2" y="hd2"/>
                </a:cxn>
              </a:cxnLst>
              <a:rect l="0" t="0" r="r" b="b"/>
              <a:pathLst>
                <a:path w="21600" h="21600" extrusionOk="0">
                  <a:moveTo>
                    <a:pt x="8761" y="494"/>
                  </a:moveTo>
                  <a:lnTo>
                    <a:pt x="8196" y="1384"/>
                  </a:lnTo>
                  <a:lnTo>
                    <a:pt x="7792" y="2175"/>
                  </a:lnTo>
                  <a:lnTo>
                    <a:pt x="7065" y="2274"/>
                  </a:lnTo>
                  <a:lnTo>
                    <a:pt x="6339" y="2570"/>
                  </a:lnTo>
                  <a:lnTo>
                    <a:pt x="6662" y="3163"/>
                  </a:lnTo>
                  <a:lnTo>
                    <a:pt x="6662" y="4646"/>
                  </a:lnTo>
                  <a:lnTo>
                    <a:pt x="6016" y="4745"/>
                  </a:lnTo>
                  <a:lnTo>
                    <a:pt x="5370" y="5536"/>
                  </a:lnTo>
                  <a:lnTo>
                    <a:pt x="5370" y="6426"/>
                  </a:lnTo>
                  <a:lnTo>
                    <a:pt x="5289" y="6821"/>
                  </a:lnTo>
                  <a:lnTo>
                    <a:pt x="5047" y="7315"/>
                  </a:lnTo>
                  <a:lnTo>
                    <a:pt x="5047" y="9688"/>
                  </a:lnTo>
                  <a:lnTo>
                    <a:pt x="4643" y="9984"/>
                  </a:lnTo>
                  <a:lnTo>
                    <a:pt x="4037" y="9589"/>
                  </a:lnTo>
                  <a:lnTo>
                    <a:pt x="2988" y="10578"/>
                  </a:lnTo>
                  <a:lnTo>
                    <a:pt x="2261" y="11467"/>
                  </a:lnTo>
                  <a:lnTo>
                    <a:pt x="1534" y="10874"/>
                  </a:lnTo>
                  <a:lnTo>
                    <a:pt x="1211" y="10874"/>
                  </a:lnTo>
                  <a:lnTo>
                    <a:pt x="565" y="11072"/>
                  </a:lnTo>
                  <a:lnTo>
                    <a:pt x="727" y="12357"/>
                  </a:lnTo>
                  <a:lnTo>
                    <a:pt x="1050" y="13642"/>
                  </a:lnTo>
                  <a:lnTo>
                    <a:pt x="1211" y="14532"/>
                  </a:lnTo>
                  <a:lnTo>
                    <a:pt x="1130" y="15718"/>
                  </a:lnTo>
                  <a:lnTo>
                    <a:pt x="727" y="16756"/>
                  </a:lnTo>
                  <a:lnTo>
                    <a:pt x="0" y="17547"/>
                  </a:lnTo>
                  <a:lnTo>
                    <a:pt x="242" y="17942"/>
                  </a:lnTo>
                  <a:lnTo>
                    <a:pt x="807" y="18437"/>
                  </a:lnTo>
                  <a:lnTo>
                    <a:pt x="404" y="19326"/>
                  </a:lnTo>
                  <a:lnTo>
                    <a:pt x="484" y="21007"/>
                  </a:lnTo>
                  <a:lnTo>
                    <a:pt x="1534" y="21007"/>
                  </a:lnTo>
                  <a:lnTo>
                    <a:pt x="2019" y="20414"/>
                  </a:lnTo>
                  <a:lnTo>
                    <a:pt x="4481" y="20216"/>
                  </a:lnTo>
                  <a:lnTo>
                    <a:pt x="6581" y="20315"/>
                  </a:lnTo>
                  <a:lnTo>
                    <a:pt x="8600" y="20710"/>
                  </a:lnTo>
                  <a:lnTo>
                    <a:pt x="10376" y="21106"/>
                  </a:lnTo>
                  <a:lnTo>
                    <a:pt x="12153" y="21007"/>
                  </a:lnTo>
                  <a:lnTo>
                    <a:pt x="12960" y="20710"/>
                  </a:lnTo>
                  <a:lnTo>
                    <a:pt x="13767" y="20611"/>
                  </a:lnTo>
                  <a:lnTo>
                    <a:pt x="14736" y="21205"/>
                  </a:lnTo>
                  <a:lnTo>
                    <a:pt x="16432" y="20710"/>
                  </a:lnTo>
                  <a:lnTo>
                    <a:pt x="16836" y="21600"/>
                  </a:lnTo>
                  <a:lnTo>
                    <a:pt x="17320" y="20611"/>
                  </a:lnTo>
                  <a:lnTo>
                    <a:pt x="17401" y="18931"/>
                  </a:lnTo>
                  <a:lnTo>
                    <a:pt x="18612" y="18140"/>
                  </a:lnTo>
                  <a:lnTo>
                    <a:pt x="19662" y="17942"/>
                  </a:lnTo>
                  <a:lnTo>
                    <a:pt x="19662" y="17646"/>
                  </a:lnTo>
                  <a:lnTo>
                    <a:pt x="18935" y="15619"/>
                  </a:lnTo>
                  <a:lnTo>
                    <a:pt x="18612" y="14433"/>
                  </a:lnTo>
                  <a:lnTo>
                    <a:pt x="19258" y="14038"/>
                  </a:lnTo>
                  <a:lnTo>
                    <a:pt x="20227" y="14235"/>
                  </a:lnTo>
                  <a:lnTo>
                    <a:pt x="21600" y="13543"/>
                  </a:lnTo>
                  <a:lnTo>
                    <a:pt x="21600" y="11665"/>
                  </a:lnTo>
                  <a:lnTo>
                    <a:pt x="20147" y="11072"/>
                  </a:lnTo>
                  <a:lnTo>
                    <a:pt x="18855" y="10775"/>
                  </a:lnTo>
                  <a:lnTo>
                    <a:pt x="18128" y="9194"/>
                  </a:lnTo>
                  <a:lnTo>
                    <a:pt x="18209" y="7612"/>
                  </a:lnTo>
                  <a:lnTo>
                    <a:pt x="16917" y="6030"/>
                  </a:lnTo>
                  <a:lnTo>
                    <a:pt x="16190" y="4844"/>
                  </a:lnTo>
                  <a:lnTo>
                    <a:pt x="16109" y="3757"/>
                  </a:lnTo>
                  <a:lnTo>
                    <a:pt x="16271" y="3065"/>
                  </a:lnTo>
                  <a:lnTo>
                    <a:pt x="16271" y="1681"/>
                  </a:lnTo>
                  <a:lnTo>
                    <a:pt x="14979" y="593"/>
                  </a:lnTo>
                  <a:lnTo>
                    <a:pt x="13525" y="593"/>
                  </a:lnTo>
                  <a:lnTo>
                    <a:pt x="12233" y="890"/>
                  </a:lnTo>
                  <a:lnTo>
                    <a:pt x="11668" y="297"/>
                  </a:lnTo>
                  <a:lnTo>
                    <a:pt x="10134" y="0"/>
                  </a:lnTo>
                  <a:lnTo>
                    <a:pt x="8761" y="494"/>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8" name="Shape 1268"/>
            <p:cNvSpPr/>
            <p:nvPr/>
          </p:nvSpPr>
          <p:spPr>
            <a:xfrm>
              <a:off x="2494591" y="2085791"/>
              <a:ext cx="1192363" cy="858185"/>
            </a:xfrm>
            <a:custGeom>
              <a:avLst/>
              <a:gdLst/>
              <a:ahLst/>
              <a:cxnLst>
                <a:cxn ang="0">
                  <a:pos x="wd2" y="hd2"/>
                </a:cxn>
                <a:cxn ang="5400000">
                  <a:pos x="wd2" y="hd2"/>
                </a:cxn>
                <a:cxn ang="10800000">
                  <a:pos x="wd2" y="hd2"/>
                </a:cxn>
                <a:cxn ang="16200000">
                  <a:pos x="wd2" y="hd2"/>
                </a:cxn>
              </a:cxnLst>
              <a:rect l="0" t="0" r="r" b="b"/>
              <a:pathLst>
                <a:path w="21600" h="21600" extrusionOk="0">
                  <a:moveTo>
                    <a:pt x="11240" y="638"/>
                  </a:moveTo>
                  <a:lnTo>
                    <a:pt x="11784" y="510"/>
                  </a:lnTo>
                  <a:lnTo>
                    <a:pt x="12495" y="191"/>
                  </a:lnTo>
                  <a:lnTo>
                    <a:pt x="13207" y="0"/>
                  </a:lnTo>
                  <a:lnTo>
                    <a:pt x="13919" y="191"/>
                  </a:lnTo>
                  <a:lnTo>
                    <a:pt x="14274" y="1149"/>
                  </a:lnTo>
                  <a:lnTo>
                    <a:pt x="14777" y="1978"/>
                  </a:lnTo>
                  <a:lnTo>
                    <a:pt x="15740" y="2744"/>
                  </a:lnTo>
                  <a:lnTo>
                    <a:pt x="16367" y="3573"/>
                  </a:lnTo>
                  <a:lnTo>
                    <a:pt x="16912" y="4467"/>
                  </a:lnTo>
                  <a:lnTo>
                    <a:pt x="18251" y="4467"/>
                  </a:lnTo>
                  <a:lnTo>
                    <a:pt x="18670" y="4913"/>
                  </a:lnTo>
                  <a:lnTo>
                    <a:pt x="19423" y="5360"/>
                  </a:lnTo>
                  <a:lnTo>
                    <a:pt x="20260" y="5424"/>
                  </a:lnTo>
                  <a:lnTo>
                    <a:pt x="21181" y="5807"/>
                  </a:lnTo>
                  <a:lnTo>
                    <a:pt x="21600" y="7466"/>
                  </a:lnTo>
                  <a:lnTo>
                    <a:pt x="21391" y="9316"/>
                  </a:lnTo>
                  <a:lnTo>
                    <a:pt x="20930" y="10210"/>
                  </a:lnTo>
                  <a:lnTo>
                    <a:pt x="20177" y="10593"/>
                  </a:lnTo>
                  <a:lnTo>
                    <a:pt x="19926" y="11103"/>
                  </a:lnTo>
                  <a:lnTo>
                    <a:pt x="19842" y="11677"/>
                  </a:lnTo>
                  <a:lnTo>
                    <a:pt x="18126" y="12443"/>
                  </a:lnTo>
                  <a:lnTo>
                    <a:pt x="17163" y="13464"/>
                  </a:lnTo>
                  <a:lnTo>
                    <a:pt x="15698" y="14357"/>
                  </a:lnTo>
                  <a:lnTo>
                    <a:pt x="15279" y="15059"/>
                  </a:lnTo>
                  <a:lnTo>
                    <a:pt x="14149" y="15347"/>
                  </a:lnTo>
                  <a:lnTo>
                    <a:pt x="14567" y="16048"/>
                  </a:lnTo>
                  <a:lnTo>
                    <a:pt x="15112" y="16048"/>
                  </a:lnTo>
                  <a:lnTo>
                    <a:pt x="15949" y="17261"/>
                  </a:lnTo>
                  <a:lnTo>
                    <a:pt x="16033" y="18090"/>
                  </a:lnTo>
                  <a:lnTo>
                    <a:pt x="16493" y="18218"/>
                  </a:lnTo>
                  <a:lnTo>
                    <a:pt x="16744" y="18218"/>
                  </a:lnTo>
                  <a:lnTo>
                    <a:pt x="16953" y="17835"/>
                  </a:lnTo>
                  <a:lnTo>
                    <a:pt x="17247" y="18218"/>
                  </a:lnTo>
                  <a:lnTo>
                    <a:pt x="17540" y="17835"/>
                  </a:lnTo>
                  <a:lnTo>
                    <a:pt x="17916" y="17899"/>
                  </a:lnTo>
                  <a:lnTo>
                    <a:pt x="17581" y="18920"/>
                  </a:lnTo>
                  <a:lnTo>
                    <a:pt x="17163" y="19303"/>
                  </a:lnTo>
                  <a:lnTo>
                    <a:pt x="16660" y="18984"/>
                  </a:lnTo>
                  <a:lnTo>
                    <a:pt x="16409" y="18792"/>
                  </a:lnTo>
                  <a:lnTo>
                    <a:pt x="16284" y="19430"/>
                  </a:lnTo>
                  <a:lnTo>
                    <a:pt x="15447" y="20324"/>
                  </a:lnTo>
                  <a:lnTo>
                    <a:pt x="15195" y="20898"/>
                  </a:lnTo>
                  <a:lnTo>
                    <a:pt x="14944" y="21600"/>
                  </a:lnTo>
                  <a:lnTo>
                    <a:pt x="14316" y="21345"/>
                  </a:lnTo>
                  <a:lnTo>
                    <a:pt x="14316" y="20962"/>
                  </a:lnTo>
                  <a:lnTo>
                    <a:pt x="14442" y="20324"/>
                  </a:lnTo>
                  <a:lnTo>
                    <a:pt x="14191" y="19175"/>
                  </a:lnTo>
                  <a:lnTo>
                    <a:pt x="13835" y="19111"/>
                  </a:lnTo>
                  <a:lnTo>
                    <a:pt x="13500" y="19111"/>
                  </a:lnTo>
                  <a:lnTo>
                    <a:pt x="12914" y="18856"/>
                  </a:lnTo>
                  <a:lnTo>
                    <a:pt x="13040" y="18218"/>
                  </a:lnTo>
                  <a:lnTo>
                    <a:pt x="13333" y="17580"/>
                  </a:lnTo>
                  <a:lnTo>
                    <a:pt x="13416" y="16942"/>
                  </a:lnTo>
                  <a:lnTo>
                    <a:pt x="13960" y="16368"/>
                  </a:lnTo>
                  <a:lnTo>
                    <a:pt x="13835" y="15793"/>
                  </a:lnTo>
                  <a:lnTo>
                    <a:pt x="13207" y="16048"/>
                  </a:lnTo>
                  <a:lnTo>
                    <a:pt x="12830" y="16304"/>
                  </a:lnTo>
                  <a:lnTo>
                    <a:pt x="12412" y="16176"/>
                  </a:lnTo>
                  <a:lnTo>
                    <a:pt x="12412" y="16431"/>
                  </a:lnTo>
                  <a:lnTo>
                    <a:pt x="11867" y="15985"/>
                  </a:lnTo>
                  <a:lnTo>
                    <a:pt x="11909" y="15729"/>
                  </a:lnTo>
                  <a:lnTo>
                    <a:pt x="12370" y="15474"/>
                  </a:lnTo>
                  <a:lnTo>
                    <a:pt x="12119" y="14932"/>
                  </a:lnTo>
                  <a:lnTo>
                    <a:pt x="11700" y="15059"/>
                  </a:lnTo>
                  <a:lnTo>
                    <a:pt x="11407" y="15538"/>
                  </a:lnTo>
                  <a:lnTo>
                    <a:pt x="11156" y="15729"/>
                  </a:lnTo>
                  <a:lnTo>
                    <a:pt x="11114" y="16304"/>
                  </a:lnTo>
                  <a:lnTo>
                    <a:pt x="10821" y="16368"/>
                  </a:lnTo>
                  <a:lnTo>
                    <a:pt x="11114" y="16814"/>
                  </a:lnTo>
                  <a:lnTo>
                    <a:pt x="11114" y="17261"/>
                  </a:lnTo>
                  <a:lnTo>
                    <a:pt x="10779" y="17835"/>
                  </a:lnTo>
                  <a:lnTo>
                    <a:pt x="10360" y="17580"/>
                  </a:lnTo>
                  <a:lnTo>
                    <a:pt x="10653" y="18218"/>
                  </a:lnTo>
                  <a:lnTo>
                    <a:pt x="10486" y="18346"/>
                  </a:lnTo>
                  <a:lnTo>
                    <a:pt x="9942" y="17580"/>
                  </a:lnTo>
                  <a:lnTo>
                    <a:pt x="10109" y="18601"/>
                  </a:lnTo>
                  <a:lnTo>
                    <a:pt x="10486" y="18984"/>
                  </a:lnTo>
                  <a:lnTo>
                    <a:pt x="10109" y="19558"/>
                  </a:lnTo>
                  <a:lnTo>
                    <a:pt x="9942" y="19239"/>
                  </a:lnTo>
                  <a:lnTo>
                    <a:pt x="9523" y="19175"/>
                  </a:lnTo>
                  <a:lnTo>
                    <a:pt x="9272" y="19367"/>
                  </a:lnTo>
                  <a:lnTo>
                    <a:pt x="8393" y="19430"/>
                  </a:lnTo>
                  <a:lnTo>
                    <a:pt x="8435" y="18856"/>
                  </a:lnTo>
                  <a:lnTo>
                    <a:pt x="9021" y="17963"/>
                  </a:lnTo>
                  <a:lnTo>
                    <a:pt x="9063" y="17133"/>
                  </a:lnTo>
                  <a:lnTo>
                    <a:pt x="9105" y="16495"/>
                  </a:lnTo>
                  <a:lnTo>
                    <a:pt x="9607" y="16368"/>
                  </a:lnTo>
                  <a:lnTo>
                    <a:pt x="10360" y="16431"/>
                  </a:lnTo>
                  <a:lnTo>
                    <a:pt x="10528" y="16176"/>
                  </a:lnTo>
                  <a:lnTo>
                    <a:pt x="10026" y="15921"/>
                  </a:lnTo>
                  <a:lnTo>
                    <a:pt x="9858" y="15474"/>
                  </a:lnTo>
                  <a:lnTo>
                    <a:pt x="9272" y="14932"/>
                  </a:lnTo>
                  <a:lnTo>
                    <a:pt x="9063" y="14038"/>
                  </a:lnTo>
                  <a:lnTo>
                    <a:pt x="9188" y="13592"/>
                  </a:lnTo>
                  <a:lnTo>
                    <a:pt x="8853" y="12698"/>
                  </a:lnTo>
                  <a:lnTo>
                    <a:pt x="8058" y="12507"/>
                  </a:lnTo>
                  <a:lnTo>
                    <a:pt x="7221" y="11486"/>
                  </a:lnTo>
                  <a:lnTo>
                    <a:pt x="6467" y="11422"/>
                  </a:lnTo>
                  <a:lnTo>
                    <a:pt x="5923" y="11677"/>
                  </a:lnTo>
                  <a:lnTo>
                    <a:pt x="5714" y="12124"/>
                  </a:lnTo>
                  <a:lnTo>
                    <a:pt x="5463" y="12379"/>
                  </a:lnTo>
                  <a:lnTo>
                    <a:pt x="4835" y="12443"/>
                  </a:lnTo>
                  <a:lnTo>
                    <a:pt x="4500" y="12890"/>
                  </a:lnTo>
                  <a:lnTo>
                    <a:pt x="3914" y="12890"/>
                  </a:lnTo>
                  <a:lnTo>
                    <a:pt x="3705" y="12507"/>
                  </a:lnTo>
                  <a:lnTo>
                    <a:pt x="3453" y="12379"/>
                  </a:lnTo>
                  <a:lnTo>
                    <a:pt x="2847" y="12698"/>
                  </a:lnTo>
                  <a:lnTo>
                    <a:pt x="2428" y="12762"/>
                  </a:lnTo>
                  <a:lnTo>
                    <a:pt x="2135" y="12379"/>
                  </a:lnTo>
                  <a:lnTo>
                    <a:pt x="1674" y="12507"/>
                  </a:lnTo>
                  <a:lnTo>
                    <a:pt x="1256" y="12890"/>
                  </a:lnTo>
                  <a:lnTo>
                    <a:pt x="1047" y="12762"/>
                  </a:lnTo>
                  <a:lnTo>
                    <a:pt x="502" y="12762"/>
                  </a:lnTo>
                  <a:lnTo>
                    <a:pt x="0" y="11486"/>
                  </a:lnTo>
                  <a:lnTo>
                    <a:pt x="84" y="10912"/>
                  </a:lnTo>
                  <a:lnTo>
                    <a:pt x="1047" y="9572"/>
                  </a:lnTo>
                  <a:lnTo>
                    <a:pt x="753" y="8040"/>
                  </a:lnTo>
                  <a:lnTo>
                    <a:pt x="1884" y="6636"/>
                  </a:lnTo>
                  <a:lnTo>
                    <a:pt x="2219" y="5807"/>
                  </a:lnTo>
                  <a:lnTo>
                    <a:pt x="2177" y="4977"/>
                  </a:lnTo>
                  <a:lnTo>
                    <a:pt x="1926" y="3956"/>
                  </a:lnTo>
                  <a:lnTo>
                    <a:pt x="1633" y="3063"/>
                  </a:lnTo>
                  <a:lnTo>
                    <a:pt x="1256" y="2616"/>
                  </a:lnTo>
                  <a:lnTo>
                    <a:pt x="1884" y="2680"/>
                  </a:lnTo>
                  <a:lnTo>
                    <a:pt x="2135" y="2233"/>
                  </a:lnTo>
                  <a:lnTo>
                    <a:pt x="3307" y="2170"/>
                  </a:lnTo>
                  <a:lnTo>
                    <a:pt x="4751" y="2170"/>
                  </a:lnTo>
                  <a:lnTo>
                    <a:pt x="6258" y="2680"/>
                  </a:lnTo>
                  <a:lnTo>
                    <a:pt x="7347" y="2680"/>
                  </a:lnTo>
                  <a:lnTo>
                    <a:pt x="7807" y="2425"/>
                  </a:lnTo>
                  <a:lnTo>
                    <a:pt x="8226" y="2425"/>
                  </a:lnTo>
                  <a:lnTo>
                    <a:pt x="8686" y="2680"/>
                  </a:lnTo>
                  <a:lnTo>
                    <a:pt x="9607" y="2489"/>
                  </a:lnTo>
                  <a:lnTo>
                    <a:pt x="9774" y="2935"/>
                  </a:lnTo>
                  <a:lnTo>
                    <a:pt x="10109" y="2361"/>
                  </a:lnTo>
                  <a:lnTo>
                    <a:pt x="10067" y="1340"/>
                  </a:lnTo>
                  <a:lnTo>
                    <a:pt x="10821" y="702"/>
                  </a:lnTo>
                  <a:lnTo>
                    <a:pt x="11240" y="638"/>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69" name="Shape 1269"/>
            <p:cNvSpPr/>
            <p:nvPr/>
          </p:nvSpPr>
          <p:spPr>
            <a:xfrm>
              <a:off x="3796820" y="2883039"/>
              <a:ext cx="695064" cy="201852"/>
            </a:xfrm>
            <a:custGeom>
              <a:avLst/>
              <a:gdLst/>
              <a:ahLst/>
              <a:cxnLst>
                <a:cxn ang="0">
                  <a:pos x="wd2" y="hd2"/>
                </a:cxn>
                <a:cxn ang="5400000">
                  <a:pos x="wd2" y="hd2"/>
                </a:cxn>
                <a:cxn ang="10800000">
                  <a:pos x="wd2" y="hd2"/>
                </a:cxn>
                <a:cxn ang="16200000">
                  <a:pos x="wd2" y="hd2"/>
                </a:cxn>
              </a:cxnLst>
              <a:rect l="0" t="0" r="r" b="b"/>
              <a:pathLst>
                <a:path w="21600" h="21600" extrusionOk="0">
                  <a:moveTo>
                    <a:pt x="0" y="4101"/>
                  </a:moveTo>
                  <a:lnTo>
                    <a:pt x="2085" y="5742"/>
                  </a:lnTo>
                  <a:lnTo>
                    <a:pt x="3774" y="7382"/>
                  </a:lnTo>
                  <a:lnTo>
                    <a:pt x="5355" y="8749"/>
                  </a:lnTo>
                  <a:lnTo>
                    <a:pt x="6290" y="12851"/>
                  </a:lnTo>
                  <a:lnTo>
                    <a:pt x="6505" y="16678"/>
                  </a:lnTo>
                  <a:lnTo>
                    <a:pt x="6649" y="20233"/>
                  </a:lnTo>
                  <a:lnTo>
                    <a:pt x="8554" y="20506"/>
                  </a:lnTo>
                  <a:lnTo>
                    <a:pt x="9344" y="16952"/>
                  </a:lnTo>
                  <a:lnTo>
                    <a:pt x="9919" y="17499"/>
                  </a:lnTo>
                  <a:lnTo>
                    <a:pt x="10351" y="19686"/>
                  </a:lnTo>
                  <a:lnTo>
                    <a:pt x="11716" y="20506"/>
                  </a:lnTo>
                  <a:lnTo>
                    <a:pt x="12579" y="21600"/>
                  </a:lnTo>
                  <a:lnTo>
                    <a:pt x="14089" y="18866"/>
                  </a:lnTo>
                  <a:lnTo>
                    <a:pt x="15526" y="18592"/>
                  </a:lnTo>
                  <a:lnTo>
                    <a:pt x="16748" y="15311"/>
                  </a:lnTo>
                  <a:lnTo>
                    <a:pt x="17683" y="13944"/>
                  </a:lnTo>
                  <a:lnTo>
                    <a:pt x="18833" y="16132"/>
                  </a:lnTo>
                  <a:lnTo>
                    <a:pt x="20701" y="16678"/>
                  </a:lnTo>
                  <a:lnTo>
                    <a:pt x="21600" y="15585"/>
                  </a:lnTo>
                  <a:lnTo>
                    <a:pt x="21025" y="13124"/>
                  </a:lnTo>
                  <a:lnTo>
                    <a:pt x="19480" y="11484"/>
                  </a:lnTo>
                  <a:lnTo>
                    <a:pt x="18904" y="7109"/>
                  </a:lnTo>
                  <a:lnTo>
                    <a:pt x="18042" y="5742"/>
                  </a:lnTo>
                  <a:lnTo>
                    <a:pt x="15886" y="4648"/>
                  </a:lnTo>
                  <a:lnTo>
                    <a:pt x="14664" y="1094"/>
                  </a:lnTo>
                  <a:lnTo>
                    <a:pt x="13657" y="0"/>
                  </a:lnTo>
                  <a:lnTo>
                    <a:pt x="11860" y="273"/>
                  </a:lnTo>
                  <a:lnTo>
                    <a:pt x="10566" y="3281"/>
                  </a:lnTo>
                  <a:lnTo>
                    <a:pt x="9201" y="3828"/>
                  </a:lnTo>
                  <a:lnTo>
                    <a:pt x="7476" y="1367"/>
                  </a:lnTo>
                  <a:lnTo>
                    <a:pt x="5571" y="273"/>
                  </a:lnTo>
                  <a:lnTo>
                    <a:pt x="3271" y="1367"/>
                  </a:lnTo>
                  <a:lnTo>
                    <a:pt x="1581" y="1641"/>
                  </a:lnTo>
                  <a:lnTo>
                    <a:pt x="431" y="2461"/>
                  </a:lnTo>
                  <a:lnTo>
                    <a:pt x="0" y="4101"/>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70" name="Shape 1270"/>
            <p:cNvSpPr/>
            <p:nvPr/>
          </p:nvSpPr>
          <p:spPr>
            <a:xfrm>
              <a:off x="4171530" y="3042996"/>
              <a:ext cx="294911" cy="195504"/>
            </a:xfrm>
            <a:custGeom>
              <a:avLst/>
              <a:gdLst/>
              <a:ahLst/>
              <a:cxnLst>
                <a:cxn ang="0">
                  <a:pos x="wd2" y="hd2"/>
                </a:cxn>
                <a:cxn ang="5400000">
                  <a:pos x="wd2" y="hd2"/>
                </a:cxn>
                <a:cxn ang="10800000">
                  <a:pos x="wd2" y="hd2"/>
                </a:cxn>
                <a:cxn ang="16200000">
                  <a:pos x="wd2" y="hd2"/>
                </a:cxn>
              </a:cxnLst>
              <a:rect l="0" t="0" r="r" b="b"/>
              <a:pathLst>
                <a:path w="21600" h="21600" extrusionOk="0">
                  <a:moveTo>
                    <a:pt x="0" y="3647"/>
                  </a:moveTo>
                  <a:lnTo>
                    <a:pt x="2033" y="11782"/>
                  </a:lnTo>
                  <a:lnTo>
                    <a:pt x="9148" y="11782"/>
                  </a:lnTo>
                  <a:lnTo>
                    <a:pt x="11689" y="17392"/>
                  </a:lnTo>
                  <a:lnTo>
                    <a:pt x="12536" y="17953"/>
                  </a:lnTo>
                  <a:lnTo>
                    <a:pt x="14739" y="16270"/>
                  </a:lnTo>
                  <a:lnTo>
                    <a:pt x="16602" y="16831"/>
                  </a:lnTo>
                  <a:lnTo>
                    <a:pt x="18635" y="17953"/>
                  </a:lnTo>
                  <a:lnTo>
                    <a:pt x="19821" y="21600"/>
                  </a:lnTo>
                  <a:lnTo>
                    <a:pt x="21600" y="20758"/>
                  </a:lnTo>
                  <a:lnTo>
                    <a:pt x="21176" y="17112"/>
                  </a:lnTo>
                  <a:lnTo>
                    <a:pt x="20499" y="12343"/>
                  </a:lnTo>
                  <a:lnTo>
                    <a:pt x="16602" y="10379"/>
                  </a:lnTo>
                  <a:lnTo>
                    <a:pt x="15247" y="9257"/>
                  </a:lnTo>
                  <a:lnTo>
                    <a:pt x="16264" y="7294"/>
                  </a:lnTo>
                  <a:lnTo>
                    <a:pt x="15416" y="4769"/>
                  </a:lnTo>
                  <a:lnTo>
                    <a:pt x="13553" y="4769"/>
                  </a:lnTo>
                  <a:lnTo>
                    <a:pt x="13553" y="2244"/>
                  </a:lnTo>
                  <a:lnTo>
                    <a:pt x="12536" y="842"/>
                  </a:lnTo>
                  <a:lnTo>
                    <a:pt x="10504" y="0"/>
                  </a:lnTo>
                  <a:lnTo>
                    <a:pt x="8809" y="1683"/>
                  </a:lnTo>
                  <a:lnTo>
                    <a:pt x="5929" y="1683"/>
                  </a:lnTo>
                  <a:lnTo>
                    <a:pt x="1864" y="4769"/>
                  </a:lnTo>
                  <a:lnTo>
                    <a:pt x="0" y="3647"/>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nvGrpSpPr>
            <p:cNvPr id="1273" name="Group 1273"/>
            <p:cNvGrpSpPr/>
            <p:nvPr/>
          </p:nvGrpSpPr>
          <p:grpSpPr>
            <a:xfrm>
              <a:off x="4511977" y="2981583"/>
              <a:ext cx="393215" cy="344037"/>
              <a:chOff x="0" y="0"/>
              <a:chExt cx="393213" cy="344035"/>
            </a:xfrm>
          </p:grpSpPr>
          <p:sp>
            <p:nvSpPr>
              <p:cNvPr id="1271" name="Shape 1271"/>
              <p:cNvSpPr/>
              <p:nvPr/>
            </p:nvSpPr>
            <p:spPr>
              <a:xfrm>
                <a:off x="27674" y="239550"/>
                <a:ext cx="101476" cy="58615"/>
              </a:xfrm>
              <a:custGeom>
                <a:avLst/>
                <a:gdLst/>
                <a:ahLst/>
                <a:cxnLst>
                  <a:cxn ang="0">
                    <a:pos x="wd2" y="hd2"/>
                  </a:cxn>
                  <a:cxn ang="5400000">
                    <a:pos x="wd2" y="hd2"/>
                  </a:cxn>
                  <a:cxn ang="10800000">
                    <a:pos x="wd2" y="hd2"/>
                  </a:cxn>
                  <a:cxn ang="16200000">
                    <a:pos x="wd2" y="hd2"/>
                  </a:cxn>
                </a:cxnLst>
                <a:rect l="0" t="0" r="r" b="b"/>
                <a:pathLst>
                  <a:path w="21600" h="21600" extrusionOk="0">
                    <a:moveTo>
                      <a:pt x="0" y="5635"/>
                    </a:moveTo>
                    <a:lnTo>
                      <a:pt x="6382" y="0"/>
                    </a:lnTo>
                    <a:lnTo>
                      <a:pt x="12764" y="1878"/>
                    </a:lnTo>
                    <a:lnTo>
                      <a:pt x="18655" y="5635"/>
                    </a:lnTo>
                    <a:lnTo>
                      <a:pt x="21600" y="17843"/>
                    </a:lnTo>
                    <a:lnTo>
                      <a:pt x="16691" y="21600"/>
                    </a:lnTo>
                    <a:lnTo>
                      <a:pt x="8345" y="10330"/>
                    </a:lnTo>
                    <a:lnTo>
                      <a:pt x="2455" y="11270"/>
                    </a:lnTo>
                    <a:lnTo>
                      <a:pt x="0" y="5635"/>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72" name="Shape 1272"/>
              <p:cNvSpPr/>
              <p:nvPr/>
            </p:nvSpPr>
            <p:spPr>
              <a:xfrm>
                <a:off x="0" y="0"/>
                <a:ext cx="393214" cy="344036"/>
              </a:xfrm>
              <a:custGeom>
                <a:avLst/>
                <a:gdLst/>
                <a:ahLst/>
                <a:cxnLst>
                  <a:cxn ang="0">
                    <a:pos x="wd2" y="hd2"/>
                  </a:cxn>
                  <a:cxn ang="5400000">
                    <a:pos x="wd2" y="hd2"/>
                  </a:cxn>
                  <a:cxn ang="10800000">
                    <a:pos x="wd2" y="hd2"/>
                  </a:cxn>
                  <a:cxn ang="16200000">
                    <a:pos x="wd2" y="hd2"/>
                  </a:cxn>
                </a:cxnLst>
                <a:rect l="0" t="0" r="r" b="b"/>
                <a:pathLst>
                  <a:path w="21600" h="21600" extrusionOk="0">
                    <a:moveTo>
                      <a:pt x="5067" y="0"/>
                    </a:moveTo>
                    <a:lnTo>
                      <a:pt x="7728" y="640"/>
                    </a:lnTo>
                    <a:lnTo>
                      <a:pt x="10198" y="1440"/>
                    </a:lnTo>
                    <a:lnTo>
                      <a:pt x="11718" y="2880"/>
                    </a:lnTo>
                    <a:lnTo>
                      <a:pt x="12985" y="2400"/>
                    </a:lnTo>
                    <a:lnTo>
                      <a:pt x="13112" y="320"/>
                    </a:lnTo>
                    <a:lnTo>
                      <a:pt x="16406" y="4160"/>
                    </a:lnTo>
                    <a:lnTo>
                      <a:pt x="18560" y="3840"/>
                    </a:lnTo>
                    <a:lnTo>
                      <a:pt x="21600" y="4800"/>
                    </a:lnTo>
                    <a:lnTo>
                      <a:pt x="19573" y="6720"/>
                    </a:lnTo>
                    <a:lnTo>
                      <a:pt x="18813" y="7840"/>
                    </a:lnTo>
                    <a:lnTo>
                      <a:pt x="17799" y="10880"/>
                    </a:lnTo>
                    <a:lnTo>
                      <a:pt x="18560" y="17280"/>
                    </a:lnTo>
                    <a:lnTo>
                      <a:pt x="17293" y="15040"/>
                    </a:lnTo>
                    <a:lnTo>
                      <a:pt x="16406" y="16000"/>
                    </a:lnTo>
                    <a:lnTo>
                      <a:pt x="16533" y="21600"/>
                    </a:lnTo>
                    <a:lnTo>
                      <a:pt x="12732" y="18400"/>
                    </a:lnTo>
                    <a:lnTo>
                      <a:pt x="13492" y="15360"/>
                    </a:lnTo>
                    <a:lnTo>
                      <a:pt x="12479" y="13920"/>
                    </a:lnTo>
                    <a:lnTo>
                      <a:pt x="10325" y="13760"/>
                    </a:lnTo>
                    <a:lnTo>
                      <a:pt x="8551" y="17440"/>
                    </a:lnTo>
                    <a:lnTo>
                      <a:pt x="8551" y="16960"/>
                    </a:lnTo>
                    <a:lnTo>
                      <a:pt x="7474" y="12800"/>
                    </a:lnTo>
                    <a:lnTo>
                      <a:pt x="4434" y="11680"/>
                    </a:lnTo>
                    <a:lnTo>
                      <a:pt x="3421" y="11040"/>
                    </a:lnTo>
                    <a:lnTo>
                      <a:pt x="4307" y="10240"/>
                    </a:lnTo>
                    <a:lnTo>
                      <a:pt x="3674" y="8480"/>
                    </a:lnTo>
                    <a:lnTo>
                      <a:pt x="2154" y="8480"/>
                    </a:lnTo>
                    <a:lnTo>
                      <a:pt x="2154" y="7040"/>
                    </a:lnTo>
                    <a:lnTo>
                      <a:pt x="1267" y="6080"/>
                    </a:lnTo>
                    <a:lnTo>
                      <a:pt x="0" y="5920"/>
                    </a:lnTo>
                    <a:lnTo>
                      <a:pt x="1140" y="4800"/>
                    </a:lnTo>
                    <a:lnTo>
                      <a:pt x="2787" y="4000"/>
                    </a:lnTo>
                    <a:lnTo>
                      <a:pt x="4687" y="5120"/>
                    </a:lnTo>
                    <a:lnTo>
                      <a:pt x="6588" y="5440"/>
                    </a:lnTo>
                    <a:lnTo>
                      <a:pt x="8108" y="5600"/>
                    </a:lnTo>
                    <a:lnTo>
                      <a:pt x="9565" y="4640"/>
                    </a:lnTo>
                    <a:lnTo>
                      <a:pt x="8298" y="3200"/>
                    </a:lnTo>
                    <a:lnTo>
                      <a:pt x="5954" y="2400"/>
                    </a:lnTo>
                    <a:lnTo>
                      <a:pt x="5067" y="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sp>
          <p:nvSpPr>
            <p:cNvPr id="1274" name="Shape 1274"/>
            <p:cNvSpPr/>
            <p:nvPr/>
          </p:nvSpPr>
          <p:spPr>
            <a:xfrm>
              <a:off x="2302610" y="3077273"/>
              <a:ext cx="94835" cy="161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215" y="2721"/>
                    <a:pt x="8429" y="5613"/>
                    <a:pt x="12117" y="9184"/>
                  </a:cubicBezTo>
                  <a:cubicBezTo>
                    <a:pt x="15805" y="12756"/>
                    <a:pt x="20810" y="20239"/>
                    <a:pt x="21600" y="21600"/>
                  </a:cubicBezTo>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75" name="Shape 1275"/>
            <p:cNvSpPr/>
            <p:nvPr/>
          </p:nvSpPr>
          <p:spPr>
            <a:xfrm>
              <a:off x="2212402" y="3076003"/>
              <a:ext cx="180417" cy="213277"/>
            </a:xfrm>
            <a:custGeom>
              <a:avLst/>
              <a:gdLst/>
              <a:ahLst/>
              <a:cxnLst>
                <a:cxn ang="0">
                  <a:pos x="wd2" y="hd2"/>
                </a:cxn>
                <a:cxn ang="5400000">
                  <a:pos x="wd2" y="hd2"/>
                </a:cxn>
                <a:cxn ang="10800000">
                  <a:pos x="wd2" y="hd2"/>
                </a:cxn>
                <a:cxn ang="16200000">
                  <a:pos x="wd2" y="hd2"/>
                </a:cxn>
              </a:cxnLst>
              <a:rect l="0" t="0" r="r" b="b"/>
              <a:pathLst>
                <a:path w="21600" h="21600" extrusionOk="0">
                  <a:moveTo>
                    <a:pt x="10523" y="21600"/>
                  </a:moveTo>
                  <a:lnTo>
                    <a:pt x="1108" y="13114"/>
                  </a:lnTo>
                  <a:lnTo>
                    <a:pt x="0" y="9514"/>
                  </a:lnTo>
                  <a:lnTo>
                    <a:pt x="3877" y="8229"/>
                  </a:lnTo>
                  <a:lnTo>
                    <a:pt x="3877" y="5400"/>
                  </a:lnTo>
                  <a:lnTo>
                    <a:pt x="5815" y="4371"/>
                  </a:lnTo>
                  <a:lnTo>
                    <a:pt x="7200" y="2057"/>
                  </a:lnTo>
                  <a:lnTo>
                    <a:pt x="9692" y="0"/>
                  </a:lnTo>
                  <a:lnTo>
                    <a:pt x="11354" y="2314"/>
                  </a:lnTo>
                  <a:lnTo>
                    <a:pt x="14400" y="6686"/>
                  </a:lnTo>
                  <a:lnTo>
                    <a:pt x="18554" y="9771"/>
                  </a:lnTo>
                  <a:lnTo>
                    <a:pt x="21046" y="12086"/>
                  </a:lnTo>
                  <a:lnTo>
                    <a:pt x="21600" y="13629"/>
                  </a:lnTo>
                  <a:lnTo>
                    <a:pt x="19662" y="14914"/>
                  </a:lnTo>
                  <a:lnTo>
                    <a:pt x="15231" y="14914"/>
                  </a:lnTo>
                  <a:lnTo>
                    <a:pt x="13569" y="14400"/>
                  </a:lnTo>
                  <a:lnTo>
                    <a:pt x="12185" y="16200"/>
                  </a:lnTo>
                  <a:lnTo>
                    <a:pt x="10523" y="21600"/>
                  </a:lnTo>
                  <a:close/>
                </a:path>
              </a:pathLst>
            </a:custGeom>
            <a:solidFill>
              <a:srgbClr val="56C9BD"/>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sp>
          <p:nvSpPr>
            <p:cNvPr id="1276" name="Shape 1276"/>
            <p:cNvSpPr/>
            <p:nvPr/>
          </p:nvSpPr>
          <p:spPr>
            <a:xfrm>
              <a:off x="956433" y="1513246"/>
              <a:ext cx="33307" cy="36562"/>
            </a:xfrm>
            <a:custGeom>
              <a:avLst/>
              <a:gdLst/>
              <a:ahLst/>
              <a:cxnLst>
                <a:cxn ang="0">
                  <a:pos x="wd2" y="hd2"/>
                </a:cxn>
                <a:cxn ang="5400000">
                  <a:pos x="wd2" y="hd2"/>
                </a:cxn>
                <a:cxn ang="10800000">
                  <a:pos x="wd2" y="hd2"/>
                </a:cxn>
                <a:cxn ang="16200000">
                  <a:pos x="wd2" y="hd2"/>
                </a:cxn>
              </a:cxnLst>
              <a:rect l="0" t="0" r="r" b="b"/>
              <a:pathLst>
                <a:path w="21600" h="21600" extrusionOk="0">
                  <a:moveTo>
                    <a:pt x="18097" y="0"/>
                  </a:moveTo>
                  <a:lnTo>
                    <a:pt x="21600" y="10400"/>
                  </a:lnTo>
                  <a:lnTo>
                    <a:pt x="11092" y="18400"/>
                  </a:lnTo>
                  <a:lnTo>
                    <a:pt x="2335" y="21600"/>
                  </a:lnTo>
                  <a:lnTo>
                    <a:pt x="0" y="11200"/>
                  </a:lnTo>
                  <a:lnTo>
                    <a:pt x="4086" y="4000"/>
                  </a:lnTo>
                  <a:lnTo>
                    <a:pt x="18097" y="0"/>
                  </a:lnTo>
                  <a:close/>
                </a:path>
              </a:pathLst>
            </a:custGeom>
            <a:solidFill>
              <a:srgbClr val="0C2D66"/>
            </a:solidFill>
            <a:ln w="12700" cap="flat">
              <a:solidFill>
                <a:srgbClr val="F2F2F2"/>
              </a:solidFill>
              <a:prstDash val="solid"/>
              <a:round/>
            </a:ln>
            <a:effectLst/>
          </p:spPr>
          <p:txBody>
            <a:bodyPr wrap="square" lIns="45719" tIns="45719" rIns="45719" bIns="45719" numCol="1" anchor="t">
              <a:noAutofit/>
            </a:bodyPr>
            <a:lstStyle/>
            <a:p>
              <a:pPr defTabSz="914400">
                <a:defRPr sz="1800">
                  <a:latin typeface="Arial"/>
                  <a:ea typeface="Arial"/>
                  <a:cs typeface="Arial"/>
                  <a:sym typeface="Arial"/>
                </a:defRPr>
              </a:pPr>
              <a:endParaRPr/>
            </a:p>
          </p:txBody>
        </p:sp>
      </p:grpSp>
      <p:sp>
        <p:nvSpPr>
          <p:cNvPr id="1278" name="Shape 1278"/>
          <p:cNvSpPr/>
          <p:nvPr/>
        </p:nvSpPr>
        <p:spPr>
          <a:xfrm flipH="1" flipV="1">
            <a:off x="2344642" y="3650716"/>
            <a:ext cx="1267509" cy="509451"/>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sp>
        <p:nvSpPr>
          <p:cNvPr id="1279" name="Shape 1279"/>
          <p:cNvSpPr/>
          <p:nvPr/>
        </p:nvSpPr>
        <p:spPr>
          <a:xfrm flipH="1">
            <a:off x="2323817" y="4688359"/>
            <a:ext cx="482237" cy="1"/>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sp>
        <p:nvSpPr>
          <p:cNvPr id="1280" name="Shape 1280"/>
          <p:cNvSpPr/>
          <p:nvPr/>
        </p:nvSpPr>
        <p:spPr>
          <a:xfrm flipV="1">
            <a:off x="4422417" y="2786030"/>
            <a:ext cx="3333073" cy="2015032"/>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graphicFrame>
        <p:nvGraphicFramePr>
          <p:cNvPr id="1281" name="Table 1281"/>
          <p:cNvGraphicFramePr/>
          <p:nvPr/>
        </p:nvGraphicFramePr>
        <p:xfrm>
          <a:off x="7875771" y="3019844"/>
          <a:ext cx="1559170" cy="11430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2F2F2"/>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c>
                  <a:txBody>
                    <a:bodyPr/>
                    <a:lstStyle/>
                    <a:p>
                      <a:pPr algn="l" defTabSz="1072866">
                        <a:defRPr sz="1800"/>
                      </a:pPr>
                      <a:r>
                        <a:rPr sz="900" b="1">
                          <a:solidFill>
                            <a:srgbClr val="F2F2F2"/>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Latte Fresco</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1°</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90500">
                <a:tc>
                  <a:txBody>
                    <a:bodyPr/>
                    <a:lstStyle/>
                    <a:p>
                      <a:pPr algn="l" defTabSz="1072866">
                        <a:defRPr sz="1800"/>
                      </a:pPr>
                      <a:r>
                        <a:rPr sz="900">
                          <a:solidFill>
                            <a:srgbClr val="0C2D66"/>
                          </a:solidFill>
                          <a:latin typeface="Arial"/>
                          <a:ea typeface="Arial"/>
                          <a:cs typeface="Arial"/>
                          <a:sym typeface="Arial"/>
                        </a:rPr>
                        <a:t>Latte UHT</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2°</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90500">
                <a:tc>
                  <a:txBody>
                    <a:bodyPr/>
                    <a:lstStyle/>
                    <a:p>
                      <a:pPr algn="l" defTabSz="1072866">
                        <a:defRPr sz="1800"/>
                      </a:pPr>
                      <a:r>
                        <a:rPr sz="900">
                          <a:solidFill>
                            <a:srgbClr val="0C2D66"/>
                          </a:solidFill>
                          <a:latin typeface="Arial"/>
                          <a:ea typeface="Arial"/>
                          <a:cs typeface="Arial"/>
                          <a:sym typeface="Arial"/>
                        </a:rPr>
                        <a:t>Yogurt</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3°</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2°</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90500">
                <a:tc>
                  <a:txBody>
                    <a:bodyPr/>
                    <a:lstStyle/>
                    <a:p>
                      <a:pPr algn="l" defTabSz="1072866">
                        <a:defRPr sz="1800"/>
                      </a:pPr>
                      <a:r>
                        <a:rPr sz="900">
                          <a:solidFill>
                            <a:srgbClr val="0C2D66"/>
                          </a:solidFill>
                          <a:latin typeface="Arial"/>
                          <a:ea typeface="Arial"/>
                          <a:cs typeface="Arial"/>
                          <a:sym typeface="Arial"/>
                        </a:rPr>
                        <a:t>Panna UHT</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3°</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bl>
          </a:graphicData>
        </a:graphic>
      </p:graphicFrame>
      <p:pic>
        <p:nvPicPr>
          <p:cNvPr id="1282" name="image46.png"/>
          <p:cNvPicPr>
            <a:picLocks noChangeAspect="1"/>
          </p:cNvPicPr>
          <p:nvPr/>
        </p:nvPicPr>
        <p:blipFill>
          <a:blip r:embed="rId2">
            <a:extLst/>
          </a:blip>
          <a:stretch>
            <a:fillRect/>
          </a:stretch>
        </p:blipFill>
        <p:spPr>
          <a:xfrm>
            <a:off x="8199231" y="2728337"/>
            <a:ext cx="631386" cy="231375"/>
          </a:xfrm>
          <a:prstGeom prst="rect">
            <a:avLst/>
          </a:prstGeom>
          <a:ln w="12700">
            <a:miter lim="400000"/>
          </a:ln>
        </p:spPr>
      </p:pic>
      <p:graphicFrame>
        <p:nvGraphicFramePr>
          <p:cNvPr id="1283" name="Table 1283"/>
          <p:cNvGraphicFramePr/>
          <p:nvPr/>
        </p:nvGraphicFramePr>
        <p:xfrm>
          <a:off x="665179" y="4623207"/>
          <a:ext cx="1559170" cy="3810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FFFFF"/>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c>
                  <a:txBody>
                    <a:bodyPr/>
                    <a:lstStyle/>
                    <a:p>
                      <a:pPr algn="l" defTabSz="1072866">
                        <a:defRPr sz="1800"/>
                      </a:pPr>
                      <a:r>
                        <a:rPr sz="900" b="1">
                          <a:solidFill>
                            <a:srgbClr val="FFFFFF"/>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FFFFF"/>
                          </a:solidFill>
                          <a:latin typeface="Arial"/>
                          <a:ea typeface="Arial"/>
                          <a:cs typeface="Arial"/>
                          <a:sym typeface="Arial"/>
                        </a:rPr>
                        <a:t>4°</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bl>
          </a:graphicData>
        </a:graphic>
      </p:graphicFrame>
      <p:pic>
        <p:nvPicPr>
          <p:cNvPr id="1284" name="image46.png"/>
          <p:cNvPicPr>
            <a:picLocks noChangeAspect="1"/>
          </p:cNvPicPr>
          <p:nvPr/>
        </p:nvPicPr>
        <p:blipFill>
          <a:blip r:embed="rId2">
            <a:extLst/>
          </a:blip>
          <a:stretch>
            <a:fillRect/>
          </a:stretch>
        </p:blipFill>
        <p:spPr>
          <a:xfrm>
            <a:off x="1576272" y="4339632"/>
            <a:ext cx="631386" cy="231375"/>
          </a:xfrm>
          <a:prstGeom prst="rect">
            <a:avLst/>
          </a:prstGeom>
          <a:ln w="12700">
            <a:miter lim="400000"/>
          </a:ln>
        </p:spPr>
      </p:pic>
      <p:pic>
        <p:nvPicPr>
          <p:cNvPr id="1285" name="image47.jpg"/>
          <p:cNvPicPr>
            <a:picLocks noChangeAspect="1"/>
          </p:cNvPicPr>
          <p:nvPr/>
        </p:nvPicPr>
        <p:blipFill>
          <a:blip r:embed="rId3">
            <a:extLst/>
          </a:blip>
          <a:stretch>
            <a:fillRect/>
          </a:stretch>
        </p:blipFill>
        <p:spPr>
          <a:xfrm>
            <a:off x="8903248" y="2735360"/>
            <a:ext cx="531693" cy="231545"/>
          </a:xfrm>
          <a:prstGeom prst="rect">
            <a:avLst/>
          </a:prstGeom>
          <a:ln w="12700">
            <a:miter lim="400000"/>
          </a:ln>
        </p:spPr>
      </p:pic>
      <p:graphicFrame>
        <p:nvGraphicFramePr>
          <p:cNvPr id="1286" name="Table 1286"/>
          <p:cNvGraphicFramePr/>
          <p:nvPr>
            <p:extLst>
              <p:ext uri="{D42A27DB-BD31-4B8C-83A1-F6EECF244321}">
                <p14:modId xmlns:p14="http://schemas.microsoft.com/office/powerpoint/2010/main" val="2740112266"/>
              </p:ext>
            </p:extLst>
          </p:nvPr>
        </p:nvGraphicFramePr>
        <p:xfrm>
          <a:off x="726857" y="2830447"/>
          <a:ext cx="1617785" cy="1014433"/>
        </p:xfrm>
        <a:graphic>
          <a:graphicData uri="http://schemas.openxmlformats.org/drawingml/2006/table">
            <a:tbl>
              <a:tblPr>
                <a:tableStyleId>{4C3C2611-4C71-4FC5-86AE-919BDF0F9419}</a:tableStyleId>
              </a:tblPr>
              <a:tblGrid>
                <a:gridCol w="1055077"/>
                <a:gridCol w="562708"/>
              </a:tblGrid>
              <a:tr h="184787">
                <a:tc>
                  <a:txBody>
                    <a:bodyPr/>
                    <a:lstStyle/>
                    <a:p>
                      <a:pPr algn="l" defTabSz="1072866">
                        <a:defRPr sz="1800"/>
                      </a:pPr>
                      <a:r>
                        <a:rPr sz="900" b="1">
                          <a:solidFill>
                            <a:srgbClr val="F2F2F2"/>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c>
                  <a:txBody>
                    <a:bodyPr/>
                    <a:lstStyle/>
                    <a:p>
                      <a:pPr algn="l" defTabSz="1072866">
                        <a:defRPr sz="1800"/>
                      </a:pPr>
                      <a:r>
                        <a:rPr sz="900" b="1">
                          <a:solidFill>
                            <a:srgbClr val="F2F2F2"/>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r>
              <a:tr h="184787">
                <a:tc>
                  <a:txBody>
                    <a:bodyPr/>
                    <a:lstStyle/>
                    <a:p>
                      <a:pPr algn="l" defTabSz="1072866">
                        <a:defRPr sz="1800"/>
                      </a:pPr>
                      <a:r>
                        <a:rPr sz="900">
                          <a:solidFill>
                            <a:srgbClr val="0C2D66"/>
                          </a:solidFill>
                          <a:latin typeface="Arial"/>
                          <a:ea typeface="Arial"/>
                          <a:cs typeface="Arial"/>
                          <a:sym typeface="Arial"/>
                        </a:rPr>
                        <a:t>Formaggi Duri</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1°</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solidFill>
                      <a:srgbClr val="35ADA3"/>
                    </a:solidFill>
                  </a:tcPr>
                </a:tc>
              </a:tr>
              <a:tr h="275285">
                <a:tc>
                  <a:txBody>
                    <a:bodyPr/>
                    <a:lstStyle/>
                    <a:p>
                      <a:pPr algn="l" defTabSz="914400">
                        <a:defRPr sz="1800"/>
                      </a:pPr>
                      <a:r>
                        <a:rPr sz="900">
                          <a:solidFill>
                            <a:srgbClr val="0C2D66"/>
                          </a:solidFill>
                          <a:latin typeface="Arial"/>
                          <a:ea typeface="Arial"/>
                          <a:cs typeface="Arial"/>
                          <a:sym typeface="Arial"/>
                        </a:rPr>
                        <a:t>Ricotta</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914400">
                        <a:defRPr sz="900" b="1">
                          <a:solidFill>
                            <a:srgbClr val="F2F2F2"/>
                          </a:solidFill>
                          <a:latin typeface="Arial"/>
                          <a:ea typeface="Arial"/>
                          <a:cs typeface="Arial"/>
                          <a:sym typeface="Arial"/>
                        </a:defRPr>
                      </a:pPr>
                      <a:r>
                        <a:t>1°</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84787">
                <a:tc>
                  <a:txBody>
                    <a:bodyPr/>
                    <a:lstStyle/>
                    <a:p>
                      <a:pPr algn="l" defTabSz="1072866">
                        <a:defRPr sz="1800"/>
                      </a:pPr>
                      <a:r>
                        <a:rPr sz="900">
                          <a:solidFill>
                            <a:srgbClr val="0C2D66"/>
                          </a:solidFill>
                          <a:latin typeface="Arial"/>
                          <a:ea typeface="Arial"/>
                          <a:cs typeface="Arial"/>
                          <a:sym typeface="Arial"/>
                        </a:rPr>
                        <a:t>Mozzarella Italiana</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2°</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84787">
                <a:tc>
                  <a:txBody>
                    <a:bodyPr/>
                    <a:lstStyle/>
                    <a:p>
                      <a:pPr algn="l" defTabSz="1072866">
                        <a:defRPr sz="1800"/>
                      </a:pPr>
                      <a:r>
                        <a:rPr sz="900">
                          <a:solidFill>
                            <a:srgbClr val="0C2D66"/>
                          </a:solidFill>
                          <a:latin typeface="Arial"/>
                          <a:ea typeface="Arial"/>
                          <a:cs typeface="Arial"/>
                          <a:sym typeface="Arial"/>
                        </a:rPr>
                        <a:t>Mozzarella Bufala</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i="1" dirty="0">
                          <a:solidFill>
                            <a:srgbClr val="F2F2F2"/>
                          </a:solidFill>
                          <a:latin typeface="Arial"/>
                          <a:ea typeface="Arial"/>
                          <a:cs typeface="Arial"/>
                          <a:sym typeface="Arial"/>
                        </a:rPr>
                        <a:t>1</a:t>
                      </a:r>
                      <a:r>
                        <a:rPr sz="900" b="1" i="0" dirty="0">
                          <a:solidFill>
                            <a:srgbClr val="F2F2F2"/>
                          </a:solidFill>
                          <a:latin typeface="Arial"/>
                          <a:ea typeface="Arial"/>
                          <a:cs typeface="Arial"/>
                          <a:sym typeface="Arial"/>
                        </a:rPr>
                        <a:t>°</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bl>
          </a:graphicData>
        </a:graphic>
      </p:graphicFrame>
      <p:pic>
        <p:nvPicPr>
          <p:cNvPr id="1287" name="image48.png" descr="logo_casa_Azzurra.png"/>
          <p:cNvPicPr>
            <a:picLocks noChangeAspect="1"/>
          </p:cNvPicPr>
          <p:nvPr/>
        </p:nvPicPr>
        <p:blipFill>
          <a:blip r:embed="rId4">
            <a:extLst/>
          </a:blip>
          <a:stretch>
            <a:fillRect/>
          </a:stretch>
        </p:blipFill>
        <p:spPr>
          <a:xfrm>
            <a:off x="1539662" y="2418045"/>
            <a:ext cx="797539" cy="329919"/>
          </a:xfrm>
          <a:prstGeom prst="rect">
            <a:avLst/>
          </a:prstGeom>
          <a:ln w="12700">
            <a:miter lim="400000"/>
          </a:ln>
        </p:spPr>
      </p:pic>
      <p:graphicFrame>
        <p:nvGraphicFramePr>
          <p:cNvPr id="1288" name="Table 1288"/>
          <p:cNvGraphicFramePr/>
          <p:nvPr/>
        </p:nvGraphicFramePr>
        <p:xfrm>
          <a:off x="2897150" y="1789380"/>
          <a:ext cx="1559170" cy="3810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2F2F2"/>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c>
                  <a:txBody>
                    <a:bodyPr/>
                    <a:lstStyle/>
                    <a:p>
                      <a:pPr algn="l" defTabSz="1072866">
                        <a:defRPr sz="1800"/>
                      </a:pPr>
                      <a:r>
                        <a:rPr sz="900" b="1">
                          <a:solidFill>
                            <a:srgbClr val="F2F2F2"/>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2°</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bl>
          </a:graphicData>
        </a:graphic>
      </p:graphicFrame>
      <p:pic>
        <p:nvPicPr>
          <p:cNvPr id="1289" name="image46.png"/>
          <p:cNvPicPr>
            <a:picLocks noChangeAspect="1"/>
          </p:cNvPicPr>
          <p:nvPr/>
        </p:nvPicPr>
        <p:blipFill>
          <a:blip r:embed="rId2">
            <a:extLst/>
          </a:blip>
          <a:stretch>
            <a:fillRect/>
          </a:stretch>
        </p:blipFill>
        <p:spPr>
          <a:xfrm>
            <a:off x="2871289" y="1468486"/>
            <a:ext cx="631386" cy="231375"/>
          </a:xfrm>
          <a:prstGeom prst="rect">
            <a:avLst/>
          </a:prstGeom>
          <a:ln w="12700">
            <a:miter lim="400000"/>
          </a:ln>
        </p:spPr>
      </p:pic>
      <p:pic>
        <p:nvPicPr>
          <p:cNvPr id="1290" name="image48.png" descr="logo_casa_Azzurra.png"/>
          <p:cNvPicPr>
            <a:picLocks noChangeAspect="1"/>
          </p:cNvPicPr>
          <p:nvPr/>
        </p:nvPicPr>
        <p:blipFill>
          <a:blip r:embed="rId4">
            <a:extLst/>
          </a:blip>
          <a:stretch>
            <a:fillRect/>
          </a:stretch>
        </p:blipFill>
        <p:spPr>
          <a:xfrm>
            <a:off x="3558826" y="1397722"/>
            <a:ext cx="797539" cy="329919"/>
          </a:xfrm>
          <a:prstGeom prst="rect">
            <a:avLst/>
          </a:prstGeom>
          <a:ln w="12700">
            <a:miter lim="400000"/>
          </a:ln>
        </p:spPr>
      </p:pic>
      <p:graphicFrame>
        <p:nvGraphicFramePr>
          <p:cNvPr id="1291" name="Table 1291"/>
          <p:cNvGraphicFramePr/>
          <p:nvPr/>
        </p:nvGraphicFramePr>
        <p:xfrm>
          <a:off x="7129141" y="1869257"/>
          <a:ext cx="1559170" cy="3810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FFFFF"/>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c>
                  <a:txBody>
                    <a:bodyPr/>
                    <a:lstStyle/>
                    <a:p>
                      <a:pPr algn="l" defTabSz="1072866">
                        <a:defRPr sz="1800"/>
                      </a:pPr>
                      <a:r>
                        <a:rPr sz="900" b="1">
                          <a:solidFill>
                            <a:srgbClr val="FFFFFF"/>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noFill/>
                  </a:tcPr>
                </a:tc>
                <a:tc>
                  <a:txBody>
                    <a:bodyPr/>
                    <a:lstStyle/>
                    <a:p>
                      <a:pPr algn="ctr" defTabSz="1072866">
                        <a:defRPr sz="1800"/>
                      </a:pPr>
                      <a:r>
                        <a:rPr sz="900" b="1">
                          <a:solidFill>
                            <a:srgbClr val="FFFFFF"/>
                          </a:solidFill>
                          <a:latin typeface="Arial"/>
                          <a:ea typeface="Arial"/>
                          <a:cs typeface="Arial"/>
                          <a:sym typeface="Arial"/>
                        </a:rPr>
                        <a:t>1°/2°</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solidFill>
                      <a:srgbClr val="35ADA3"/>
                    </a:solidFill>
                  </a:tcPr>
                </a:tc>
              </a:tr>
            </a:tbl>
          </a:graphicData>
        </a:graphic>
      </p:graphicFrame>
      <p:pic>
        <p:nvPicPr>
          <p:cNvPr id="1292" name="image46.png"/>
          <p:cNvPicPr>
            <a:picLocks noChangeAspect="1"/>
          </p:cNvPicPr>
          <p:nvPr/>
        </p:nvPicPr>
        <p:blipFill>
          <a:blip r:embed="rId2">
            <a:extLst/>
          </a:blip>
          <a:stretch>
            <a:fillRect/>
          </a:stretch>
        </p:blipFill>
        <p:spPr>
          <a:xfrm>
            <a:off x="8106771" y="1496266"/>
            <a:ext cx="631386" cy="231375"/>
          </a:xfrm>
          <a:prstGeom prst="rect">
            <a:avLst/>
          </a:prstGeom>
          <a:ln w="12700">
            <a:miter lim="400000"/>
          </a:ln>
        </p:spPr>
      </p:pic>
      <p:sp>
        <p:nvSpPr>
          <p:cNvPr id="1293" name="Shape 1293"/>
          <p:cNvSpPr/>
          <p:nvPr/>
        </p:nvSpPr>
        <p:spPr>
          <a:xfrm flipH="1" flipV="1">
            <a:off x="3938519" y="2227202"/>
            <a:ext cx="2" cy="1551963"/>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graphicFrame>
        <p:nvGraphicFramePr>
          <p:cNvPr id="1294" name="Table 1294"/>
          <p:cNvGraphicFramePr/>
          <p:nvPr/>
        </p:nvGraphicFramePr>
        <p:xfrm>
          <a:off x="7328607" y="5322981"/>
          <a:ext cx="1559170" cy="5715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2F2F2"/>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c>
                  <a:txBody>
                    <a:bodyPr/>
                    <a:lstStyle/>
                    <a:p>
                      <a:pPr algn="l" defTabSz="1072866">
                        <a:defRPr sz="1800"/>
                      </a:pPr>
                      <a:r>
                        <a:rPr sz="900" b="1">
                          <a:solidFill>
                            <a:srgbClr val="F2F2F2"/>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6350">
                      <a:solidFill>
                        <a:srgbClr val="35ADA3"/>
                      </a:solidFill>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1072866">
                        <a:defRPr sz="1800"/>
                      </a:pPr>
                      <a:r>
                        <a:rPr sz="900" b="1">
                          <a:solidFill>
                            <a:srgbClr val="F2F2F2"/>
                          </a:solidFill>
                          <a:latin typeface="Arial"/>
                          <a:ea typeface="Arial"/>
                          <a:cs typeface="Arial"/>
                          <a:sym typeface="Arial"/>
                        </a:rPr>
                        <a:t>1°</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r h="190500">
                <a:tc>
                  <a:txBody>
                    <a:bodyPr/>
                    <a:lstStyle/>
                    <a:p>
                      <a:pPr algn="l" defTabSz="914400">
                        <a:defRPr sz="1800"/>
                      </a:pPr>
                      <a:r>
                        <a:rPr sz="900">
                          <a:solidFill>
                            <a:srgbClr val="0C2D66"/>
                          </a:solidFill>
                          <a:latin typeface="Arial"/>
                          <a:ea typeface="Arial"/>
                          <a:cs typeface="Arial"/>
                          <a:sym typeface="Arial"/>
                        </a:rPr>
                        <a:t>Latte BIO</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noFill/>
                  </a:tcPr>
                </a:tc>
                <a:tc>
                  <a:txBody>
                    <a:bodyPr/>
                    <a:lstStyle/>
                    <a:p>
                      <a:pPr algn="ctr" defTabSz="914400">
                        <a:defRPr sz="1800"/>
                      </a:pPr>
                      <a:r>
                        <a:rPr sz="900" b="1">
                          <a:solidFill>
                            <a:srgbClr val="F2F2F2"/>
                          </a:solidFill>
                          <a:latin typeface="Arial"/>
                          <a:ea typeface="Arial"/>
                          <a:cs typeface="Arial"/>
                          <a:sym typeface="Arial"/>
                        </a:rPr>
                        <a:t>1°</a:t>
                      </a:r>
                    </a:p>
                  </a:txBody>
                  <a:tcPr marL="8792" marR="8792" marT="8792" marB="8792" anchor="ctr" horzOverflow="overflow">
                    <a:lnL w="6350">
                      <a:solidFill>
                        <a:srgbClr val="35ADA3"/>
                      </a:solidFill>
                    </a:lnL>
                    <a:lnR w="6350">
                      <a:solidFill>
                        <a:srgbClr val="35ADA3"/>
                      </a:solidFill>
                    </a:lnR>
                    <a:lnT w="6350">
                      <a:solidFill>
                        <a:srgbClr val="35ADA3"/>
                      </a:solidFill>
                    </a:lnT>
                    <a:lnB w="6350">
                      <a:solidFill>
                        <a:srgbClr val="35ADA3"/>
                      </a:solidFill>
                    </a:lnB>
                    <a:solidFill>
                      <a:srgbClr val="35ADA3"/>
                    </a:solidFill>
                  </a:tcPr>
                </a:tc>
              </a:tr>
            </a:tbl>
          </a:graphicData>
        </a:graphic>
      </p:graphicFrame>
      <p:pic>
        <p:nvPicPr>
          <p:cNvPr id="1295" name="image46.png"/>
          <p:cNvPicPr>
            <a:picLocks noChangeAspect="1"/>
          </p:cNvPicPr>
          <p:nvPr/>
        </p:nvPicPr>
        <p:blipFill>
          <a:blip r:embed="rId2">
            <a:extLst/>
          </a:blip>
          <a:stretch>
            <a:fillRect/>
          </a:stretch>
        </p:blipFill>
        <p:spPr>
          <a:xfrm>
            <a:off x="8256391" y="5039406"/>
            <a:ext cx="631386" cy="231375"/>
          </a:xfrm>
          <a:prstGeom prst="rect">
            <a:avLst/>
          </a:prstGeom>
          <a:ln w="12700">
            <a:miter lim="400000"/>
          </a:ln>
        </p:spPr>
      </p:pic>
      <p:sp>
        <p:nvSpPr>
          <p:cNvPr id="1296" name="Shape 1296"/>
          <p:cNvSpPr/>
          <p:nvPr/>
        </p:nvSpPr>
        <p:spPr>
          <a:xfrm>
            <a:off x="5223022" y="5134987"/>
            <a:ext cx="2012382" cy="36853"/>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sp>
        <p:nvSpPr>
          <p:cNvPr id="1297" name="Shape 1297"/>
          <p:cNvSpPr/>
          <p:nvPr/>
        </p:nvSpPr>
        <p:spPr>
          <a:xfrm>
            <a:off x="586422" y="4290392"/>
            <a:ext cx="1305544" cy="2269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000" b="1">
                <a:solidFill>
                  <a:srgbClr val="0C2D66"/>
                </a:solidFill>
                <a:latin typeface="Arial"/>
                <a:ea typeface="Arial"/>
                <a:cs typeface="Arial"/>
                <a:sym typeface="Arial"/>
              </a:defRPr>
            </a:lvl1pPr>
          </a:lstStyle>
          <a:p>
            <a:r>
              <a:t>Spagna</a:t>
            </a:r>
          </a:p>
        </p:txBody>
      </p:sp>
      <p:sp>
        <p:nvSpPr>
          <p:cNvPr id="1298" name="Shape 1298"/>
          <p:cNvSpPr/>
          <p:nvPr/>
        </p:nvSpPr>
        <p:spPr>
          <a:xfrm>
            <a:off x="645879" y="2526553"/>
            <a:ext cx="780890" cy="2392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100" b="1">
                <a:solidFill>
                  <a:srgbClr val="0C2D66"/>
                </a:solidFill>
                <a:latin typeface="Arial"/>
                <a:ea typeface="Arial"/>
                <a:cs typeface="Arial"/>
                <a:sym typeface="Arial"/>
              </a:defRPr>
            </a:lvl1pPr>
          </a:lstStyle>
          <a:p>
            <a:r>
              <a:t>Francia</a:t>
            </a:r>
          </a:p>
        </p:txBody>
      </p:sp>
      <p:sp>
        <p:nvSpPr>
          <p:cNvPr id="1299" name="Shape 1299"/>
          <p:cNvSpPr/>
          <p:nvPr/>
        </p:nvSpPr>
        <p:spPr>
          <a:xfrm>
            <a:off x="2806053" y="1155084"/>
            <a:ext cx="2124750" cy="2392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defRPr sz="1100" b="1">
                <a:solidFill>
                  <a:srgbClr val="0C2D66"/>
                </a:solidFill>
                <a:latin typeface="Arial"/>
                <a:ea typeface="Arial"/>
                <a:cs typeface="Arial"/>
                <a:sym typeface="Arial"/>
              </a:defRPr>
            </a:pPr>
            <a:r>
              <a:t>Belgio e Lussemburgo</a:t>
            </a:r>
          </a:p>
        </p:txBody>
      </p:sp>
      <p:sp>
        <p:nvSpPr>
          <p:cNvPr id="1300" name="Shape 1300"/>
          <p:cNvSpPr/>
          <p:nvPr/>
        </p:nvSpPr>
        <p:spPr>
          <a:xfrm>
            <a:off x="7147516" y="1404295"/>
            <a:ext cx="1009103" cy="3916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100" b="1">
                <a:solidFill>
                  <a:srgbClr val="0C2D66"/>
                </a:solidFill>
                <a:latin typeface="Arial"/>
                <a:ea typeface="Arial"/>
                <a:cs typeface="Arial"/>
                <a:sym typeface="Arial"/>
              </a:defRPr>
            </a:lvl1pPr>
          </a:lstStyle>
          <a:p>
            <a:r>
              <a:t>Area scandinava</a:t>
            </a:r>
          </a:p>
        </p:txBody>
      </p:sp>
      <p:sp>
        <p:nvSpPr>
          <p:cNvPr id="1301" name="Shape 1301"/>
          <p:cNvSpPr/>
          <p:nvPr/>
        </p:nvSpPr>
        <p:spPr>
          <a:xfrm>
            <a:off x="7235402" y="5041033"/>
            <a:ext cx="649130" cy="2392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100" b="1">
                <a:solidFill>
                  <a:srgbClr val="0C2D66"/>
                </a:solidFill>
                <a:latin typeface="Arial"/>
                <a:ea typeface="Arial"/>
                <a:cs typeface="Arial"/>
                <a:sym typeface="Arial"/>
              </a:defRPr>
            </a:lvl1pPr>
          </a:lstStyle>
          <a:p>
            <a:r>
              <a:t>Grecia</a:t>
            </a:r>
          </a:p>
        </p:txBody>
      </p:sp>
      <p:sp>
        <p:nvSpPr>
          <p:cNvPr id="1302" name="Shape 1302"/>
          <p:cNvSpPr/>
          <p:nvPr/>
        </p:nvSpPr>
        <p:spPr>
          <a:xfrm>
            <a:off x="7783628" y="2526553"/>
            <a:ext cx="649130" cy="2392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100" b="1">
                <a:solidFill>
                  <a:srgbClr val="0C2D66"/>
                </a:solidFill>
                <a:latin typeface="Arial"/>
                <a:ea typeface="Arial"/>
                <a:cs typeface="Arial"/>
                <a:sym typeface="Arial"/>
              </a:defRPr>
            </a:lvl1pPr>
          </a:lstStyle>
          <a:p>
            <a:r>
              <a:t>Italia</a:t>
            </a:r>
          </a:p>
        </p:txBody>
      </p:sp>
      <p:sp>
        <p:nvSpPr>
          <p:cNvPr id="1303" name="Shape 1303"/>
          <p:cNvSpPr/>
          <p:nvPr/>
        </p:nvSpPr>
        <p:spPr>
          <a:xfrm>
            <a:off x="5303585" y="1979880"/>
            <a:ext cx="1721657" cy="1"/>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sp>
        <p:nvSpPr>
          <p:cNvPr id="1304" name="Shape 1304"/>
          <p:cNvSpPr/>
          <p:nvPr/>
        </p:nvSpPr>
        <p:spPr>
          <a:xfrm flipV="1">
            <a:off x="5393409" y="2788164"/>
            <a:ext cx="860829" cy="409195"/>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graphicFrame>
        <p:nvGraphicFramePr>
          <p:cNvPr id="1305" name="Table 1305"/>
          <p:cNvGraphicFramePr/>
          <p:nvPr/>
        </p:nvGraphicFramePr>
        <p:xfrm>
          <a:off x="5430575" y="2431213"/>
          <a:ext cx="1559170" cy="3810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FFFFF"/>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c>
                  <a:txBody>
                    <a:bodyPr/>
                    <a:lstStyle/>
                    <a:p>
                      <a:pPr algn="l" defTabSz="1072866">
                        <a:defRPr sz="1800"/>
                      </a:pPr>
                      <a:r>
                        <a:rPr sz="900" b="1">
                          <a:solidFill>
                            <a:srgbClr val="FFFFFF"/>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noFill/>
                  </a:tcPr>
                </a:tc>
                <a:tc>
                  <a:txBody>
                    <a:bodyPr/>
                    <a:lstStyle/>
                    <a:p>
                      <a:pPr algn="ctr" defTabSz="1072866">
                        <a:defRPr sz="1800"/>
                      </a:pPr>
                      <a:r>
                        <a:rPr sz="900" b="1">
                          <a:solidFill>
                            <a:srgbClr val="FFFFFF"/>
                          </a:solidFill>
                          <a:latin typeface="Arial"/>
                          <a:ea typeface="Arial"/>
                          <a:cs typeface="Arial"/>
                          <a:sym typeface="Arial"/>
                        </a:rPr>
                        <a:t>1°</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solidFill>
                      <a:srgbClr val="35ADA3"/>
                    </a:solidFill>
                  </a:tcPr>
                </a:tc>
              </a:tr>
            </a:tbl>
          </a:graphicData>
        </a:graphic>
      </p:graphicFrame>
      <p:sp>
        <p:nvSpPr>
          <p:cNvPr id="1306" name="Shape 1306"/>
          <p:cNvSpPr/>
          <p:nvPr/>
        </p:nvSpPr>
        <p:spPr>
          <a:xfrm>
            <a:off x="5337967" y="2133478"/>
            <a:ext cx="1652893" cy="2392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100" b="1">
                <a:solidFill>
                  <a:srgbClr val="0C2D66"/>
                </a:solidFill>
                <a:latin typeface="Arial"/>
                <a:ea typeface="Arial"/>
                <a:cs typeface="Arial"/>
                <a:sym typeface="Arial"/>
              </a:defRPr>
            </a:lvl1pPr>
          </a:lstStyle>
          <a:p>
            <a:r>
              <a:t>Lituania/Estonia</a:t>
            </a:r>
          </a:p>
        </p:txBody>
      </p:sp>
      <p:pic>
        <p:nvPicPr>
          <p:cNvPr id="1307" name="image46.png"/>
          <p:cNvPicPr>
            <a:picLocks noChangeAspect="1"/>
          </p:cNvPicPr>
          <p:nvPr/>
        </p:nvPicPr>
        <p:blipFill>
          <a:blip r:embed="rId2">
            <a:extLst/>
          </a:blip>
          <a:stretch>
            <a:fillRect/>
          </a:stretch>
        </p:blipFill>
        <p:spPr>
          <a:xfrm>
            <a:off x="6451070" y="2148596"/>
            <a:ext cx="631386" cy="231375"/>
          </a:xfrm>
          <a:prstGeom prst="rect">
            <a:avLst/>
          </a:prstGeom>
          <a:ln w="12700">
            <a:miter lim="400000"/>
          </a:ln>
        </p:spPr>
      </p:pic>
      <p:sp>
        <p:nvSpPr>
          <p:cNvPr id="1308" name="Shape 1308"/>
          <p:cNvSpPr/>
          <p:nvPr/>
        </p:nvSpPr>
        <p:spPr>
          <a:xfrm flipV="1">
            <a:off x="5410233" y="4217022"/>
            <a:ext cx="529034" cy="325685"/>
          </a:xfrm>
          <a:prstGeom prst="line">
            <a:avLst/>
          </a:prstGeom>
          <a:ln w="10000">
            <a:solidFill>
              <a:srgbClr val="FF0000"/>
            </a:solidFill>
            <a:prstDash val="dash"/>
            <a:tailEnd type="triangle"/>
          </a:ln>
        </p:spPr>
        <p:txBody>
          <a:bodyPr lIns="45719" rIns="45719"/>
          <a:lstStyle/>
          <a:p>
            <a:pPr defTabSz="914400">
              <a:defRPr sz="1800">
                <a:solidFill>
                  <a:srgbClr val="333333"/>
                </a:solidFill>
              </a:defRPr>
            </a:pPr>
            <a:endParaRPr/>
          </a:p>
        </p:txBody>
      </p:sp>
      <p:graphicFrame>
        <p:nvGraphicFramePr>
          <p:cNvPr id="1309" name="Table 1309"/>
          <p:cNvGraphicFramePr/>
          <p:nvPr/>
        </p:nvGraphicFramePr>
        <p:xfrm>
          <a:off x="6102749" y="4060037"/>
          <a:ext cx="1559170" cy="381000"/>
        </p:xfrm>
        <a:graphic>
          <a:graphicData uri="http://schemas.openxmlformats.org/drawingml/2006/table">
            <a:tbl>
              <a:tblPr>
                <a:tableStyleId>{4C3C2611-4C71-4FC5-86AE-919BDF0F9419}</a:tableStyleId>
              </a:tblPr>
              <a:tblGrid>
                <a:gridCol w="996462"/>
                <a:gridCol w="562708"/>
              </a:tblGrid>
              <a:tr h="190500">
                <a:tc>
                  <a:txBody>
                    <a:bodyPr/>
                    <a:lstStyle/>
                    <a:p>
                      <a:pPr algn="l" defTabSz="1072866">
                        <a:defRPr sz="1800"/>
                      </a:pPr>
                      <a:r>
                        <a:rPr sz="900" b="1">
                          <a:solidFill>
                            <a:srgbClr val="FFFFFF"/>
                          </a:solidFill>
                          <a:latin typeface="Arial"/>
                          <a:ea typeface="Arial"/>
                          <a:cs typeface="Arial"/>
                          <a:sym typeface="Arial"/>
                        </a:rPr>
                        <a:t>Categorie</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c>
                  <a:txBody>
                    <a:bodyPr/>
                    <a:lstStyle/>
                    <a:p>
                      <a:pPr algn="l" defTabSz="1072866">
                        <a:defRPr sz="1800"/>
                      </a:pPr>
                      <a:r>
                        <a:rPr sz="900" b="1">
                          <a:solidFill>
                            <a:srgbClr val="FFFFFF"/>
                          </a:solidFill>
                          <a:latin typeface="Arial"/>
                          <a:ea typeface="Arial"/>
                          <a:cs typeface="Arial"/>
                          <a:sym typeface="Arial"/>
                        </a:rPr>
                        <a:t>Ranking</a:t>
                      </a:r>
                    </a:p>
                  </a:txBody>
                  <a:tcPr marL="8793" marR="8793" marT="8793" marB="8793" anchor="ctr" horzOverflow="overflow">
                    <a:lnL w="6350">
                      <a:solidFill>
                        <a:srgbClr val="35ADA3"/>
                      </a:solidFill>
                    </a:lnL>
                    <a:lnR w="6350">
                      <a:solidFill>
                        <a:srgbClr val="35ADA3"/>
                      </a:solidFill>
                    </a:lnR>
                    <a:lnT w="12700">
                      <a:miter lim="400000"/>
                    </a:lnT>
                    <a:lnB w="12700">
                      <a:miter lim="400000"/>
                    </a:lnB>
                    <a:solidFill>
                      <a:srgbClr val="0C2D66"/>
                    </a:solidFill>
                  </a:tcPr>
                </a:tc>
              </a:tr>
              <a:tr h="190500">
                <a:tc>
                  <a:txBody>
                    <a:bodyPr/>
                    <a:lstStyle/>
                    <a:p>
                      <a:pPr algn="l" defTabSz="1072866">
                        <a:defRPr sz="1800"/>
                      </a:pPr>
                      <a:r>
                        <a:rPr sz="900">
                          <a:solidFill>
                            <a:srgbClr val="0C2D66"/>
                          </a:solidFill>
                          <a:latin typeface="Arial"/>
                          <a:ea typeface="Arial"/>
                          <a:cs typeface="Arial"/>
                          <a:sym typeface="Arial"/>
                        </a:rPr>
                        <a:t>Formaggi Freschi</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noFill/>
                  </a:tcPr>
                </a:tc>
                <a:tc>
                  <a:txBody>
                    <a:bodyPr/>
                    <a:lstStyle/>
                    <a:p>
                      <a:pPr algn="ctr" defTabSz="1072866">
                        <a:defRPr sz="1800"/>
                      </a:pPr>
                      <a:r>
                        <a:rPr sz="900" b="1">
                          <a:solidFill>
                            <a:srgbClr val="FFFFFF"/>
                          </a:solidFill>
                          <a:latin typeface="Arial"/>
                          <a:ea typeface="Arial"/>
                          <a:cs typeface="Arial"/>
                          <a:sym typeface="Arial"/>
                        </a:rPr>
                        <a:t>1°</a:t>
                      </a:r>
                    </a:p>
                  </a:txBody>
                  <a:tcPr marL="8792" marR="8792" marT="8792" marB="8792" anchor="ctr" horzOverflow="overflow">
                    <a:lnL w="6350">
                      <a:solidFill>
                        <a:srgbClr val="35ADA3"/>
                      </a:solidFill>
                    </a:lnL>
                    <a:lnR w="6350">
                      <a:solidFill>
                        <a:srgbClr val="35ADA3"/>
                      </a:solidFill>
                    </a:lnR>
                    <a:lnT w="12700">
                      <a:miter lim="400000"/>
                    </a:lnT>
                    <a:lnB w="6350">
                      <a:solidFill>
                        <a:srgbClr val="35ADA3"/>
                      </a:solidFill>
                    </a:lnB>
                    <a:solidFill>
                      <a:srgbClr val="35ADA3"/>
                    </a:solidFill>
                  </a:tcPr>
                </a:tc>
              </a:tr>
            </a:tbl>
          </a:graphicData>
        </a:graphic>
      </p:graphicFrame>
      <p:pic>
        <p:nvPicPr>
          <p:cNvPr id="1310" name="image46.png"/>
          <p:cNvPicPr>
            <a:picLocks noChangeAspect="1"/>
          </p:cNvPicPr>
          <p:nvPr/>
        </p:nvPicPr>
        <p:blipFill>
          <a:blip r:embed="rId2">
            <a:extLst/>
          </a:blip>
          <a:stretch>
            <a:fillRect/>
          </a:stretch>
        </p:blipFill>
        <p:spPr>
          <a:xfrm>
            <a:off x="6838357" y="3822503"/>
            <a:ext cx="631386" cy="231375"/>
          </a:xfrm>
          <a:prstGeom prst="rect">
            <a:avLst/>
          </a:prstGeom>
          <a:ln w="12700">
            <a:miter lim="400000"/>
          </a:ln>
        </p:spPr>
      </p:pic>
      <p:sp>
        <p:nvSpPr>
          <p:cNvPr id="1311" name="Shape 1311"/>
          <p:cNvSpPr/>
          <p:nvPr/>
        </p:nvSpPr>
        <p:spPr>
          <a:xfrm>
            <a:off x="6055333" y="3807516"/>
            <a:ext cx="1009103" cy="2392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100" b="1">
                <a:solidFill>
                  <a:srgbClr val="0C2D66"/>
                </a:solidFill>
                <a:latin typeface="Arial"/>
                <a:ea typeface="Arial"/>
                <a:cs typeface="Arial"/>
                <a:sym typeface="Arial"/>
              </a:defRPr>
            </a:lvl1pPr>
          </a:lstStyle>
          <a:p>
            <a:r>
              <a:t>Romania</a:t>
            </a:r>
          </a:p>
        </p:txBody>
      </p:sp>
    </p:spTree>
    <p:extLst>
      <p:ext uri="{BB962C8B-B14F-4D97-AF65-F5344CB8AC3E}">
        <p14:creationId xmlns:p14="http://schemas.microsoft.com/office/powerpoint/2010/main" val="40978498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8" name="Group 1448"/>
          <p:cNvGrpSpPr/>
          <p:nvPr/>
        </p:nvGrpSpPr>
        <p:grpSpPr>
          <a:xfrm>
            <a:off x="288527" y="1769459"/>
            <a:ext cx="1768540" cy="3715514"/>
            <a:chOff x="0" y="0"/>
            <a:chExt cx="1768539" cy="3715512"/>
          </a:xfrm>
        </p:grpSpPr>
        <p:sp>
          <p:nvSpPr>
            <p:cNvPr id="1444" name="Shape 1444"/>
            <p:cNvSpPr/>
            <p:nvPr/>
          </p:nvSpPr>
          <p:spPr>
            <a:xfrm>
              <a:off x="0" y="2297261"/>
              <a:ext cx="1768539" cy="1418251"/>
            </a:xfrm>
            <a:prstGeom prst="rect">
              <a:avLst/>
            </a:prstGeom>
            <a:solidFill>
              <a:srgbClr val="F3F3F3"/>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45" name="Shape 1445"/>
            <p:cNvSpPr/>
            <p:nvPr/>
          </p:nvSpPr>
          <p:spPr>
            <a:xfrm>
              <a:off x="0" y="0"/>
              <a:ext cx="1768539" cy="2293985"/>
            </a:xfrm>
            <a:prstGeom prst="rect">
              <a:avLst/>
            </a:prstGeom>
            <a:solidFill>
              <a:srgbClr val="89D3CB"/>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46" name="Shape 1446"/>
            <p:cNvSpPr/>
            <p:nvPr/>
          </p:nvSpPr>
          <p:spPr>
            <a:xfrm>
              <a:off x="56685" y="1158330"/>
              <a:ext cx="1655169" cy="2523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914400">
                <a:defRPr sz="1600" b="1">
                  <a:solidFill>
                    <a:srgbClr val="FFFFFF"/>
                  </a:solidFill>
                  <a:latin typeface="Arial"/>
                  <a:ea typeface="Arial"/>
                  <a:cs typeface="Arial"/>
                  <a:sym typeface="Arial"/>
                </a:defRPr>
              </a:pPr>
              <a:r>
                <a:rPr dirty="0"/>
                <a:t>GRANAROLO, </a:t>
              </a:r>
              <a:br>
                <a:rPr dirty="0"/>
              </a:br>
              <a:r>
                <a:rPr dirty="0"/>
                <a:t>THE ITALIAN</a:t>
              </a:r>
              <a:br>
                <a:rPr dirty="0"/>
              </a:br>
              <a:r>
                <a:rPr dirty="0"/>
                <a:t>MILK EXPERIENCE</a:t>
              </a:r>
            </a:p>
            <a:p>
              <a:pPr algn="ctr" defTabSz="914400">
                <a:defRPr sz="1600" b="1">
                  <a:solidFill>
                    <a:srgbClr val="595959"/>
                  </a:solidFill>
                  <a:latin typeface="Arial"/>
                  <a:ea typeface="Arial"/>
                  <a:cs typeface="Arial"/>
                  <a:sym typeface="Arial"/>
                </a:defRPr>
              </a:pPr>
              <a:endParaRPr dirty="0"/>
            </a:p>
            <a:p>
              <a:pPr algn="ctr" defTabSz="914400">
                <a:defRPr sz="1400">
                  <a:solidFill>
                    <a:srgbClr val="595959"/>
                  </a:solidFill>
                  <a:latin typeface="Arial"/>
                  <a:ea typeface="Arial"/>
                  <a:cs typeface="Arial"/>
                  <a:sym typeface="Arial"/>
                </a:defRPr>
              </a:pPr>
              <a:r>
                <a:rPr sz="1300" dirty="0"/>
                <a:t>200 mq </a:t>
              </a:r>
            </a:p>
            <a:p>
              <a:pPr algn="ctr" defTabSz="914400">
                <a:defRPr sz="1400">
                  <a:solidFill>
                    <a:srgbClr val="595959"/>
                  </a:solidFill>
                  <a:latin typeface="Arial"/>
                  <a:ea typeface="Arial"/>
                  <a:cs typeface="Arial"/>
                  <a:sym typeface="Arial"/>
                </a:defRPr>
              </a:pPr>
              <a:r>
                <a:rPr sz="1300" dirty="0"/>
                <a:t>(80% dello spazio per rappresentare la filiera italiana del latte, 20% destinato a vendita)</a:t>
              </a:r>
            </a:p>
          </p:txBody>
        </p:sp>
        <p:pic>
          <p:nvPicPr>
            <p:cNvPr id="1447" name="image176.png"/>
            <p:cNvPicPr>
              <a:picLocks noChangeAspect="1"/>
            </p:cNvPicPr>
            <p:nvPr/>
          </p:nvPicPr>
          <p:blipFill>
            <a:blip r:embed="rId2">
              <a:extLst/>
            </a:blip>
            <a:stretch>
              <a:fillRect/>
            </a:stretch>
          </p:blipFill>
          <p:spPr>
            <a:xfrm>
              <a:off x="230560" y="299593"/>
              <a:ext cx="1307419" cy="618030"/>
            </a:xfrm>
            <a:prstGeom prst="rect">
              <a:avLst/>
            </a:prstGeom>
            <a:ln w="12700" cap="flat">
              <a:noFill/>
              <a:miter lim="400000"/>
            </a:ln>
            <a:effectLst/>
          </p:spPr>
        </p:pic>
      </p:grpSp>
      <p:grpSp>
        <p:nvGrpSpPr>
          <p:cNvPr id="1453" name="Group 1453"/>
          <p:cNvGrpSpPr/>
          <p:nvPr/>
        </p:nvGrpSpPr>
        <p:grpSpPr>
          <a:xfrm>
            <a:off x="5980197" y="679597"/>
            <a:ext cx="1786734" cy="4226812"/>
            <a:chOff x="0" y="0"/>
            <a:chExt cx="1786733" cy="4226811"/>
          </a:xfrm>
        </p:grpSpPr>
        <p:sp>
          <p:nvSpPr>
            <p:cNvPr id="1449" name="Shape 1449"/>
            <p:cNvSpPr/>
            <p:nvPr/>
          </p:nvSpPr>
          <p:spPr>
            <a:xfrm>
              <a:off x="0" y="1932826"/>
              <a:ext cx="1786733" cy="2293985"/>
            </a:xfrm>
            <a:prstGeom prst="rect">
              <a:avLst/>
            </a:prstGeom>
            <a:solidFill>
              <a:srgbClr val="F3F3F3"/>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50" name="Shape 1450"/>
            <p:cNvSpPr/>
            <p:nvPr/>
          </p:nvSpPr>
          <p:spPr>
            <a:xfrm>
              <a:off x="0" y="0"/>
              <a:ext cx="1786733" cy="1936406"/>
            </a:xfrm>
            <a:prstGeom prst="rect">
              <a:avLst/>
            </a:prstGeom>
            <a:solidFill>
              <a:srgbClr val="89D3CB"/>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51" name="Shape 1451"/>
            <p:cNvSpPr/>
            <p:nvPr/>
          </p:nvSpPr>
          <p:spPr>
            <a:xfrm>
              <a:off x="71846" y="1321516"/>
              <a:ext cx="1643040" cy="26160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914400">
                <a:defRPr sz="1600" b="1">
                  <a:solidFill>
                    <a:srgbClr val="FFFFFF"/>
                  </a:solidFill>
                  <a:latin typeface="Arial"/>
                  <a:ea typeface="Arial"/>
                  <a:cs typeface="Arial"/>
                  <a:sym typeface="Arial"/>
                </a:defRPr>
              </a:pPr>
              <a:r>
                <a:rPr dirty="0"/>
                <a:t>GRANDI</a:t>
              </a:r>
              <a:br>
                <a:rPr dirty="0"/>
              </a:br>
              <a:r>
                <a:rPr dirty="0"/>
                <a:t>EVENTI</a:t>
              </a:r>
            </a:p>
            <a:p>
              <a:pPr algn="ctr" defTabSz="914400">
                <a:defRPr sz="1400">
                  <a:solidFill>
                    <a:srgbClr val="595959"/>
                  </a:solidFill>
                  <a:latin typeface="Arial"/>
                  <a:ea typeface="Arial"/>
                  <a:cs typeface="Arial"/>
                  <a:sym typeface="Arial"/>
                </a:defRPr>
              </a:pPr>
              <a:endParaRPr dirty="0"/>
            </a:p>
            <a:p>
              <a:pPr algn="ctr" defTabSz="914400">
                <a:defRPr sz="1400">
                  <a:solidFill>
                    <a:srgbClr val="595959"/>
                  </a:solidFill>
                  <a:latin typeface="Arial"/>
                  <a:ea typeface="Arial"/>
                  <a:cs typeface="Arial"/>
                  <a:sym typeface="Arial"/>
                </a:defRPr>
              </a:pPr>
              <a:endParaRPr dirty="0"/>
            </a:p>
            <a:p>
              <a:pPr defTabSz="914400">
                <a:defRPr sz="1400">
                  <a:solidFill>
                    <a:srgbClr val="595959"/>
                  </a:solidFill>
                  <a:latin typeface="Arial"/>
                  <a:ea typeface="Arial"/>
                  <a:cs typeface="Arial"/>
                  <a:sym typeface="Arial"/>
                </a:defRPr>
              </a:pPr>
              <a:r>
                <a:rPr sz="1300" dirty="0"/>
                <a:t>• 17 grandi eventi organizzati da Granarolo</a:t>
              </a:r>
              <a:br>
                <a:rPr sz="1300" dirty="0"/>
              </a:br>
              <a:endParaRPr sz="1300" dirty="0"/>
            </a:p>
            <a:p>
              <a:pPr defTabSz="914400">
                <a:defRPr sz="1400">
                  <a:solidFill>
                    <a:srgbClr val="595959"/>
                  </a:solidFill>
                  <a:latin typeface="Arial"/>
                  <a:ea typeface="Arial"/>
                  <a:cs typeface="Arial"/>
                  <a:sym typeface="Arial"/>
                </a:defRPr>
              </a:pPr>
              <a:r>
                <a:rPr sz="1300" dirty="0"/>
                <a:t>• 22 grandi eventi partecipati</a:t>
              </a:r>
              <a:br>
                <a:rPr sz="1300" dirty="0"/>
              </a:br>
              <a:endParaRPr sz="1300" dirty="0"/>
            </a:p>
            <a:p>
              <a:pPr defTabSz="914400">
                <a:defRPr sz="1400">
                  <a:solidFill>
                    <a:srgbClr val="595959"/>
                  </a:solidFill>
                  <a:latin typeface="Arial"/>
                  <a:ea typeface="Arial"/>
                  <a:cs typeface="Arial"/>
                  <a:sym typeface="Arial"/>
                </a:defRPr>
              </a:pPr>
              <a:r>
                <a:rPr sz="1300" dirty="0"/>
                <a:t>• 3 Showcooking</a:t>
              </a:r>
            </a:p>
          </p:txBody>
        </p:sp>
        <p:pic>
          <p:nvPicPr>
            <p:cNvPr id="1452" name="image177.pdf"/>
            <p:cNvPicPr>
              <a:picLocks noChangeAspect="1"/>
            </p:cNvPicPr>
            <p:nvPr/>
          </p:nvPicPr>
          <p:blipFill>
            <a:blip r:embed="rId3">
              <a:extLst/>
            </a:blip>
            <a:stretch>
              <a:fillRect/>
            </a:stretch>
          </p:blipFill>
          <p:spPr>
            <a:xfrm>
              <a:off x="682229" y="252303"/>
              <a:ext cx="422273" cy="824111"/>
            </a:xfrm>
            <a:prstGeom prst="rect">
              <a:avLst/>
            </a:prstGeom>
            <a:ln w="12700" cap="flat">
              <a:noFill/>
              <a:miter lim="400000"/>
            </a:ln>
            <a:effectLst/>
          </p:spPr>
        </p:pic>
      </p:grpSp>
      <p:grpSp>
        <p:nvGrpSpPr>
          <p:cNvPr id="1458" name="Group 1458"/>
          <p:cNvGrpSpPr/>
          <p:nvPr/>
        </p:nvGrpSpPr>
        <p:grpSpPr>
          <a:xfrm>
            <a:off x="4079942" y="1719003"/>
            <a:ext cx="1786734" cy="3357562"/>
            <a:chOff x="0" y="0"/>
            <a:chExt cx="1786733" cy="3357560"/>
          </a:xfrm>
        </p:grpSpPr>
        <p:sp>
          <p:nvSpPr>
            <p:cNvPr id="1454" name="Shape 1454"/>
            <p:cNvSpPr/>
            <p:nvPr/>
          </p:nvSpPr>
          <p:spPr>
            <a:xfrm>
              <a:off x="0" y="0"/>
              <a:ext cx="1786733" cy="2377396"/>
            </a:xfrm>
            <a:prstGeom prst="rect">
              <a:avLst/>
            </a:prstGeom>
            <a:solidFill>
              <a:srgbClr val="89D3CB"/>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55" name="Shape 1455"/>
            <p:cNvSpPr/>
            <p:nvPr/>
          </p:nvSpPr>
          <p:spPr>
            <a:xfrm>
              <a:off x="0" y="2370337"/>
              <a:ext cx="1786733" cy="987223"/>
            </a:xfrm>
            <a:prstGeom prst="rect">
              <a:avLst/>
            </a:prstGeom>
            <a:solidFill>
              <a:srgbClr val="F3F3F3"/>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56" name="Shape 1456"/>
            <p:cNvSpPr/>
            <p:nvPr/>
          </p:nvSpPr>
          <p:spPr>
            <a:xfrm>
              <a:off x="65782" y="1301629"/>
              <a:ext cx="1655168" cy="1923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914400">
                <a:defRPr sz="1600" b="1">
                  <a:solidFill>
                    <a:srgbClr val="FFFFFF"/>
                  </a:solidFill>
                  <a:latin typeface="Arial"/>
                  <a:ea typeface="Arial"/>
                  <a:cs typeface="Arial"/>
                  <a:sym typeface="Arial"/>
                </a:defRPr>
              </a:pPr>
              <a:r>
                <a:rPr dirty="0"/>
                <a:t>VISITATORI NEL CORSO DEL SEMESTRE  </a:t>
              </a:r>
            </a:p>
            <a:p>
              <a:pPr algn="ctr" defTabSz="914400">
                <a:defRPr sz="1600">
                  <a:solidFill>
                    <a:srgbClr val="595959"/>
                  </a:solidFill>
                  <a:latin typeface="Arial"/>
                  <a:ea typeface="Arial"/>
                  <a:cs typeface="Arial"/>
                  <a:sym typeface="Arial"/>
                </a:defRPr>
              </a:pPr>
              <a:endParaRPr dirty="0"/>
            </a:p>
            <a:p>
              <a:pPr algn="ctr" defTabSz="914400">
                <a:defRPr sz="1400">
                  <a:solidFill>
                    <a:srgbClr val="595959"/>
                  </a:solidFill>
                  <a:latin typeface="Arial"/>
                  <a:ea typeface="Arial"/>
                  <a:cs typeface="Arial"/>
                  <a:sym typeface="Arial"/>
                </a:defRPr>
              </a:pPr>
              <a:r>
                <a:rPr sz="1300" dirty="0"/>
                <a:t>510.000 visitatori</a:t>
              </a:r>
              <a:br>
                <a:rPr sz="1300" dirty="0"/>
              </a:br>
              <a:r>
                <a:rPr sz="1300" dirty="0"/>
                <a:t>da oltre </a:t>
              </a:r>
              <a:br>
                <a:rPr sz="1300" dirty="0"/>
              </a:br>
              <a:r>
                <a:rPr sz="1300" dirty="0"/>
                <a:t>30 nazioni</a:t>
              </a:r>
            </a:p>
          </p:txBody>
        </p:sp>
        <p:pic>
          <p:nvPicPr>
            <p:cNvPr id="1457" name="image178.pdf"/>
            <p:cNvPicPr>
              <a:picLocks noChangeAspect="1"/>
            </p:cNvPicPr>
            <p:nvPr/>
          </p:nvPicPr>
          <p:blipFill>
            <a:blip r:embed="rId4">
              <a:extLst/>
            </a:blip>
            <a:stretch>
              <a:fillRect/>
            </a:stretch>
          </p:blipFill>
          <p:spPr>
            <a:xfrm>
              <a:off x="306516" y="160916"/>
              <a:ext cx="1173699" cy="987223"/>
            </a:xfrm>
            <a:prstGeom prst="rect">
              <a:avLst/>
            </a:prstGeom>
            <a:ln w="12700" cap="flat">
              <a:noFill/>
              <a:miter lim="400000"/>
            </a:ln>
            <a:effectLst/>
          </p:spPr>
        </p:pic>
      </p:grpSp>
      <p:grpSp>
        <p:nvGrpSpPr>
          <p:cNvPr id="1463" name="Group 1463"/>
          <p:cNvGrpSpPr/>
          <p:nvPr/>
        </p:nvGrpSpPr>
        <p:grpSpPr>
          <a:xfrm>
            <a:off x="2188783" y="825843"/>
            <a:ext cx="1768540" cy="4693883"/>
            <a:chOff x="0" y="0"/>
            <a:chExt cx="1768539" cy="4693882"/>
          </a:xfrm>
        </p:grpSpPr>
        <p:sp>
          <p:nvSpPr>
            <p:cNvPr id="1459" name="Shape 1459"/>
            <p:cNvSpPr/>
            <p:nvPr/>
          </p:nvSpPr>
          <p:spPr>
            <a:xfrm>
              <a:off x="0" y="1945524"/>
              <a:ext cx="1768539" cy="2748358"/>
            </a:xfrm>
            <a:prstGeom prst="rect">
              <a:avLst/>
            </a:prstGeom>
            <a:solidFill>
              <a:srgbClr val="F3F3F3"/>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60" name="Shape 1460"/>
            <p:cNvSpPr/>
            <p:nvPr/>
          </p:nvSpPr>
          <p:spPr>
            <a:xfrm>
              <a:off x="0" y="0"/>
              <a:ext cx="1768539" cy="1936405"/>
            </a:xfrm>
            <a:prstGeom prst="rect">
              <a:avLst/>
            </a:prstGeom>
            <a:solidFill>
              <a:srgbClr val="89D3CB"/>
            </a:solidFill>
            <a:ln w="12700" cap="flat">
              <a:noFill/>
              <a:miter lim="400000"/>
            </a:ln>
            <a:effectLst/>
          </p:spPr>
          <p:txBody>
            <a:bodyPr wrap="square" lIns="45719" tIns="45719" rIns="45719" bIns="45719" numCol="1" anchor="ctr">
              <a:noAutofit/>
            </a:bodyPr>
            <a:lstStyle/>
            <a:p>
              <a:pPr defTabSz="914400">
                <a:defRPr sz="1800">
                  <a:latin typeface="Arial"/>
                  <a:ea typeface="Arial"/>
                  <a:cs typeface="Arial"/>
                  <a:sym typeface="Arial"/>
                </a:defRPr>
              </a:pPr>
              <a:endParaRPr/>
            </a:p>
          </p:txBody>
        </p:sp>
        <p:sp>
          <p:nvSpPr>
            <p:cNvPr id="1461" name="Shape 1461"/>
            <p:cNvSpPr/>
            <p:nvPr/>
          </p:nvSpPr>
          <p:spPr>
            <a:xfrm>
              <a:off x="62749" y="1105613"/>
              <a:ext cx="1643040" cy="35086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914400">
                <a:defRPr sz="1600" b="1">
                  <a:solidFill>
                    <a:srgbClr val="FFFFFF"/>
                  </a:solidFill>
                  <a:latin typeface="Arial"/>
                  <a:ea typeface="Arial"/>
                  <a:cs typeface="Arial"/>
                  <a:sym typeface="Arial"/>
                </a:defRPr>
              </a:pPr>
              <a:r>
                <a:rPr dirty="0"/>
                <a:t>DELEGAZIONI STRANIERE EXPO</a:t>
              </a:r>
              <a:br>
                <a:rPr dirty="0"/>
              </a:br>
              <a:endParaRPr dirty="0">
                <a:solidFill>
                  <a:srgbClr val="595959"/>
                </a:solidFill>
              </a:endParaRPr>
            </a:p>
            <a:p>
              <a:pPr algn="ctr" defTabSz="914400">
                <a:defRPr sz="1400" b="1">
                  <a:solidFill>
                    <a:srgbClr val="595959"/>
                  </a:solidFill>
                  <a:latin typeface="Arial"/>
                  <a:ea typeface="Arial"/>
                  <a:cs typeface="Arial"/>
                  <a:sym typeface="Arial"/>
                </a:defRPr>
              </a:pPr>
              <a:r>
                <a:rPr dirty="0"/>
                <a:t>57 DELEGAZIONI </a:t>
              </a:r>
            </a:p>
            <a:p>
              <a:pPr algn="ctr" defTabSz="914400">
                <a:defRPr sz="1400" b="1">
                  <a:solidFill>
                    <a:srgbClr val="595959"/>
                  </a:solidFill>
                  <a:latin typeface="Arial"/>
                  <a:ea typeface="Arial"/>
                  <a:cs typeface="Arial"/>
                  <a:sym typeface="Arial"/>
                </a:defRPr>
              </a:pPr>
              <a:r>
                <a:rPr dirty="0"/>
                <a:t>DA 29 PAESI: </a:t>
              </a:r>
            </a:p>
            <a:p>
              <a:pPr algn="ctr" defTabSz="914400">
                <a:defRPr sz="1400" b="1">
                  <a:solidFill>
                    <a:srgbClr val="595959"/>
                  </a:solidFill>
                  <a:latin typeface="Arial"/>
                  <a:ea typeface="Arial"/>
                  <a:cs typeface="Arial"/>
                  <a:sym typeface="Arial"/>
                </a:defRPr>
              </a:pPr>
              <a:endParaRPr sz="1300" dirty="0"/>
            </a:p>
            <a:p>
              <a:pPr defTabSz="914400">
                <a:defRPr sz="1400">
                  <a:solidFill>
                    <a:srgbClr val="595959"/>
                  </a:solidFill>
                  <a:latin typeface="Arial"/>
                  <a:ea typeface="Arial"/>
                  <a:cs typeface="Arial"/>
                  <a:sym typeface="Arial"/>
                </a:defRPr>
              </a:pPr>
              <a:r>
                <a:rPr sz="1300" dirty="0"/>
                <a:t>• 11 istituzionali </a:t>
              </a:r>
            </a:p>
            <a:p>
              <a:pPr defTabSz="914400">
                <a:defRPr sz="1400">
                  <a:solidFill>
                    <a:srgbClr val="595959"/>
                  </a:solidFill>
                  <a:latin typeface="Arial"/>
                  <a:ea typeface="Arial"/>
                  <a:cs typeface="Arial"/>
                  <a:sym typeface="Arial"/>
                </a:defRPr>
              </a:pPr>
              <a:r>
                <a:rPr sz="1300" dirty="0"/>
                <a:t/>
              </a:r>
              <a:br>
                <a:rPr sz="1300" dirty="0"/>
              </a:br>
              <a:r>
                <a:rPr sz="1300" dirty="0"/>
                <a:t>• 31 gruppi di buyer</a:t>
              </a:r>
            </a:p>
            <a:p>
              <a:pPr defTabSz="914400">
                <a:defRPr sz="1400">
                  <a:solidFill>
                    <a:srgbClr val="595959"/>
                  </a:solidFill>
                  <a:latin typeface="Arial"/>
                  <a:ea typeface="Arial"/>
                  <a:cs typeface="Arial"/>
                  <a:sym typeface="Arial"/>
                </a:defRPr>
              </a:pPr>
              <a:r>
                <a:rPr sz="1300" dirty="0"/>
                <a:t/>
              </a:r>
              <a:br>
                <a:rPr sz="1300" dirty="0"/>
              </a:br>
              <a:r>
                <a:rPr sz="1300" dirty="0"/>
                <a:t>• 18 visite agli stabilimenti da parte di delegazioni straniere (363 persone)</a:t>
              </a:r>
            </a:p>
          </p:txBody>
        </p:sp>
        <p:pic>
          <p:nvPicPr>
            <p:cNvPr id="1462" name="image179.pdf"/>
            <p:cNvPicPr>
              <a:picLocks noChangeAspect="1"/>
            </p:cNvPicPr>
            <p:nvPr/>
          </p:nvPicPr>
          <p:blipFill>
            <a:blip r:embed="rId5">
              <a:extLst/>
            </a:blip>
            <a:stretch>
              <a:fillRect/>
            </a:stretch>
          </p:blipFill>
          <p:spPr>
            <a:xfrm>
              <a:off x="608964" y="171967"/>
              <a:ext cx="550611" cy="748266"/>
            </a:xfrm>
            <a:prstGeom prst="rect">
              <a:avLst/>
            </a:prstGeom>
            <a:ln w="12700" cap="flat">
              <a:noFill/>
              <a:miter lim="400000"/>
            </a:ln>
            <a:effectLst/>
          </p:spPr>
        </p:pic>
      </p:grpSp>
      <p:sp>
        <p:nvSpPr>
          <p:cNvPr id="1464" name="Shape 1464"/>
          <p:cNvSpPr/>
          <p:nvPr/>
        </p:nvSpPr>
        <p:spPr>
          <a:xfrm>
            <a:off x="334962" y="298450"/>
            <a:ext cx="8588109" cy="394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rPr dirty="0"/>
              <a:t>EXPO 2015 E IL DOPO EXPO</a:t>
            </a:r>
          </a:p>
        </p:txBody>
      </p:sp>
      <p:sp>
        <p:nvSpPr>
          <p:cNvPr id="1465" name="Shape 1465"/>
          <p:cNvSpPr/>
          <p:nvPr/>
        </p:nvSpPr>
        <p:spPr>
          <a:xfrm>
            <a:off x="7889550" y="3500128"/>
            <a:ext cx="1768539" cy="1809947"/>
          </a:xfrm>
          <a:prstGeom prst="rect">
            <a:avLst/>
          </a:prstGeom>
          <a:solidFill>
            <a:srgbClr val="F3F3F3"/>
          </a:solidFill>
          <a:ln w="12700">
            <a:miter lim="400000"/>
          </a:ln>
        </p:spPr>
        <p:txBody>
          <a:bodyPr lIns="45719" rIns="45719" anchor="ctr"/>
          <a:lstStyle/>
          <a:p>
            <a:pPr defTabSz="914400">
              <a:defRPr sz="1800">
                <a:latin typeface="Arial"/>
                <a:ea typeface="Arial"/>
                <a:cs typeface="Arial"/>
                <a:sym typeface="Arial"/>
              </a:defRPr>
            </a:pPr>
            <a:endParaRPr/>
          </a:p>
        </p:txBody>
      </p:sp>
      <p:sp>
        <p:nvSpPr>
          <p:cNvPr id="1466" name="Shape 1466"/>
          <p:cNvSpPr/>
          <p:nvPr/>
        </p:nvSpPr>
        <p:spPr>
          <a:xfrm>
            <a:off x="7889550" y="1719003"/>
            <a:ext cx="1768539" cy="1809947"/>
          </a:xfrm>
          <a:prstGeom prst="rect">
            <a:avLst/>
          </a:prstGeom>
          <a:solidFill>
            <a:srgbClr val="89D3CB"/>
          </a:solidFill>
          <a:ln w="12700">
            <a:miter lim="400000"/>
          </a:ln>
        </p:spPr>
        <p:txBody>
          <a:bodyPr lIns="45719" rIns="45719" anchor="ctr"/>
          <a:lstStyle/>
          <a:p>
            <a:pPr defTabSz="914400">
              <a:defRPr sz="1800">
                <a:latin typeface="Arial"/>
                <a:ea typeface="Arial"/>
                <a:cs typeface="Arial"/>
                <a:sym typeface="Arial"/>
              </a:defRPr>
            </a:pPr>
            <a:endParaRPr/>
          </a:p>
        </p:txBody>
      </p:sp>
      <p:sp>
        <p:nvSpPr>
          <p:cNvPr id="1467" name="Shape 1467"/>
          <p:cNvSpPr/>
          <p:nvPr/>
        </p:nvSpPr>
        <p:spPr>
          <a:xfrm>
            <a:off x="7946235" y="2877333"/>
            <a:ext cx="1655169" cy="243143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defRPr sz="1600" b="1">
                <a:solidFill>
                  <a:srgbClr val="FFFFFF"/>
                </a:solidFill>
                <a:latin typeface="Arial"/>
                <a:ea typeface="Arial"/>
                <a:cs typeface="Arial"/>
                <a:sym typeface="Arial"/>
              </a:defRPr>
            </a:pPr>
            <a:r>
              <a:rPr dirty="0"/>
              <a:t>DELEGAZIONI POST EXPO *</a:t>
            </a:r>
          </a:p>
          <a:p>
            <a:pPr algn="ctr" defTabSz="914400">
              <a:defRPr sz="1600" b="1">
                <a:solidFill>
                  <a:srgbClr val="595959"/>
                </a:solidFill>
                <a:latin typeface="Arial"/>
                <a:ea typeface="Arial"/>
                <a:cs typeface="Arial"/>
                <a:sym typeface="Arial"/>
              </a:defRPr>
            </a:pPr>
            <a:endParaRPr dirty="0"/>
          </a:p>
          <a:p>
            <a:pPr algn="ctr" defTabSz="914400">
              <a:defRPr sz="1400">
                <a:solidFill>
                  <a:srgbClr val="595959"/>
                </a:solidFill>
                <a:latin typeface="Arial"/>
                <a:ea typeface="Arial"/>
                <a:cs typeface="Arial"/>
                <a:sym typeface="Arial"/>
              </a:defRPr>
            </a:pPr>
            <a:r>
              <a:rPr sz="1300" dirty="0"/>
              <a:t>32 DELEGAZIONI IN VISITA AGLI STABILIMENTI GRANAROLO:  </a:t>
            </a:r>
          </a:p>
          <a:p>
            <a:pPr algn="ctr" defTabSz="914400">
              <a:defRPr sz="1400">
                <a:solidFill>
                  <a:srgbClr val="595959"/>
                </a:solidFill>
                <a:latin typeface="Arial"/>
                <a:ea typeface="Arial"/>
                <a:cs typeface="Arial"/>
                <a:sym typeface="Arial"/>
              </a:defRPr>
            </a:pPr>
            <a:endParaRPr sz="1300" dirty="0"/>
          </a:p>
          <a:p>
            <a:pPr defTabSz="914400">
              <a:defRPr sz="1400">
                <a:solidFill>
                  <a:srgbClr val="595959"/>
                </a:solidFill>
                <a:latin typeface="Arial"/>
                <a:ea typeface="Arial"/>
                <a:cs typeface="Arial"/>
                <a:sym typeface="Arial"/>
              </a:defRPr>
            </a:pPr>
            <a:r>
              <a:rPr sz="1300" dirty="0"/>
              <a:t>• 6 istituzionali </a:t>
            </a:r>
          </a:p>
          <a:p>
            <a:pPr defTabSz="914400">
              <a:defRPr sz="1400">
                <a:solidFill>
                  <a:srgbClr val="595959"/>
                </a:solidFill>
                <a:latin typeface="Arial"/>
                <a:ea typeface="Arial"/>
                <a:cs typeface="Arial"/>
                <a:sym typeface="Arial"/>
              </a:defRPr>
            </a:pPr>
            <a:r>
              <a:rPr sz="1300" dirty="0"/>
              <a:t/>
            </a:r>
            <a:br>
              <a:rPr sz="1300" dirty="0"/>
            </a:br>
            <a:r>
              <a:rPr sz="1300" dirty="0"/>
              <a:t>• 26 commerciali</a:t>
            </a:r>
          </a:p>
        </p:txBody>
      </p:sp>
      <p:pic>
        <p:nvPicPr>
          <p:cNvPr id="1468" name="pasted-image.pdf"/>
          <p:cNvPicPr>
            <a:picLocks noChangeAspect="1"/>
          </p:cNvPicPr>
          <p:nvPr/>
        </p:nvPicPr>
        <p:blipFill>
          <a:blip r:embed="rId6">
            <a:extLst/>
          </a:blip>
          <a:stretch>
            <a:fillRect/>
          </a:stretch>
        </p:blipFill>
        <p:spPr>
          <a:xfrm>
            <a:off x="8290928" y="2080682"/>
            <a:ext cx="965783" cy="610965"/>
          </a:xfrm>
          <a:prstGeom prst="rect">
            <a:avLst/>
          </a:prstGeom>
          <a:ln w="12700">
            <a:miter lim="400000"/>
          </a:ln>
        </p:spPr>
      </p:pic>
      <p:sp>
        <p:nvSpPr>
          <p:cNvPr id="1469" name="Shape 1469"/>
          <p:cNvSpPr/>
          <p:nvPr/>
        </p:nvSpPr>
        <p:spPr>
          <a:xfrm>
            <a:off x="334962" y="5751535"/>
            <a:ext cx="9276692" cy="6556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lvl="1" indent="0">
              <a:lnSpc>
                <a:spcPct val="120000"/>
              </a:lnSpc>
              <a:spcBef>
                <a:spcPts val="600"/>
              </a:spcBef>
              <a:defRPr sz="1100" i="1">
                <a:solidFill>
                  <a:srgbClr val="1F497D"/>
                </a:solidFill>
                <a:latin typeface="Arial"/>
                <a:ea typeface="Arial"/>
                <a:cs typeface="Arial"/>
                <a:sym typeface="Arial"/>
              </a:defRPr>
            </a:pPr>
            <a:r>
              <a:rPr sz="1000" b="1" dirty="0" smtClean="0"/>
              <a:t>* </a:t>
            </a:r>
            <a:r>
              <a:rPr sz="1000" b="1" dirty="0"/>
              <a:t>PAESI IN VISITA POST EXPO</a:t>
            </a:r>
            <a:r>
              <a:rPr sz="1000" dirty="0"/>
              <a:t>:  </a:t>
            </a:r>
            <a:r>
              <a:rPr sz="1000" b="1" dirty="0"/>
              <a:t>COMMERCIALI</a:t>
            </a:r>
            <a:r>
              <a:rPr sz="1000" dirty="0"/>
              <a:t>: Arabia Saudita (2),  Australia,  Bielorussia (2), Brasile (2),  Canada (2), Cina (1), Colombia (2), Corea (3),  Emirati Arabi (1), Estonia (1), Giappone (3), India (1), Irlanda (1), Kazakistan (1), Qatar (1), Stati Uniti (4), Sud Africa (1) </a:t>
            </a:r>
            <a:r>
              <a:rPr sz="1000" b="1" dirty="0"/>
              <a:t>ISTITUZIONALI</a:t>
            </a:r>
            <a:r>
              <a:rPr sz="1000" dirty="0"/>
              <a:t>: Colombia, Corea, Francia, Somalia, Israele, Ucraina</a:t>
            </a:r>
          </a:p>
        </p:txBody>
      </p:sp>
      <p:pic>
        <p:nvPicPr>
          <p:cNvPr id="1470" name="pasted-image.png"/>
          <p:cNvPicPr>
            <a:picLocks noChangeAspect="1"/>
          </p:cNvPicPr>
          <p:nvPr/>
        </p:nvPicPr>
        <p:blipFill>
          <a:blip r:embed="rId7">
            <a:extLst/>
          </a:blip>
          <a:srcRect t="14821" b="21418"/>
          <a:stretch>
            <a:fillRect/>
          </a:stretch>
        </p:blipFill>
        <p:spPr>
          <a:xfrm>
            <a:off x="7946136" y="298172"/>
            <a:ext cx="1655169" cy="1055342"/>
          </a:xfrm>
          <a:prstGeom prst="rect">
            <a:avLst/>
          </a:prstGeom>
          <a:ln w="12700">
            <a:miter lim="400000"/>
          </a:ln>
        </p:spPr>
      </p:pic>
    </p:spTree>
    <p:extLst>
      <p:ext uri="{BB962C8B-B14F-4D97-AF65-F5344CB8AC3E}">
        <p14:creationId xmlns:p14="http://schemas.microsoft.com/office/powerpoint/2010/main" val="558694338"/>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05124" y="85035"/>
            <a:ext cx="6309423" cy="5997577"/>
            <a:chOff x="3205124" y="85035"/>
            <a:chExt cx="6309423" cy="5997577"/>
          </a:xfrm>
        </p:grpSpPr>
        <p:grpSp>
          <p:nvGrpSpPr>
            <p:cNvPr id="2" name="Group 1"/>
            <p:cNvGrpSpPr/>
            <p:nvPr/>
          </p:nvGrpSpPr>
          <p:grpSpPr>
            <a:xfrm>
              <a:off x="3205124" y="288244"/>
              <a:ext cx="6309423" cy="5794368"/>
              <a:chOff x="3635953" y="288244"/>
              <a:chExt cx="6309423" cy="5794368"/>
            </a:xfrm>
          </p:grpSpPr>
          <p:pic>
            <p:nvPicPr>
              <p:cNvPr id="1316" name="image135.png"/>
              <p:cNvPicPr>
                <a:picLocks noChangeAspect="1"/>
              </p:cNvPicPr>
              <p:nvPr/>
            </p:nvPicPr>
            <p:blipFill>
              <a:blip r:embed="rId2">
                <a:extLst/>
              </a:blip>
              <a:stretch>
                <a:fillRect/>
              </a:stretch>
            </p:blipFill>
            <p:spPr>
              <a:xfrm>
                <a:off x="3699685" y="288244"/>
                <a:ext cx="5961566" cy="5794368"/>
              </a:xfrm>
              <a:prstGeom prst="rect">
                <a:avLst/>
              </a:prstGeom>
              <a:ln w="12700">
                <a:miter lim="400000"/>
              </a:ln>
            </p:spPr>
          </p:pic>
          <p:pic>
            <p:nvPicPr>
              <p:cNvPr id="1315" name="image134.png" descr="Mascarpone Accadì Senza Lattosio"/>
              <p:cNvPicPr>
                <a:picLocks noChangeAspect="1"/>
              </p:cNvPicPr>
              <p:nvPr/>
            </p:nvPicPr>
            <p:blipFill>
              <a:blip r:embed="rId3">
                <a:extLst/>
              </a:blip>
              <a:stretch>
                <a:fillRect/>
              </a:stretch>
            </p:blipFill>
            <p:spPr>
              <a:xfrm>
                <a:off x="5484167" y="4643551"/>
                <a:ext cx="1125606" cy="1125606"/>
              </a:xfrm>
              <a:prstGeom prst="rect">
                <a:avLst/>
              </a:prstGeom>
              <a:ln w="12700">
                <a:miter lim="400000"/>
              </a:ln>
            </p:spPr>
          </p:pic>
          <p:sp>
            <p:nvSpPr>
              <p:cNvPr id="1317" name="Shape 1317"/>
              <p:cNvSpPr/>
              <p:nvPr/>
            </p:nvSpPr>
            <p:spPr>
              <a:xfrm>
                <a:off x="5754332" y="2535477"/>
                <a:ext cx="1851564" cy="70064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lgn="ctr" defTabSz="914400">
                  <a:defRPr sz="1300" b="1">
                    <a:solidFill>
                      <a:srgbClr val="FFFFFF"/>
                    </a:solidFill>
                    <a:latin typeface="Arial"/>
                    <a:ea typeface="Arial"/>
                    <a:cs typeface="Arial"/>
                    <a:sym typeface="Arial"/>
                  </a:defRPr>
                </a:lvl1pPr>
              </a:lstStyle>
              <a:p>
                <a:r>
                  <a:t>FATTURATO 2015 prodotti lanciati negli ultimi 5 anni</a:t>
                </a:r>
              </a:p>
            </p:txBody>
          </p:sp>
          <p:pic>
            <p:nvPicPr>
              <p:cNvPr id="1318" name="image136.png" descr="Ricottine Granarolo Accadì"/>
              <p:cNvPicPr>
                <a:picLocks noChangeAspect="1"/>
              </p:cNvPicPr>
              <p:nvPr/>
            </p:nvPicPr>
            <p:blipFill>
              <a:blip r:embed="rId4">
                <a:extLst/>
              </a:blip>
              <a:stretch>
                <a:fillRect/>
              </a:stretch>
            </p:blipFill>
            <p:spPr>
              <a:xfrm>
                <a:off x="4337000" y="4278904"/>
                <a:ext cx="1473603" cy="1468690"/>
              </a:xfrm>
              <a:prstGeom prst="rect">
                <a:avLst/>
              </a:prstGeom>
              <a:ln w="12700">
                <a:miter lim="400000"/>
              </a:ln>
            </p:spPr>
          </p:pic>
          <p:pic>
            <p:nvPicPr>
              <p:cNvPr id="1319" name="image137.png" descr="Mozzarella Light Granarolo"/>
              <p:cNvPicPr>
                <a:picLocks noChangeAspect="1"/>
              </p:cNvPicPr>
              <p:nvPr/>
            </p:nvPicPr>
            <p:blipFill>
              <a:blip r:embed="rId5">
                <a:extLst/>
              </a:blip>
              <a:stretch>
                <a:fillRect/>
              </a:stretch>
            </p:blipFill>
            <p:spPr>
              <a:xfrm>
                <a:off x="4643971" y="3729747"/>
                <a:ext cx="1286318" cy="1286318"/>
              </a:xfrm>
              <a:prstGeom prst="rect">
                <a:avLst/>
              </a:prstGeom>
              <a:ln w="12700">
                <a:miter lim="400000"/>
              </a:ln>
            </p:spPr>
          </p:pic>
          <p:pic>
            <p:nvPicPr>
              <p:cNvPr id="1320" name="image138.png" descr="Il Fresco Digeribile Granarolo"/>
              <p:cNvPicPr>
                <a:picLocks noChangeAspect="1"/>
              </p:cNvPicPr>
              <p:nvPr/>
            </p:nvPicPr>
            <p:blipFill>
              <a:blip r:embed="rId6">
                <a:extLst/>
              </a:blip>
              <a:stretch>
                <a:fillRect/>
              </a:stretch>
            </p:blipFill>
            <p:spPr>
              <a:xfrm>
                <a:off x="7204919" y="3984673"/>
                <a:ext cx="1879872" cy="1879872"/>
              </a:xfrm>
              <a:prstGeom prst="rect">
                <a:avLst/>
              </a:prstGeom>
              <a:ln w="12700">
                <a:miter lim="400000"/>
              </a:ln>
            </p:spPr>
          </p:pic>
          <p:pic>
            <p:nvPicPr>
              <p:cNvPr id="1321" name="image139.png" descr="Latte Accadì Senza Lattosio Parzialmente Scremato con Vitamine C, E, A, D3"/>
              <p:cNvPicPr>
                <a:picLocks noChangeAspect="1"/>
              </p:cNvPicPr>
              <p:nvPr/>
            </p:nvPicPr>
            <p:blipFill>
              <a:blip r:embed="rId7">
                <a:extLst/>
              </a:blip>
              <a:stretch>
                <a:fillRect/>
              </a:stretch>
            </p:blipFill>
            <p:spPr>
              <a:xfrm>
                <a:off x="8161091" y="1881533"/>
                <a:ext cx="1784285" cy="1784286"/>
              </a:xfrm>
              <a:prstGeom prst="rect">
                <a:avLst/>
              </a:prstGeom>
              <a:ln w="12700">
                <a:miter lim="400000"/>
              </a:ln>
            </p:spPr>
          </p:pic>
          <p:pic>
            <p:nvPicPr>
              <p:cNvPr id="1322" name="image140.png" descr="Panna Da Cucina UHT Accadì Senza Lattosio"/>
              <p:cNvPicPr>
                <a:picLocks noChangeAspect="1"/>
              </p:cNvPicPr>
              <p:nvPr/>
            </p:nvPicPr>
            <p:blipFill>
              <a:blip r:embed="rId8">
                <a:extLst/>
              </a:blip>
              <a:stretch>
                <a:fillRect/>
              </a:stretch>
            </p:blipFill>
            <p:spPr>
              <a:xfrm>
                <a:off x="7632444" y="1881533"/>
                <a:ext cx="1303896" cy="1303896"/>
              </a:xfrm>
              <a:prstGeom prst="rect">
                <a:avLst/>
              </a:prstGeom>
              <a:ln w="12700">
                <a:miter lim="400000"/>
              </a:ln>
            </p:spPr>
          </p:pic>
          <p:pic>
            <p:nvPicPr>
              <p:cNvPr id="1323" name="image141.png" descr="N:\2015\PACKAGING\LATTE E PANNA\3D\LATTE FRESCO\1. GRANAROLO\AQ\Latte_AQ_ITA_500ml.jpg"/>
              <p:cNvPicPr>
                <a:picLocks noChangeAspect="1"/>
              </p:cNvPicPr>
              <p:nvPr/>
            </p:nvPicPr>
            <p:blipFill>
              <a:blip r:embed="rId9">
                <a:extLst/>
              </a:blip>
              <a:stretch>
                <a:fillRect/>
              </a:stretch>
            </p:blipFill>
            <p:spPr>
              <a:xfrm>
                <a:off x="7209860" y="4558257"/>
                <a:ext cx="632375" cy="1210765"/>
              </a:xfrm>
              <a:prstGeom prst="rect">
                <a:avLst/>
              </a:prstGeom>
              <a:ln w="12700">
                <a:miter lim="400000"/>
              </a:ln>
            </p:spPr>
          </p:pic>
          <p:pic>
            <p:nvPicPr>
              <p:cNvPr id="1324" name="image142.png" descr="Yogurt Yomo mele golden Melinda"/>
              <p:cNvPicPr>
                <a:picLocks noChangeAspect="1"/>
              </p:cNvPicPr>
              <p:nvPr/>
            </p:nvPicPr>
            <p:blipFill>
              <a:blip r:embed="rId10">
                <a:extLst/>
              </a:blip>
              <a:stretch>
                <a:fillRect/>
              </a:stretch>
            </p:blipFill>
            <p:spPr>
              <a:xfrm>
                <a:off x="6214492" y="925559"/>
                <a:ext cx="1419664" cy="1419664"/>
              </a:xfrm>
              <a:prstGeom prst="rect">
                <a:avLst/>
              </a:prstGeom>
              <a:ln w="12700">
                <a:miter lim="400000"/>
              </a:ln>
            </p:spPr>
          </p:pic>
          <p:pic>
            <p:nvPicPr>
              <p:cNvPr id="1325" name="image143.png" descr="Yogurt greco autentico Bianco 0% di grassi"/>
              <p:cNvPicPr>
                <a:picLocks noChangeAspect="1"/>
              </p:cNvPicPr>
              <p:nvPr/>
            </p:nvPicPr>
            <p:blipFill>
              <a:blip r:embed="rId11">
                <a:extLst/>
              </a:blip>
              <a:stretch>
                <a:fillRect/>
              </a:stretch>
            </p:blipFill>
            <p:spPr>
              <a:xfrm>
                <a:off x="5423461" y="687444"/>
                <a:ext cx="1186312" cy="1186312"/>
              </a:xfrm>
              <a:prstGeom prst="rect">
                <a:avLst/>
              </a:prstGeom>
              <a:ln w="12700">
                <a:miter lim="400000"/>
              </a:ln>
            </p:spPr>
          </p:pic>
          <p:pic>
            <p:nvPicPr>
              <p:cNvPr id="1327" name="image145.png" descr="bevanda_soia4"/>
              <p:cNvPicPr>
                <a:picLocks noChangeAspect="1"/>
              </p:cNvPicPr>
              <p:nvPr/>
            </p:nvPicPr>
            <p:blipFill>
              <a:blip r:embed="rId12">
                <a:extLst/>
              </a:blip>
              <a:stretch>
                <a:fillRect/>
              </a:stretch>
            </p:blipFill>
            <p:spPr>
              <a:xfrm>
                <a:off x="3635953" y="2072727"/>
                <a:ext cx="1362440" cy="1384556"/>
              </a:xfrm>
              <a:prstGeom prst="rect">
                <a:avLst/>
              </a:prstGeom>
              <a:ln w="12700">
                <a:miter lim="400000"/>
              </a:ln>
            </p:spPr>
          </p:pic>
          <p:pic>
            <p:nvPicPr>
              <p:cNvPr id="1328" name="image146.png" descr="y_bianco_thumb"/>
              <p:cNvPicPr>
                <a:picLocks noChangeAspect="1"/>
              </p:cNvPicPr>
              <p:nvPr/>
            </p:nvPicPr>
            <p:blipFill>
              <a:blip r:embed="rId13">
                <a:extLst/>
              </a:blip>
              <a:stretch>
                <a:fillRect/>
              </a:stretch>
            </p:blipFill>
            <p:spPr>
              <a:xfrm>
                <a:off x="4578894" y="2901644"/>
                <a:ext cx="1160201" cy="700641"/>
              </a:xfrm>
              <a:prstGeom prst="rect">
                <a:avLst/>
              </a:prstGeom>
              <a:ln w="12700">
                <a:miter lim="400000"/>
              </a:ln>
            </p:spPr>
          </p:pic>
          <p:pic>
            <p:nvPicPr>
              <p:cNvPr id="1329" name="image147.png" descr="thumb_granarolo_gelato_vaniglia">
                <a:hlinkClick r:id="rId14"/>
              </p:cNvPr>
              <p:cNvPicPr>
                <a:picLocks noChangeAspect="1"/>
              </p:cNvPicPr>
              <p:nvPr/>
            </p:nvPicPr>
            <p:blipFill>
              <a:blip r:embed="rId15">
                <a:extLst/>
              </a:blip>
              <a:stretch>
                <a:fillRect/>
              </a:stretch>
            </p:blipFill>
            <p:spPr>
              <a:xfrm>
                <a:off x="4510718" y="1770016"/>
                <a:ext cx="776412" cy="747241"/>
              </a:xfrm>
              <a:prstGeom prst="rect">
                <a:avLst/>
              </a:prstGeom>
              <a:ln w="12700">
                <a:miter lim="400000"/>
              </a:ln>
            </p:spPr>
          </p:pic>
          <p:pic>
            <p:nvPicPr>
              <p:cNvPr id="1330" name="image148.png" descr="panna_thumb"/>
              <p:cNvPicPr>
                <a:picLocks noChangeAspect="1"/>
              </p:cNvPicPr>
              <p:nvPr/>
            </p:nvPicPr>
            <p:blipFill>
              <a:blip r:embed="rId16">
                <a:extLst/>
              </a:blip>
              <a:stretch>
                <a:fillRect/>
              </a:stretch>
            </p:blipFill>
            <p:spPr>
              <a:xfrm>
                <a:off x="4643971" y="2405847"/>
                <a:ext cx="1031392" cy="622855"/>
              </a:xfrm>
              <a:prstGeom prst="rect">
                <a:avLst/>
              </a:prstGeom>
              <a:ln w="12700">
                <a:miter lim="400000"/>
              </a:ln>
            </p:spPr>
          </p:pic>
          <p:sp>
            <p:nvSpPr>
              <p:cNvPr id="1331" name="Shape 1331"/>
              <p:cNvSpPr/>
              <p:nvPr/>
            </p:nvSpPr>
            <p:spPr>
              <a:xfrm>
                <a:off x="5740178" y="3587774"/>
                <a:ext cx="1879872" cy="74724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algn="ctr" defTabSz="914400">
                  <a:defRPr sz="2000" b="1">
                    <a:solidFill>
                      <a:srgbClr val="002060"/>
                    </a:solidFill>
                    <a:latin typeface="Arial"/>
                    <a:ea typeface="Arial"/>
                    <a:cs typeface="Arial"/>
                    <a:sym typeface="Arial"/>
                  </a:defRPr>
                </a:pPr>
                <a:r>
                  <a:t>mln/Euro</a:t>
                </a:r>
                <a:endParaRPr>
                  <a:solidFill>
                    <a:srgbClr val="000000"/>
                  </a:solidFill>
                </a:endParaRPr>
              </a:p>
              <a:p>
                <a:pPr algn="ctr" defTabSz="914400">
                  <a:defRPr sz="1400" b="1">
                    <a:solidFill>
                      <a:srgbClr val="002060"/>
                    </a:solidFill>
                    <a:latin typeface="Arial"/>
                    <a:ea typeface="Arial"/>
                    <a:cs typeface="Arial"/>
                    <a:sym typeface="Arial"/>
                  </a:defRPr>
                </a:pPr>
                <a:r>
                  <a:t>Fatturato sell-out</a:t>
                </a:r>
              </a:p>
            </p:txBody>
          </p:sp>
          <p:sp>
            <p:nvSpPr>
              <p:cNvPr id="1332" name="Shape 1332"/>
              <p:cNvSpPr/>
              <p:nvPr/>
            </p:nvSpPr>
            <p:spPr>
              <a:xfrm>
                <a:off x="5740178" y="3133467"/>
                <a:ext cx="1879872" cy="501651"/>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lgn="ctr" defTabSz="914400">
                  <a:defRPr sz="3400" b="1">
                    <a:solidFill>
                      <a:srgbClr val="002060"/>
                    </a:solidFill>
                    <a:latin typeface="Arial"/>
                    <a:ea typeface="Arial"/>
                    <a:cs typeface="Arial"/>
                    <a:sym typeface="Arial"/>
                  </a:defRPr>
                </a:lvl1pPr>
              </a:lstStyle>
              <a:p>
                <a:r>
                  <a:t>102</a:t>
                </a:r>
              </a:p>
            </p:txBody>
          </p:sp>
        </p:grpSp>
        <p:pic>
          <p:nvPicPr>
            <p:cNvPr id="29" name="image144.png" descr="Yomino dj banana"/>
            <p:cNvPicPr>
              <a:picLocks noChangeAspect="1"/>
            </p:cNvPicPr>
            <p:nvPr/>
          </p:nvPicPr>
          <p:blipFill>
            <a:blip r:embed="rId17">
              <a:extLst/>
            </a:blip>
            <a:stretch>
              <a:fillRect/>
            </a:stretch>
          </p:blipFill>
          <p:spPr>
            <a:xfrm>
              <a:off x="5809074" y="85035"/>
              <a:ext cx="1228051" cy="1228050"/>
            </a:xfrm>
            <a:prstGeom prst="rect">
              <a:avLst/>
            </a:prstGeom>
            <a:ln w="12700">
              <a:miter lim="400000"/>
            </a:ln>
          </p:spPr>
        </p:pic>
      </p:grpSp>
      <p:sp>
        <p:nvSpPr>
          <p:cNvPr id="1314" name="Shape 1314"/>
          <p:cNvSpPr/>
          <p:nvPr/>
        </p:nvSpPr>
        <p:spPr>
          <a:xfrm>
            <a:off x="342171" y="342080"/>
            <a:ext cx="3763913" cy="23544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defRPr sz="2800" b="1">
                <a:solidFill>
                  <a:srgbClr val="005CA7"/>
                </a:solidFill>
                <a:latin typeface="Arial"/>
                <a:ea typeface="Arial"/>
                <a:cs typeface="Arial"/>
                <a:sym typeface="Arial"/>
              </a:defRPr>
            </a:pPr>
            <a:r>
              <a:rPr dirty="0"/>
              <a:t>INNOVAZIONE:</a:t>
            </a:r>
            <a:br>
              <a:rPr dirty="0"/>
            </a:br>
            <a:r>
              <a:rPr sz="2200" b="0" i="1" dirty="0"/>
              <a:t>RISORSA FONDAMENTALE PER LA STRATEGIA DI GRANAROLO</a:t>
            </a:r>
          </a:p>
        </p:txBody>
      </p:sp>
      <p:sp>
        <p:nvSpPr>
          <p:cNvPr id="1333" name="Shape 1333"/>
          <p:cNvSpPr/>
          <p:nvPr/>
        </p:nvSpPr>
        <p:spPr>
          <a:xfrm>
            <a:off x="292320" y="6157651"/>
            <a:ext cx="4060002" cy="4420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defRPr sz="1200" i="1">
                <a:solidFill>
                  <a:srgbClr val="1F497D"/>
                </a:solidFill>
                <a:latin typeface="Arial"/>
                <a:ea typeface="Arial"/>
                <a:cs typeface="Arial"/>
                <a:sym typeface="Arial"/>
              </a:defRPr>
            </a:pPr>
            <a:r>
              <a:rPr dirty="0" err="1"/>
              <a:t>Vendite</a:t>
            </a:r>
            <a:r>
              <a:rPr dirty="0"/>
              <a:t> a </a:t>
            </a:r>
            <a:r>
              <a:rPr dirty="0" err="1"/>
              <a:t>valore</a:t>
            </a:r>
            <a:r>
              <a:rPr dirty="0"/>
              <a:t> </a:t>
            </a:r>
            <a:r>
              <a:rPr dirty="0" err="1"/>
              <a:t>Mln</a:t>
            </a:r>
            <a:r>
              <a:rPr dirty="0"/>
              <a:t>/Euro</a:t>
            </a:r>
            <a:endParaRPr dirty="0">
              <a:solidFill>
                <a:srgbClr val="000000"/>
              </a:solidFill>
            </a:endParaRPr>
          </a:p>
          <a:p>
            <a:pPr defTabSz="914400">
              <a:defRPr sz="1200">
                <a:solidFill>
                  <a:srgbClr val="1F497D"/>
                </a:solidFill>
                <a:latin typeface="Arial"/>
                <a:ea typeface="Arial"/>
                <a:cs typeface="Arial"/>
                <a:sym typeface="Arial"/>
              </a:defRPr>
            </a:pPr>
            <a:r>
              <a:rPr b="1" dirty="0"/>
              <a:t>Fonte</a:t>
            </a:r>
            <a:r>
              <a:rPr dirty="0"/>
              <a:t>: </a:t>
            </a:r>
            <a:r>
              <a:rPr i="1" dirty="0"/>
              <a:t>IRI </a:t>
            </a:r>
            <a:r>
              <a:rPr i="1" dirty="0" err="1"/>
              <a:t>Infoscan</a:t>
            </a:r>
            <a:r>
              <a:rPr i="1" dirty="0"/>
              <a:t> e Nielsen</a:t>
            </a:r>
          </a:p>
        </p:txBody>
      </p:sp>
      <p:sp>
        <p:nvSpPr>
          <p:cNvPr id="6" name="CasellaDiTesto 5"/>
          <p:cNvSpPr txBox="1"/>
          <p:nvPr/>
        </p:nvSpPr>
        <p:spPr>
          <a:xfrm>
            <a:off x="355600" y="3298091"/>
            <a:ext cx="2714749" cy="1246495"/>
          </a:xfrm>
          <a:prstGeom prst="rect">
            <a:avLst/>
          </a:prstGeom>
          <a:noFill/>
        </p:spPr>
        <p:txBody>
          <a:bodyPr wrap="square" lIns="0" tIns="0" rIns="0" bIns="0" rtlCol="0">
            <a:noAutofit/>
          </a:bodyPr>
          <a:lstStyle/>
          <a:p>
            <a:r>
              <a:rPr lang="it-IT" sz="1500" dirty="0" smtClean="0">
                <a:solidFill>
                  <a:srgbClr val="514E56"/>
                </a:solidFill>
                <a:latin typeface="Arial"/>
                <a:cs typeface="Arial"/>
              </a:rPr>
              <a:t>…e adesso pensiamo al </a:t>
            </a:r>
            <a:r>
              <a:rPr lang="it-IT" sz="1500" b="1" u="sng" dirty="0" smtClean="0">
                <a:solidFill>
                  <a:srgbClr val="1A214D"/>
                </a:solidFill>
                <a:latin typeface="Arial"/>
                <a:cs typeface="Arial"/>
              </a:rPr>
              <a:t>Biologico, ai formaggi duri, ai latti speciali</a:t>
            </a:r>
            <a:r>
              <a:rPr lang="it-IT" sz="1500" dirty="0" smtClean="0">
                <a:solidFill>
                  <a:srgbClr val="1A214D"/>
                </a:solidFill>
                <a:latin typeface="Arial"/>
                <a:cs typeface="Arial"/>
              </a:rPr>
              <a:t> </a:t>
            </a:r>
            <a:r>
              <a:rPr lang="it-IT" sz="1500" dirty="0" err="1" smtClean="0">
                <a:solidFill>
                  <a:srgbClr val="514E56"/>
                </a:solidFill>
                <a:latin typeface="Arial"/>
                <a:cs typeface="Arial"/>
              </a:rPr>
              <a:t>etc</a:t>
            </a:r>
            <a:r>
              <a:rPr lang="it-IT" sz="1500" dirty="0" smtClean="0">
                <a:solidFill>
                  <a:srgbClr val="514E56"/>
                </a:solidFill>
                <a:latin typeface="Arial"/>
                <a:cs typeface="Arial"/>
              </a:rPr>
              <a:t>: nuovi prodotti per valorizzare ulteriori volumi di latte</a:t>
            </a:r>
            <a:r>
              <a:rPr lang="is-IS" sz="1500" dirty="0" smtClean="0">
                <a:solidFill>
                  <a:srgbClr val="514E56"/>
                </a:solidFill>
                <a:latin typeface="Arial"/>
                <a:cs typeface="Arial"/>
              </a:rPr>
              <a:t>…</a:t>
            </a:r>
            <a:endParaRPr lang="it-IT" sz="1500" dirty="0">
              <a:solidFill>
                <a:srgbClr val="514E56"/>
              </a:solidFill>
              <a:latin typeface="Arial"/>
              <a:cs typeface="Arial"/>
            </a:endParaRPr>
          </a:p>
        </p:txBody>
      </p:sp>
      <p:pic>
        <p:nvPicPr>
          <p:cNvPr id="8" name="Picture 7" descr="arrow_icon.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90884" y="1180679"/>
            <a:ext cx="1932535" cy="1119368"/>
          </a:xfrm>
          <a:prstGeom prst="rect">
            <a:avLst/>
          </a:prstGeom>
        </p:spPr>
      </p:pic>
      <p:pic>
        <p:nvPicPr>
          <p:cNvPr id="32" name="Picture 31" descr="arrow_icon.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500593">
            <a:off x="2792327" y="1455975"/>
            <a:ext cx="1932535" cy="1119368"/>
          </a:xfrm>
          <a:prstGeom prst="rect">
            <a:avLst/>
          </a:prstGeom>
        </p:spPr>
      </p:pic>
    </p:spTree>
    <p:extLst>
      <p:ext uri="{BB962C8B-B14F-4D97-AF65-F5344CB8AC3E}">
        <p14:creationId xmlns:p14="http://schemas.microsoft.com/office/powerpoint/2010/main" val="204918818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Shape 1335"/>
          <p:cNvSpPr/>
          <p:nvPr/>
        </p:nvSpPr>
        <p:spPr>
          <a:xfrm>
            <a:off x="334962" y="298450"/>
            <a:ext cx="8588109" cy="9479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r>
              <a:rPr dirty="0"/>
              <a:t>LE SFIDE PER IL </a:t>
            </a:r>
            <a:r>
              <a:rPr dirty="0" smtClean="0"/>
              <a:t>FUTURO</a:t>
            </a:r>
            <a:r>
              <a:rPr lang="it-IT" dirty="0" smtClean="0"/>
              <a:t> </a:t>
            </a:r>
          </a:p>
          <a:p>
            <a:r>
              <a:rPr lang="it-IT" dirty="0" smtClean="0"/>
              <a:t>PIANO TRIENNALE </a:t>
            </a:r>
            <a:endParaRPr dirty="0"/>
          </a:p>
        </p:txBody>
      </p:sp>
      <p:sp>
        <p:nvSpPr>
          <p:cNvPr id="1336" name="Shape 1336"/>
          <p:cNvSpPr/>
          <p:nvPr/>
        </p:nvSpPr>
        <p:spPr>
          <a:xfrm>
            <a:off x="314220" y="1937632"/>
            <a:ext cx="4516597" cy="38177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defTabSz="914400">
              <a:buSzPct val="100000"/>
              <a:buAutoNum type="arabicPeriod"/>
              <a:defRPr sz="1800">
                <a:solidFill>
                  <a:srgbClr val="646269"/>
                </a:solidFill>
                <a:latin typeface="Arial"/>
                <a:ea typeface="Arial"/>
                <a:cs typeface="Arial"/>
                <a:sym typeface="Arial"/>
              </a:defRPr>
            </a:pPr>
            <a:r>
              <a:rPr dirty="0"/>
              <a:t>Innovare </a:t>
            </a:r>
            <a:r>
              <a:rPr dirty="0" err="1"/>
              <a:t>ed</a:t>
            </a:r>
            <a:r>
              <a:rPr dirty="0"/>
              <a:t> </a:t>
            </a:r>
            <a:r>
              <a:rPr dirty="0" err="1"/>
              <a:t>entrare</a:t>
            </a:r>
            <a:r>
              <a:rPr dirty="0"/>
              <a:t> in </a:t>
            </a:r>
            <a:r>
              <a:rPr dirty="0" err="1"/>
              <a:t>nuovi</a:t>
            </a:r>
            <a:r>
              <a:rPr dirty="0"/>
              <a:t> </a:t>
            </a:r>
            <a:r>
              <a:rPr dirty="0" err="1"/>
              <a:t>mercati</a:t>
            </a:r>
            <a:r>
              <a:rPr dirty="0"/>
              <a:t> alto </a:t>
            </a:r>
            <a:r>
              <a:rPr dirty="0" err="1"/>
              <a:t>potenziali</a:t>
            </a:r>
            <a:r>
              <a:rPr dirty="0"/>
              <a:t/>
            </a:r>
            <a:br>
              <a:rPr dirty="0"/>
            </a:br>
            <a:endParaRPr dirty="0"/>
          </a:p>
          <a:p>
            <a:pPr marL="457200" indent="-457200" defTabSz="914400">
              <a:buSzPct val="100000"/>
              <a:buAutoNum type="arabicPeriod" startAt="2"/>
              <a:defRPr sz="1800">
                <a:solidFill>
                  <a:srgbClr val="646269"/>
                </a:solidFill>
                <a:latin typeface="Arial"/>
                <a:ea typeface="Arial"/>
                <a:cs typeface="Arial"/>
                <a:sym typeface="Arial"/>
              </a:defRPr>
            </a:pPr>
            <a:r>
              <a:rPr dirty="0" err="1"/>
              <a:t>Consentire</a:t>
            </a:r>
            <a:r>
              <a:rPr dirty="0"/>
              <a:t> </a:t>
            </a:r>
            <a:r>
              <a:rPr dirty="0" err="1"/>
              <a:t>alle</a:t>
            </a:r>
            <a:r>
              <a:rPr dirty="0"/>
              <a:t> </a:t>
            </a:r>
            <a:r>
              <a:rPr dirty="0" err="1"/>
              <a:t>aziende</a:t>
            </a:r>
            <a:r>
              <a:rPr dirty="0"/>
              <a:t> </a:t>
            </a:r>
            <a:r>
              <a:rPr dirty="0" err="1"/>
              <a:t>della</a:t>
            </a:r>
            <a:r>
              <a:rPr dirty="0"/>
              <a:t> </a:t>
            </a:r>
            <a:r>
              <a:rPr dirty="0" err="1"/>
              <a:t>filiera</a:t>
            </a:r>
            <a:r>
              <a:rPr dirty="0"/>
              <a:t> di </a:t>
            </a:r>
            <a:r>
              <a:rPr dirty="0" err="1"/>
              <a:t>crescere</a:t>
            </a:r>
            <a:r>
              <a:rPr dirty="0"/>
              <a:t> e </a:t>
            </a:r>
            <a:r>
              <a:rPr dirty="0" err="1"/>
              <a:t>consolidarsi</a:t>
            </a:r>
            <a:r>
              <a:rPr dirty="0"/>
              <a:t> </a:t>
            </a:r>
            <a:br>
              <a:rPr dirty="0"/>
            </a:br>
            <a:endParaRPr dirty="0"/>
          </a:p>
          <a:p>
            <a:pPr marL="457200" indent="-457200" defTabSz="914400">
              <a:buSzPct val="100000"/>
              <a:buAutoNum type="arabicPeriod" startAt="3"/>
              <a:defRPr sz="1800">
                <a:solidFill>
                  <a:srgbClr val="646269"/>
                </a:solidFill>
                <a:latin typeface="Arial"/>
                <a:ea typeface="Arial"/>
                <a:cs typeface="Arial"/>
                <a:sym typeface="Arial"/>
              </a:defRPr>
            </a:pPr>
            <a:r>
              <a:rPr dirty="0" err="1"/>
              <a:t>Diventare</a:t>
            </a:r>
            <a:r>
              <a:rPr dirty="0"/>
              <a:t> </a:t>
            </a:r>
            <a:r>
              <a:rPr dirty="0" err="1"/>
              <a:t>il</a:t>
            </a:r>
            <a:r>
              <a:rPr dirty="0"/>
              <a:t> </a:t>
            </a:r>
            <a:r>
              <a:rPr dirty="0" err="1"/>
              <a:t>Gruppo</a:t>
            </a:r>
            <a:r>
              <a:rPr dirty="0"/>
              <a:t> di </a:t>
            </a:r>
            <a:r>
              <a:rPr dirty="0" err="1"/>
              <a:t>riferimento</a:t>
            </a:r>
            <a:r>
              <a:rPr dirty="0"/>
              <a:t> </a:t>
            </a:r>
            <a:r>
              <a:rPr dirty="0" err="1"/>
              <a:t>all’estero</a:t>
            </a:r>
            <a:r>
              <a:rPr dirty="0"/>
              <a:t> per </a:t>
            </a:r>
            <a:r>
              <a:rPr dirty="0" err="1"/>
              <a:t>i</a:t>
            </a:r>
            <a:r>
              <a:rPr dirty="0"/>
              <a:t> </a:t>
            </a:r>
            <a:r>
              <a:rPr dirty="0" err="1"/>
              <a:t>prodotti</a:t>
            </a:r>
            <a:r>
              <a:rPr dirty="0"/>
              <a:t> </a:t>
            </a:r>
            <a:r>
              <a:rPr dirty="0" err="1"/>
              <a:t>agroalimentari</a:t>
            </a:r>
            <a:r>
              <a:rPr dirty="0"/>
              <a:t> </a:t>
            </a:r>
            <a:r>
              <a:rPr dirty="0" err="1"/>
              <a:t>italiani</a:t>
            </a:r>
            <a:r>
              <a:rPr dirty="0"/>
              <a:t/>
            </a:r>
            <a:br>
              <a:rPr dirty="0"/>
            </a:br>
            <a:endParaRPr dirty="0"/>
          </a:p>
          <a:p>
            <a:pPr marL="457200" indent="-457200" defTabSz="914400">
              <a:buSzPct val="100000"/>
              <a:buAutoNum type="arabicPeriod" startAt="4"/>
              <a:defRPr sz="1800">
                <a:solidFill>
                  <a:srgbClr val="646269"/>
                </a:solidFill>
                <a:latin typeface="Arial"/>
                <a:ea typeface="Arial"/>
                <a:cs typeface="Arial"/>
                <a:sym typeface="Arial"/>
              </a:defRPr>
            </a:pPr>
            <a:r>
              <a:rPr dirty="0" err="1"/>
              <a:t>Consolidare</a:t>
            </a:r>
            <a:r>
              <a:rPr dirty="0"/>
              <a:t> la leadership </a:t>
            </a:r>
            <a:r>
              <a:rPr dirty="0" err="1"/>
              <a:t>nei</a:t>
            </a:r>
            <a:r>
              <a:rPr dirty="0"/>
              <a:t> </a:t>
            </a:r>
            <a:r>
              <a:rPr dirty="0" err="1"/>
              <a:t>mercati</a:t>
            </a:r>
            <a:r>
              <a:rPr dirty="0"/>
              <a:t> core</a:t>
            </a:r>
            <a:endParaRPr sz="2400" dirty="0"/>
          </a:p>
          <a:p>
            <a:pPr marL="457200" indent="-457200" defTabSz="914400">
              <a:buSzPct val="100000"/>
              <a:buAutoNum type="arabicPeriod" startAt="4"/>
              <a:defRPr sz="1800">
                <a:solidFill>
                  <a:srgbClr val="646269"/>
                </a:solidFill>
                <a:latin typeface="Arial"/>
                <a:ea typeface="Arial"/>
                <a:cs typeface="Arial"/>
                <a:sym typeface="Arial"/>
              </a:defRPr>
            </a:pPr>
            <a:endParaRPr sz="2400" dirty="0"/>
          </a:p>
        </p:txBody>
      </p:sp>
      <p:pic>
        <p:nvPicPr>
          <p:cNvPr id="1337" name="image150.jpeg"/>
          <p:cNvPicPr>
            <a:picLocks noChangeAspect="1"/>
          </p:cNvPicPr>
          <p:nvPr/>
        </p:nvPicPr>
        <p:blipFill rotWithShape="1">
          <a:blip r:embed="rId2">
            <a:extLst/>
          </a:blip>
          <a:srcRect l="8777" t="32802" r="19415" b="749"/>
          <a:stretch/>
        </p:blipFill>
        <p:spPr>
          <a:xfrm>
            <a:off x="5132586" y="-1"/>
            <a:ext cx="4785627" cy="6858001"/>
          </a:xfrm>
          <a:prstGeom prst="rect">
            <a:avLst/>
          </a:prstGeom>
          <a:ln w="12700">
            <a:miter lim="400000"/>
          </a:ln>
        </p:spPr>
      </p:pic>
      <p:sp>
        <p:nvSpPr>
          <p:cNvPr id="1338" name="Shape 1338"/>
          <p:cNvSpPr/>
          <p:nvPr/>
        </p:nvSpPr>
        <p:spPr>
          <a:xfrm>
            <a:off x="6152996" y="2927350"/>
            <a:ext cx="3780595" cy="503238"/>
          </a:xfrm>
          <a:prstGeom prst="rect">
            <a:avLst/>
          </a:prstGeom>
          <a:solidFill>
            <a:srgbClr val="FCC116">
              <a:alpha val="78624"/>
            </a:srgbClr>
          </a:solidFill>
          <a:ln w="12700">
            <a:miter lim="400000"/>
          </a:ln>
        </p:spPr>
        <p:txBody>
          <a:bodyPr lIns="45719" rIns="45719" anchor="ctr"/>
          <a:lstStyle/>
          <a:p>
            <a:pPr algn="ctr" defTabSz="914400">
              <a:defRPr sz="1800">
                <a:solidFill>
                  <a:srgbClr val="FFFFFF"/>
                </a:solidFill>
                <a:latin typeface="Arial"/>
                <a:ea typeface="Arial"/>
                <a:cs typeface="Arial"/>
                <a:sym typeface="Arial"/>
              </a:defRPr>
            </a:pPr>
            <a:endParaRPr/>
          </a:p>
        </p:txBody>
      </p:sp>
      <p:sp>
        <p:nvSpPr>
          <p:cNvPr id="1339" name="Shape 1339"/>
          <p:cNvSpPr/>
          <p:nvPr/>
        </p:nvSpPr>
        <p:spPr>
          <a:xfrm>
            <a:off x="6285234" y="3033714"/>
            <a:ext cx="3545931" cy="2888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914400">
              <a:defRPr sz="1400" b="1" i="1">
                <a:solidFill>
                  <a:srgbClr val="0C2D66"/>
                </a:solidFill>
                <a:latin typeface="Arial"/>
                <a:ea typeface="Arial"/>
                <a:cs typeface="Arial"/>
                <a:sym typeface="Arial"/>
              </a:defRPr>
            </a:lvl1pPr>
          </a:lstStyle>
          <a:p>
            <a:r>
              <a:t>PASSIAMO DALL’ESSERE UN’AZIENDA</a:t>
            </a:r>
          </a:p>
        </p:txBody>
      </p:sp>
      <p:sp>
        <p:nvSpPr>
          <p:cNvPr id="1340" name="Shape 1340"/>
          <p:cNvSpPr/>
          <p:nvPr/>
        </p:nvSpPr>
        <p:spPr>
          <a:xfrm>
            <a:off x="6507770" y="3473450"/>
            <a:ext cx="3425821" cy="323850"/>
          </a:xfrm>
          <a:prstGeom prst="rect">
            <a:avLst/>
          </a:prstGeom>
          <a:solidFill>
            <a:srgbClr val="FCC116">
              <a:alpha val="78624"/>
            </a:srgbClr>
          </a:solidFill>
          <a:ln w="12700">
            <a:miter lim="400000"/>
          </a:ln>
        </p:spPr>
        <p:txBody>
          <a:bodyPr lIns="45719" rIns="45719" anchor="ctr"/>
          <a:lstStyle/>
          <a:p>
            <a:pPr algn="ctr" defTabSz="914400">
              <a:defRPr sz="1800">
                <a:solidFill>
                  <a:srgbClr val="FFFFFF"/>
                </a:solidFill>
                <a:latin typeface="Arial"/>
                <a:ea typeface="Arial"/>
                <a:cs typeface="Arial"/>
                <a:sym typeface="Arial"/>
              </a:defRPr>
            </a:pPr>
            <a:endParaRPr/>
          </a:p>
        </p:txBody>
      </p:sp>
      <p:sp>
        <p:nvSpPr>
          <p:cNvPr id="1341" name="Shape 1341"/>
          <p:cNvSpPr/>
          <p:nvPr/>
        </p:nvSpPr>
        <p:spPr>
          <a:xfrm>
            <a:off x="6577136" y="3489326"/>
            <a:ext cx="3254029" cy="2888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914400">
              <a:defRPr sz="1400" b="1" i="1">
                <a:solidFill>
                  <a:srgbClr val="0C2D66"/>
                </a:solidFill>
                <a:latin typeface="Arial"/>
                <a:ea typeface="Arial"/>
                <a:cs typeface="Arial"/>
                <a:sym typeface="Arial"/>
              </a:defRPr>
            </a:lvl1pPr>
          </a:lstStyle>
          <a:p>
            <a:r>
              <a:t>TIPICAMENTE LATTIERO CASEARIA</a:t>
            </a:r>
          </a:p>
        </p:txBody>
      </p:sp>
      <p:sp>
        <p:nvSpPr>
          <p:cNvPr id="1342" name="Shape 1342"/>
          <p:cNvSpPr/>
          <p:nvPr/>
        </p:nvSpPr>
        <p:spPr>
          <a:xfrm>
            <a:off x="5664575" y="3846514"/>
            <a:ext cx="4269016" cy="666649"/>
          </a:xfrm>
          <a:prstGeom prst="rect">
            <a:avLst/>
          </a:prstGeom>
          <a:solidFill>
            <a:srgbClr val="FCC116">
              <a:alpha val="78624"/>
            </a:srgbClr>
          </a:solidFill>
          <a:ln w="12700">
            <a:miter lim="400000"/>
          </a:ln>
        </p:spPr>
        <p:txBody>
          <a:bodyPr lIns="45719" rIns="45719" anchor="ctr"/>
          <a:lstStyle/>
          <a:p>
            <a:pPr algn="ctr" defTabSz="914400">
              <a:defRPr sz="1800">
                <a:solidFill>
                  <a:srgbClr val="FFFFFF"/>
                </a:solidFill>
                <a:latin typeface="Arial"/>
                <a:ea typeface="Arial"/>
                <a:cs typeface="Arial"/>
                <a:sym typeface="Arial"/>
              </a:defRPr>
            </a:pPr>
            <a:endParaRPr/>
          </a:p>
        </p:txBody>
      </p:sp>
      <p:sp>
        <p:nvSpPr>
          <p:cNvPr id="1343" name="Shape 1343"/>
          <p:cNvSpPr/>
          <p:nvPr/>
        </p:nvSpPr>
        <p:spPr>
          <a:xfrm>
            <a:off x="5676726" y="3940176"/>
            <a:ext cx="4154439" cy="5419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914400">
              <a:defRPr sz="1600" b="1" i="1">
                <a:solidFill>
                  <a:srgbClr val="0C2D66"/>
                </a:solidFill>
                <a:latin typeface="Arial"/>
                <a:ea typeface="Arial"/>
                <a:cs typeface="Arial"/>
                <a:sym typeface="Arial"/>
              </a:defRPr>
            </a:lvl1pPr>
          </a:lstStyle>
          <a:p>
            <a:r>
              <a:t>ALL’ESSERE UN’AZIENDA DI PRODOTTI FOOD MADE IN ITALY</a:t>
            </a:r>
          </a:p>
        </p:txBody>
      </p:sp>
      <p:sp>
        <p:nvSpPr>
          <p:cNvPr id="1344" name="Shape 1344"/>
          <p:cNvSpPr/>
          <p:nvPr/>
        </p:nvSpPr>
        <p:spPr>
          <a:xfrm>
            <a:off x="5959649" y="4581526"/>
            <a:ext cx="3958564" cy="592138"/>
          </a:xfrm>
          <a:prstGeom prst="rect">
            <a:avLst/>
          </a:prstGeom>
          <a:solidFill>
            <a:srgbClr val="FCC116">
              <a:alpha val="78624"/>
            </a:srgbClr>
          </a:solidFill>
          <a:ln w="12700">
            <a:miter lim="400000"/>
          </a:ln>
        </p:spPr>
        <p:txBody>
          <a:bodyPr lIns="45719" rIns="45719" anchor="ctr"/>
          <a:lstStyle/>
          <a:p>
            <a:pPr algn="ctr" defTabSz="914400">
              <a:defRPr sz="1800">
                <a:solidFill>
                  <a:srgbClr val="FFFFFF"/>
                </a:solidFill>
                <a:latin typeface="Arial"/>
                <a:ea typeface="Arial"/>
                <a:cs typeface="Arial"/>
                <a:sym typeface="Arial"/>
              </a:defRPr>
            </a:pPr>
            <a:endParaRPr/>
          </a:p>
        </p:txBody>
      </p:sp>
      <p:sp>
        <p:nvSpPr>
          <p:cNvPr id="1345" name="Shape 1345"/>
          <p:cNvSpPr/>
          <p:nvPr/>
        </p:nvSpPr>
        <p:spPr>
          <a:xfrm>
            <a:off x="5341022" y="4675187"/>
            <a:ext cx="4490143" cy="3752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914400">
              <a:defRPr sz="2000" b="1" i="1">
                <a:solidFill>
                  <a:srgbClr val="0C2D66"/>
                </a:solidFill>
                <a:latin typeface="Arial"/>
                <a:ea typeface="Arial"/>
                <a:cs typeface="Arial"/>
                <a:sym typeface="Arial"/>
              </a:defRPr>
            </a:lvl1pPr>
          </a:lstStyle>
          <a:p>
            <a:r>
              <a:t>CHE FA PRODOTTI DI MARCA</a:t>
            </a:r>
          </a:p>
        </p:txBody>
      </p:sp>
      <p:sp>
        <p:nvSpPr>
          <p:cNvPr id="1346" name="Shape 1346"/>
          <p:cNvSpPr/>
          <p:nvPr/>
        </p:nvSpPr>
        <p:spPr>
          <a:xfrm>
            <a:off x="7826029" y="5222875"/>
            <a:ext cx="2092184" cy="323851"/>
          </a:xfrm>
          <a:prstGeom prst="rect">
            <a:avLst/>
          </a:prstGeom>
          <a:solidFill>
            <a:srgbClr val="FCC116">
              <a:alpha val="78624"/>
            </a:srgbClr>
          </a:solidFill>
          <a:ln w="12700">
            <a:miter lim="400000"/>
          </a:ln>
        </p:spPr>
        <p:txBody>
          <a:bodyPr lIns="45719" rIns="45719" anchor="ctr"/>
          <a:lstStyle/>
          <a:p>
            <a:pPr algn="ctr" defTabSz="914400">
              <a:defRPr sz="1800">
                <a:solidFill>
                  <a:srgbClr val="FFFFFF"/>
                </a:solidFill>
                <a:latin typeface="Arial"/>
                <a:ea typeface="Arial"/>
                <a:cs typeface="Arial"/>
                <a:sym typeface="Arial"/>
              </a:defRPr>
            </a:pPr>
            <a:endParaRPr/>
          </a:p>
        </p:txBody>
      </p:sp>
      <p:sp>
        <p:nvSpPr>
          <p:cNvPr id="1347" name="Shape 1347"/>
          <p:cNvSpPr/>
          <p:nvPr/>
        </p:nvSpPr>
        <p:spPr>
          <a:xfrm>
            <a:off x="7274066" y="5240337"/>
            <a:ext cx="2557098" cy="2888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914400">
              <a:defRPr sz="1400" b="1" i="1">
                <a:solidFill>
                  <a:srgbClr val="0C2D66"/>
                </a:solidFill>
                <a:latin typeface="Arial"/>
                <a:ea typeface="Arial"/>
                <a:cs typeface="Arial"/>
                <a:sym typeface="Arial"/>
              </a:defRPr>
            </a:lvl1pPr>
          </a:lstStyle>
          <a:p>
            <a:r>
              <a:t>E A MARCA PRIVATA</a:t>
            </a:r>
          </a:p>
        </p:txBody>
      </p:sp>
      <p:sp>
        <p:nvSpPr>
          <p:cNvPr id="1348" name="Shape 1348"/>
          <p:cNvSpPr/>
          <p:nvPr/>
        </p:nvSpPr>
        <p:spPr>
          <a:xfrm>
            <a:off x="6507770" y="5592763"/>
            <a:ext cx="3425821" cy="707637"/>
          </a:xfrm>
          <a:prstGeom prst="rect">
            <a:avLst/>
          </a:prstGeom>
          <a:solidFill>
            <a:srgbClr val="FCC116">
              <a:alpha val="78624"/>
            </a:srgbClr>
          </a:solidFill>
          <a:ln w="12700">
            <a:miter lim="400000"/>
          </a:ln>
        </p:spPr>
        <p:txBody>
          <a:bodyPr lIns="45719" rIns="45719" anchor="ctr"/>
          <a:lstStyle/>
          <a:p>
            <a:pPr algn="ctr" defTabSz="914400">
              <a:defRPr sz="1800">
                <a:solidFill>
                  <a:srgbClr val="FFFFFF"/>
                </a:solidFill>
                <a:latin typeface="Arial"/>
                <a:ea typeface="Arial"/>
                <a:cs typeface="Arial"/>
                <a:sym typeface="Arial"/>
              </a:defRPr>
            </a:pPr>
            <a:endParaRPr/>
          </a:p>
        </p:txBody>
      </p:sp>
      <p:sp>
        <p:nvSpPr>
          <p:cNvPr id="1349" name="Shape 1349"/>
          <p:cNvSpPr/>
          <p:nvPr/>
        </p:nvSpPr>
        <p:spPr>
          <a:xfrm>
            <a:off x="6121775" y="5688012"/>
            <a:ext cx="3709390" cy="5419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defTabSz="914400">
              <a:defRPr sz="1600" b="1" i="1">
                <a:solidFill>
                  <a:srgbClr val="0C2D66"/>
                </a:solidFill>
                <a:latin typeface="Arial"/>
                <a:ea typeface="Arial"/>
                <a:cs typeface="Arial"/>
                <a:sym typeface="Arial"/>
              </a:defRPr>
            </a:lvl1pPr>
          </a:lstStyle>
          <a:p>
            <a:r>
              <a:t>CHE VENDE SU MERCATI NAZIONALI E INTERNAZIONALI</a:t>
            </a:r>
          </a:p>
        </p:txBody>
      </p:sp>
    </p:spTree>
    <p:extLst>
      <p:ext uri="{BB962C8B-B14F-4D97-AF65-F5344CB8AC3E}">
        <p14:creationId xmlns:p14="http://schemas.microsoft.com/office/powerpoint/2010/main" val="196817089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nvSpPr>
        <p:spPr>
          <a:xfrm>
            <a:off x="310989" y="298450"/>
            <a:ext cx="9211153" cy="4372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dirty="0" smtClean="0"/>
              <a:t> </a:t>
            </a:r>
            <a:r>
              <a:rPr dirty="0"/>
              <a:t>ASSETTO </a:t>
            </a:r>
            <a:r>
              <a:rPr dirty="0" smtClean="0"/>
              <a:t>SOCIETARIO</a:t>
            </a:r>
            <a:r>
              <a:rPr lang="it-IT" dirty="0" smtClean="0"/>
              <a:t> DEL GRUPPO </a:t>
            </a:r>
            <a:endParaRPr dirty="0"/>
          </a:p>
        </p:txBody>
      </p:sp>
      <p:sp>
        <p:nvSpPr>
          <p:cNvPr id="266" name="Shape 266"/>
          <p:cNvSpPr/>
          <p:nvPr/>
        </p:nvSpPr>
        <p:spPr>
          <a:xfrm>
            <a:off x="187905" y="6430345"/>
            <a:ext cx="8872540" cy="1478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1" indent="0">
              <a:lnSpc>
                <a:spcPct val="150000"/>
              </a:lnSpc>
              <a:spcBef>
                <a:spcPts val="600"/>
              </a:spcBef>
              <a:defRPr sz="1100" i="1">
                <a:solidFill>
                  <a:srgbClr val="1F497D"/>
                </a:solidFill>
                <a:latin typeface="Arial"/>
                <a:ea typeface="Arial"/>
                <a:cs typeface="Arial"/>
                <a:sym typeface="Arial"/>
              </a:defRPr>
            </a:pPr>
            <a:r>
              <a:rPr b="1" dirty="0"/>
              <a:t>Company Structure  Feb. 2016</a:t>
            </a:r>
          </a:p>
        </p:txBody>
      </p:sp>
      <p:sp>
        <p:nvSpPr>
          <p:cNvPr id="267" name="Shape 267"/>
          <p:cNvSpPr/>
          <p:nvPr/>
        </p:nvSpPr>
        <p:spPr>
          <a:xfrm>
            <a:off x="3573361" y="956483"/>
            <a:ext cx="1924412" cy="506442"/>
          </a:xfrm>
          <a:prstGeom prst="roundRect">
            <a:avLst>
              <a:gd name="adj" fmla="val 12778"/>
            </a:avLst>
          </a:prstGeom>
          <a:solidFill>
            <a:srgbClr val="005CA7"/>
          </a:solidFill>
          <a:ln w="12700" cap="flat">
            <a:noFill/>
            <a:miter lim="400000"/>
          </a:ln>
          <a:effectLst/>
        </p:spPr>
        <p:txBody>
          <a:bodyPr wrap="square" lIns="39356" tIns="39356" rIns="39356" bIns="39356" numCol="1" anchor="ctr">
            <a:noAutofit/>
          </a:bodyPr>
          <a:lstStyle/>
          <a:p>
            <a:pPr algn="ctr" defTabSz="452601">
              <a:defRPr sz="1600" b="1">
                <a:solidFill>
                  <a:srgbClr val="FFFFFF"/>
                </a:solidFill>
                <a:latin typeface="Arial"/>
                <a:ea typeface="Arial"/>
                <a:cs typeface="Arial"/>
                <a:sym typeface="Arial"/>
              </a:defRPr>
            </a:pPr>
            <a:endParaRPr/>
          </a:p>
        </p:txBody>
      </p:sp>
      <p:sp>
        <p:nvSpPr>
          <p:cNvPr id="268" name="Shape 268"/>
          <p:cNvSpPr/>
          <p:nvPr/>
        </p:nvSpPr>
        <p:spPr>
          <a:xfrm>
            <a:off x="3592315" y="1069622"/>
            <a:ext cx="1886504" cy="2801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600" b="1">
                <a:solidFill>
                  <a:srgbClr val="FFFFFF"/>
                </a:solidFill>
                <a:latin typeface="Arial"/>
                <a:ea typeface="Arial"/>
                <a:cs typeface="Arial"/>
                <a:sym typeface="Arial"/>
              </a:defRPr>
            </a:lvl1pPr>
          </a:lstStyle>
          <a:p>
            <a:r>
              <a:t>Granlatte Scarl</a:t>
            </a:r>
          </a:p>
        </p:txBody>
      </p:sp>
      <p:sp>
        <p:nvSpPr>
          <p:cNvPr id="269" name="Shape 269"/>
          <p:cNvSpPr/>
          <p:nvPr/>
        </p:nvSpPr>
        <p:spPr>
          <a:xfrm>
            <a:off x="6397195" y="956483"/>
            <a:ext cx="1924413" cy="506442"/>
          </a:xfrm>
          <a:prstGeom prst="roundRect">
            <a:avLst>
              <a:gd name="adj" fmla="val 12778"/>
            </a:avLst>
          </a:prstGeom>
          <a:solidFill>
            <a:srgbClr val="005CA7"/>
          </a:solidFill>
          <a:ln w="12700" cap="flat">
            <a:noFill/>
            <a:miter lim="400000"/>
          </a:ln>
          <a:effectLst/>
        </p:spPr>
        <p:txBody>
          <a:bodyPr wrap="square" lIns="39356" tIns="39356" rIns="39356" bIns="39356" numCol="1" anchor="ctr">
            <a:noAutofit/>
          </a:bodyPr>
          <a:lstStyle/>
          <a:p>
            <a:pPr algn="ctr" defTabSz="452601">
              <a:defRPr sz="1600" b="1">
                <a:solidFill>
                  <a:srgbClr val="FFFFFF"/>
                </a:solidFill>
                <a:latin typeface="Arial"/>
                <a:ea typeface="Arial"/>
                <a:cs typeface="Arial"/>
                <a:sym typeface="Arial"/>
              </a:defRPr>
            </a:pPr>
            <a:endParaRPr/>
          </a:p>
        </p:txBody>
      </p:sp>
      <p:sp>
        <p:nvSpPr>
          <p:cNvPr id="270" name="Shape 270"/>
          <p:cNvSpPr/>
          <p:nvPr/>
        </p:nvSpPr>
        <p:spPr>
          <a:xfrm>
            <a:off x="6416149" y="1069622"/>
            <a:ext cx="1886505" cy="2801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600" b="1">
                <a:solidFill>
                  <a:srgbClr val="FFFFFF"/>
                </a:solidFill>
                <a:latin typeface="Arial"/>
                <a:ea typeface="Arial"/>
                <a:cs typeface="Arial"/>
                <a:sym typeface="Arial"/>
              </a:defRPr>
            </a:lvl1pPr>
          </a:lstStyle>
          <a:p>
            <a:r>
              <a:t>Cooperlat</a:t>
            </a:r>
          </a:p>
        </p:txBody>
      </p:sp>
      <p:sp>
        <p:nvSpPr>
          <p:cNvPr id="271" name="Shape 271"/>
          <p:cNvSpPr/>
          <p:nvPr/>
        </p:nvSpPr>
        <p:spPr>
          <a:xfrm flipV="1">
            <a:off x="1629431" y="1467311"/>
            <a:ext cx="2" cy="506443"/>
          </a:xfrm>
          <a:prstGeom prst="line">
            <a:avLst/>
          </a:prstGeom>
          <a:noFill/>
          <a:ln w="15240" cap="flat">
            <a:solidFill>
              <a:srgbClr val="005CA7"/>
            </a:solidFill>
            <a:prstDash val="solid"/>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272" name="Shape 272"/>
          <p:cNvSpPr/>
          <p:nvPr/>
        </p:nvSpPr>
        <p:spPr>
          <a:xfrm>
            <a:off x="1633092" y="1964584"/>
            <a:ext cx="5804949" cy="1"/>
          </a:xfrm>
          <a:prstGeom prst="line">
            <a:avLst/>
          </a:prstGeom>
          <a:noFill/>
          <a:ln w="15240" cap="flat">
            <a:solidFill>
              <a:srgbClr val="005CA7"/>
            </a:solidFill>
            <a:prstDash val="solid"/>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273" name="Shape 273"/>
          <p:cNvSpPr/>
          <p:nvPr/>
        </p:nvSpPr>
        <p:spPr>
          <a:xfrm flipV="1">
            <a:off x="7442131" y="1467311"/>
            <a:ext cx="2" cy="506443"/>
          </a:xfrm>
          <a:prstGeom prst="line">
            <a:avLst/>
          </a:prstGeom>
          <a:noFill/>
          <a:ln w="15240" cap="flat">
            <a:solidFill>
              <a:srgbClr val="005CA7"/>
            </a:solidFill>
            <a:prstDash val="solid"/>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274" name="Shape 274"/>
          <p:cNvSpPr/>
          <p:nvPr/>
        </p:nvSpPr>
        <p:spPr>
          <a:xfrm flipV="1">
            <a:off x="4535782" y="1467311"/>
            <a:ext cx="1" cy="620110"/>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275" name="Shape 275"/>
          <p:cNvSpPr/>
          <p:nvPr/>
        </p:nvSpPr>
        <p:spPr>
          <a:xfrm>
            <a:off x="749526" y="956483"/>
            <a:ext cx="1924412" cy="506442"/>
          </a:xfrm>
          <a:prstGeom prst="roundRect">
            <a:avLst>
              <a:gd name="adj" fmla="val 12778"/>
            </a:avLst>
          </a:prstGeom>
          <a:solidFill>
            <a:srgbClr val="005CA7"/>
          </a:solidFill>
          <a:ln w="12700" cap="flat">
            <a:noFill/>
            <a:miter lim="400000"/>
          </a:ln>
          <a:effectLst/>
        </p:spPr>
        <p:txBody>
          <a:bodyPr wrap="square" lIns="39356" tIns="39356" rIns="39356" bIns="39356" numCol="1" anchor="ctr">
            <a:noAutofit/>
          </a:bodyPr>
          <a:lstStyle/>
          <a:p>
            <a:pPr algn="ctr" defTabSz="452601">
              <a:defRPr sz="1600" b="1">
                <a:solidFill>
                  <a:srgbClr val="FFFFFF"/>
                </a:solidFill>
                <a:latin typeface="Arial"/>
                <a:ea typeface="Arial"/>
                <a:cs typeface="Arial"/>
                <a:sym typeface="Arial"/>
              </a:defRPr>
            </a:pPr>
            <a:endParaRPr/>
          </a:p>
        </p:txBody>
      </p:sp>
      <p:sp>
        <p:nvSpPr>
          <p:cNvPr id="276" name="Shape 276"/>
          <p:cNvSpPr/>
          <p:nvPr/>
        </p:nvSpPr>
        <p:spPr>
          <a:xfrm>
            <a:off x="768480" y="1069622"/>
            <a:ext cx="1886504" cy="2801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600" b="1">
                <a:solidFill>
                  <a:srgbClr val="FFFFFF"/>
                </a:solidFill>
                <a:latin typeface="Arial"/>
                <a:ea typeface="Arial"/>
                <a:cs typeface="Arial"/>
                <a:sym typeface="Arial"/>
              </a:defRPr>
            </a:lvl1pPr>
          </a:lstStyle>
          <a:p>
            <a:r>
              <a:t>Intesa SanPaolo</a:t>
            </a:r>
          </a:p>
        </p:txBody>
      </p:sp>
      <p:sp>
        <p:nvSpPr>
          <p:cNvPr id="286" name="Shape 286"/>
          <p:cNvSpPr/>
          <p:nvPr/>
        </p:nvSpPr>
        <p:spPr>
          <a:xfrm>
            <a:off x="3373951" y="2070557"/>
            <a:ext cx="2323234" cy="644146"/>
          </a:xfrm>
          <a:prstGeom prst="roundRect">
            <a:avLst>
              <a:gd name="adj" fmla="val 10047"/>
            </a:avLst>
          </a:prstGeom>
          <a:solidFill>
            <a:srgbClr val="005CA7"/>
          </a:solidFill>
          <a:ln w="12700" cap="flat">
            <a:noFill/>
            <a:miter lim="400000"/>
          </a:ln>
          <a:effectLst/>
        </p:spPr>
        <p:txBody>
          <a:bodyPr wrap="square" lIns="39356" tIns="39356" rIns="39356" bIns="39356" numCol="1" anchor="ctr">
            <a:noAutofit/>
          </a:bodyPr>
          <a:lstStyle/>
          <a:p>
            <a:pPr algn="ctr" defTabSz="452601">
              <a:defRPr sz="1600" b="1">
                <a:solidFill>
                  <a:srgbClr val="FFFFFF"/>
                </a:solidFill>
                <a:latin typeface="Arial"/>
                <a:ea typeface="Arial"/>
                <a:cs typeface="Arial"/>
                <a:sym typeface="Arial"/>
              </a:defRPr>
            </a:pPr>
            <a:endParaRPr/>
          </a:p>
        </p:txBody>
      </p:sp>
      <p:sp>
        <p:nvSpPr>
          <p:cNvPr id="287" name="Shape 287"/>
          <p:cNvSpPr/>
          <p:nvPr/>
        </p:nvSpPr>
        <p:spPr>
          <a:xfrm>
            <a:off x="3392905" y="2252548"/>
            <a:ext cx="2285324" cy="2801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600" b="1">
                <a:solidFill>
                  <a:srgbClr val="FFFFFF"/>
                </a:solidFill>
                <a:latin typeface="Arial"/>
                <a:ea typeface="Arial"/>
                <a:cs typeface="Arial"/>
                <a:sym typeface="Arial"/>
              </a:defRPr>
            </a:lvl1pPr>
          </a:lstStyle>
          <a:p>
            <a:r>
              <a:t>Granarolo S.p.A.</a:t>
            </a:r>
          </a:p>
        </p:txBody>
      </p:sp>
      <p:sp>
        <p:nvSpPr>
          <p:cNvPr id="315" name="Shape 315"/>
          <p:cNvSpPr/>
          <p:nvPr/>
        </p:nvSpPr>
        <p:spPr>
          <a:xfrm flipV="1">
            <a:off x="518014" y="2841607"/>
            <a:ext cx="9324277" cy="0"/>
          </a:xfrm>
          <a:prstGeom prst="line">
            <a:avLst/>
          </a:prstGeom>
          <a:noFill/>
          <a:ln w="15240" cap="flat">
            <a:solidFill>
              <a:srgbClr val="005CA7"/>
            </a:solidFill>
            <a:prstDash val="solid"/>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16" name="Shape 316"/>
          <p:cNvSpPr/>
          <p:nvPr/>
        </p:nvSpPr>
        <p:spPr>
          <a:xfrm flipV="1">
            <a:off x="4535566" y="2703348"/>
            <a:ext cx="2" cy="734934"/>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17" name="Shape 317"/>
          <p:cNvSpPr/>
          <p:nvPr/>
        </p:nvSpPr>
        <p:spPr>
          <a:xfrm flipV="1">
            <a:off x="521287"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18" name="Shape 318"/>
          <p:cNvSpPr/>
          <p:nvPr/>
        </p:nvSpPr>
        <p:spPr>
          <a:xfrm flipV="1">
            <a:off x="1450434"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19" name="Shape 319"/>
          <p:cNvSpPr/>
          <p:nvPr/>
        </p:nvSpPr>
        <p:spPr>
          <a:xfrm flipV="1">
            <a:off x="2429712"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20" name="Shape 320"/>
          <p:cNvSpPr/>
          <p:nvPr/>
        </p:nvSpPr>
        <p:spPr>
          <a:xfrm flipV="1">
            <a:off x="3408989"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21" name="Shape 321"/>
          <p:cNvSpPr/>
          <p:nvPr/>
        </p:nvSpPr>
        <p:spPr>
          <a:xfrm flipV="1">
            <a:off x="5662144"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22" name="Shape 322"/>
          <p:cNvSpPr/>
          <p:nvPr/>
        </p:nvSpPr>
        <p:spPr>
          <a:xfrm flipV="1">
            <a:off x="6641421"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23" name="Shape 323"/>
          <p:cNvSpPr/>
          <p:nvPr/>
        </p:nvSpPr>
        <p:spPr>
          <a:xfrm flipV="1">
            <a:off x="7620700"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24" name="Shape 324"/>
          <p:cNvSpPr/>
          <p:nvPr/>
        </p:nvSpPr>
        <p:spPr>
          <a:xfrm flipV="1">
            <a:off x="8599977" y="2839977"/>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79" name="Shape 379"/>
          <p:cNvSpPr/>
          <p:nvPr/>
        </p:nvSpPr>
        <p:spPr>
          <a:xfrm>
            <a:off x="8600550" y="2841607"/>
            <a:ext cx="643333" cy="2"/>
          </a:xfrm>
          <a:prstGeom prst="line">
            <a:avLst/>
          </a:prstGeom>
          <a:noFill/>
          <a:ln w="15240" cap="flat">
            <a:solidFill>
              <a:srgbClr val="005CA7"/>
            </a:solidFill>
            <a:custDash>
              <a:ds d="200000" sp="200000"/>
            </a:custDash>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80" name="Shape 380"/>
          <p:cNvSpPr/>
          <p:nvPr/>
        </p:nvSpPr>
        <p:spPr>
          <a:xfrm flipV="1">
            <a:off x="9845737" y="2838195"/>
            <a:ext cx="1" cy="2583479"/>
          </a:xfrm>
          <a:prstGeom prst="line">
            <a:avLst/>
          </a:prstGeom>
          <a:noFill/>
          <a:ln w="15240" cap="flat">
            <a:solidFill>
              <a:srgbClr val="005CA7"/>
            </a:solidFill>
            <a:custDash>
              <a:ds d="200000" sp="200000"/>
            </a:custDash>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81" name="Shape 381"/>
          <p:cNvSpPr/>
          <p:nvPr/>
        </p:nvSpPr>
        <p:spPr>
          <a:xfrm>
            <a:off x="8912412" y="5421674"/>
            <a:ext cx="941681" cy="0"/>
          </a:xfrm>
          <a:prstGeom prst="line">
            <a:avLst/>
          </a:prstGeom>
          <a:noFill/>
          <a:ln w="15240" cap="flat">
            <a:solidFill>
              <a:srgbClr val="005CA7"/>
            </a:solidFill>
            <a:custDash>
              <a:ds d="200000" sp="200000"/>
            </a:custDash>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82" name="Shape 382"/>
          <p:cNvSpPr/>
          <p:nvPr/>
        </p:nvSpPr>
        <p:spPr>
          <a:xfrm>
            <a:off x="8023145" y="5775466"/>
            <a:ext cx="935030" cy="5671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000" b="1">
                <a:solidFill>
                  <a:srgbClr val="133D8D"/>
                </a:solidFill>
                <a:latin typeface="Arial"/>
                <a:ea typeface="Arial"/>
                <a:cs typeface="Arial"/>
                <a:sym typeface="Arial"/>
              </a:defRPr>
            </a:lvl1pPr>
          </a:lstStyle>
          <a:p>
            <a:r>
              <a:rPr dirty="0"/>
              <a:t>Commercial Relations Office</a:t>
            </a:r>
          </a:p>
        </p:txBody>
      </p:sp>
      <p:sp>
        <p:nvSpPr>
          <p:cNvPr id="383" name="Shape 383"/>
          <p:cNvSpPr/>
          <p:nvPr/>
        </p:nvSpPr>
        <p:spPr>
          <a:xfrm flipV="1">
            <a:off x="771937" y="4523735"/>
            <a:ext cx="2"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87" name="Shape 387"/>
          <p:cNvSpPr/>
          <p:nvPr/>
        </p:nvSpPr>
        <p:spPr>
          <a:xfrm>
            <a:off x="768668" y="4531796"/>
            <a:ext cx="6194850" cy="0"/>
          </a:xfrm>
          <a:prstGeom prst="line">
            <a:avLst/>
          </a:prstGeom>
          <a:noFill/>
          <a:ln w="15240" cap="flat">
            <a:solidFill>
              <a:srgbClr val="005CA7"/>
            </a:solidFill>
            <a:prstDash val="solid"/>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88" name="Shape 388"/>
          <p:cNvSpPr/>
          <p:nvPr/>
        </p:nvSpPr>
        <p:spPr>
          <a:xfrm flipV="1">
            <a:off x="4534709" y="4261485"/>
            <a:ext cx="0" cy="270310"/>
          </a:xfrm>
          <a:prstGeom prst="line">
            <a:avLst/>
          </a:prstGeom>
          <a:noFill/>
          <a:ln w="15240" cap="flat">
            <a:solidFill>
              <a:srgbClr val="005CA7"/>
            </a:solidFill>
            <a:prstDash val="solid"/>
            <a:miter lim="400000"/>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89" name="Shape 389"/>
          <p:cNvSpPr/>
          <p:nvPr/>
        </p:nvSpPr>
        <p:spPr>
          <a:xfrm flipV="1">
            <a:off x="1647105" y="4523735"/>
            <a:ext cx="2"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93" name="Shape 393"/>
          <p:cNvSpPr/>
          <p:nvPr/>
        </p:nvSpPr>
        <p:spPr>
          <a:xfrm flipV="1">
            <a:off x="2595999" y="4523735"/>
            <a:ext cx="2"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397" name="Shape 397"/>
          <p:cNvSpPr/>
          <p:nvPr/>
        </p:nvSpPr>
        <p:spPr>
          <a:xfrm flipV="1">
            <a:off x="3519830" y="4523735"/>
            <a:ext cx="2"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401" name="Shape 401"/>
          <p:cNvSpPr/>
          <p:nvPr/>
        </p:nvSpPr>
        <p:spPr>
          <a:xfrm flipV="1">
            <a:off x="4535567" y="4523735"/>
            <a:ext cx="1"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405" name="Shape 405"/>
          <p:cNvSpPr/>
          <p:nvPr/>
        </p:nvSpPr>
        <p:spPr>
          <a:xfrm flipV="1">
            <a:off x="5556051" y="4523735"/>
            <a:ext cx="2"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413" name="Shape 413"/>
          <p:cNvSpPr/>
          <p:nvPr/>
        </p:nvSpPr>
        <p:spPr>
          <a:xfrm flipV="1">
            <a:off x="6957593" y="4523735"/>
            <a:ext cx="1" cy="520392"/>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sp>
        <p:nvSpPr>
          <p:cNvPr id="177" name="Shape 312"/>
          <p:cNvSpPr/>
          <p:nvPr/>
        </p:nvSpPr>
        <p:spPr>
          <a:xfrm>
            <a:off x="9102101" y="3489908"/>
            <a:ext cx="702299"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178" name="Shape 313"/>
          <p:cNvSpPr/>
          <p:nvPr/>
        </p:nvSpPr>
        <p:spPr>
          <a:xfrm>
            <a:off x="9121055" y="3569337"/>
            <a:ext cx="670645" cy="6141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lang="it-IT" dirty="0" err="1" smtClean="0"/>
              <a:t>Conbio</a:t>
            </a:r>
            <a:endParaRPr lang="it-IT" dirty="0" smtClean="0"/>
          </a:p>
          <a:p>
            <a:pPr algn="ctr" defTabSz="452601">
              <a:defRPr sz="1100" b="1">
                <a:solidFill>
                  <a:srgbClr val="133D8D"/>
                </a:solidFill>
                <a:latin typeface="Arial"/>
                <a:ea typeface="Arial"/>
                <a:cs typeface="Arial"/>
                <a:sym typeface="Arial"/>
              </a:defRPr>
            </a:pPr>
            <a:r>
              <a:rPr dirty="0" smtClean="0"/>
              <a:t>S.r.l</a:t>
            </a:r>
            <a:r>
              <a:rPr dirty="0"/>
              <a:t>.</a:t>
            </a:r>
          </a:p>
        </p:txBody>
      </p:sp>
      <p:sp>
        <p:nvSpPr>
          <p:cNvPr id="181" name="Shape 324"/>
          <p:cNvSpPr/>
          <p:nvPr/>
        </p:nvSpPr>
        <p:spPr>
          <a:xfrm flipV="1">
            <a:off x="9569656" y="2831650"/>
            <a:ext cx="2" cy="644146"/>
          </a:xfrm>
          <a:prstGeom prst="line">
            <a:avLst/>
          </a:prstGeom>
          <a:noFill/>
          <a:ln w="15240" cap="flat">
            <a:solidFill>
              <a:srgbClr val="005CA7"/>
            </a:solidFill>
            <a:prstDash val="solid"/>
            <a:miter lim="400000"/>
            <a:headEnd type="triangle" w="med" len="med"/>
          </a:ln>
          <a:effectLst/>
        </p:spPr>
        <p:txBody>
          <a:bodyPr wrap="square" lIns="45719" tIns="45719" rIns="45719" bIns="45719" numCol="1" anchor="t">
            <a:noAutofit/>
          </a:bodyPr>
          <a:lstStyle/>
          <a:p>
            <a:pPr algn="ctr" defTabSz="452601">
              <a:defRPr sz="2600">
                <a:latin typeface="Helvetica Light"/>
                <a:ea typeface="Helvetica Light"/>
                <a:cs typeface="Helvetica Light"/>
                <a:sym typeface="Helvetica Light"/>
              </a:defRPr>
            </a:pPr>
            <a:endParaRPr/>
          </a:p>
        </p:txBody>
      </p:sp>
      <p:grpSp>
        <p:nvGrpSpPr>
          <p:cNvPr id="4" name="Group 3"/>
          <p:cNvGrpSpPr/>
          <p:nvPr/>
        </p:nvGrpSpPr>
        <p:grpSpPr>
          <a:xfrm>
            <a:off x="54469" y="1381760"/>
            <a:ext cx="9735648" cy="5027117"/>
            <a:chOff x="54469" y="1381760"/>
            <a:chExt cx="9735648" cy="5027117"/>
          </a:xfrm>
        </p:grpSpPr>
        <p:sp>
          <p:nvSpPr>
            <p:cNvPr id="277" name="Shape 277"/>
            <p:cNvSpPr/>
            <p:nvPr/>
          </p:nvSpPr>
          <p:spPr>
            <a:xfrm>
              <a:off x="7164899" y="1578387"/>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278" name="Shape 278"/>
            <p:cNvSpPr/>
            <p:nvPr/>
          </p:nvSpPr>
          <p:spPr>
            <a:xfrm>
              <a:off x="7183853" y="1599852"/>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2,74%</a:t>
              </a:r>
            </a:p>
          </p:txBody>
        </p:sp>
        <p:sp>
          <p:nvSpPr>
            <p:cNvPr id="280" name="Shape 280"/>
            <p:cNvSpPr/>
            <p:nvPr/>
          </p:nvSpPr>
          <p:spPr>
            <a:xfrm>
              <a:off x="1269898" y="1578387"/>
              <a:ext cx="719070"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281" name="Shape 281"/>
            <p:cNvSpPr/>
            <p:nvPr/>
          </p:nvSpPr>
          <p:spPr>
            <a:xfrm>
              <a:off x="1288852" y="1599852"/>
              <a:ext cx="681162"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19,78%</a:t>
              </a:r>
            </a:p>
          </p:txBody>
        </p:sp>
        <p:sp>
          <p:nvSpPr>
            <p:cNvPr id="283" name="Shape 283"/>
            <p:cNvSpPr/>
            <p:nvPr/>
          </p:nvSpPr>
          <p:spPr>
            <a:xfrm>
              <a:off x="4176033" y="1578387"/>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284" name="Shape 284"/>
            <p:cNvSpPr/>
            <p:nvPr/>
          </p:nvSpPr>
          <p:spPr>
            <a:xfrm>
              <a:off x="4194987" y="1599852"/>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77,48%</a:t>
              </a:r>
            </a:p>
          </p:txBody>
        </p:sp>
        <p:sp>
          <p:nvSpPr>
            <p:cNvPr id="288" name="Shape 288"/>
            <p:cNvSpPr/>
            <p:nvPr/>
          </p:nvSpPr>
          <p:spPr>
            <a:xfrm>
              <a:off x="3930317" y="3454414"/>
              <a:ext cx="1208785" cy="807071"/>
            </a:xfrm>
            <a:prstGeom prst="roundRect">
              <a:avLst>
                <a:gd name="adj" fmla="val 738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400" b="1">
                  <a:solidFill>
                    <a:srgbClr val="133D8D"/>
                  </a:solidFill>
                  <a:latin typeface="Arial"/>
                  <a:ea typeface="Arial"/>
                  <a:cs typeface="Arial"/>
                  <a:sym typeface="Arial"/>
                </a:defRPr>
              </a:pPr>
              <a:endParaRPr/>
            </a:p>
          </p:txBody>
        </p:sp>
        <p:sp>
          <p:nvSpPr>
            <p:cNvPr id="289" name="Shape 289"/>
            <p:cNvSpPr/>
            <p:nvPr/>
          </p:nvSpPr>
          <p:spPr>
            <a:xfrm>
              <a:off x="3949270" y="3525533"/>
              <a:ext cx="1170879" cy="7339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400" b="1">
                  <a:solidFill>
                    <a:srgbClr val="133D8D"/>
                  </a:solidFill>
                  <a:latin typeface="Arial"/>
                  <a:ea typeface="Arial"/>
                  <a:cs typeface="Arial"/>
                  <a:sym typeface="Arial"/>
                </a:defRPr>
              </a:lvl1pPr>
            </a:lstStyle>
            <a:p>
              <a:r>
                <a:rPr dirty="0"/>
                <a:t>Granarolo International S.r.l.</a:t>
              </a:r>
            </a:p>
          </p:txBody>
        </p:sp>
        <p:sp>
          <p:nvSpPr>
            <p:cNvPr id="291" name="Shape 291"/>
            <p:cNvSpPr/>
            <p:nvPr/>
          </p:nvSpPr>
          <p:spPr>
            <a:xfrm>
              <a:off x="81743" y="3488598"/>
              <a:ext cx="845672"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292" name="Shape 292"/>
            <p:cNvSpPr/>
            <p:nvPr/>
          </p:nvSpPr>
          <p:spPr>
            <a:xfrm>
              <a:off x="54469" y="3679513"/>
              <a:ext cx="900218" cy="353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a:t>Zeroquattro</a:t>
              </a:r>
            </a:p>
            <a:p>
              <a:pPr algn="ctr" defTabSz="452601">
                <a:defRPr sz="1100" b="1">
                  <a:solidFill>
                    <a:srgbClr val="133D8D"/>
                  </a:solidFill>
                  <a:latin typeface="Arial"/>
                  <a:ea typeface="Arial"/>
                  <a:cs typeface="Arial"/>
                  <a:sym typeface="Arial"/>
                </a:defRPr>
              </a:pPr>
              <a:r>
                <a:rPr dirty="0"/>
                <a:t>S.r.l.</a:t>
              </a:r>
            </a:p>
          </p:txBody>
        </p:sp>
        <p:sp>
          <p:nvSpPr>
            <p:cNvPr id="294" name="Shape 294"/>
            <p:cNvSpPr/>
            <p:nvPr/>
          </p:nvSpPr>
          <p:spPr>
            <a:xfrm>
              <a:off x="981372" y="3488598"/>
              <a:ext cx="938127"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295" name="Shape 295"/>
            <p:cNvSpPr/>
            <p:nvPr/>
          </p:nvSpPr>
          <p:spPr>
            <a:xfrm>
              <a:off x="1000326" y="3563066"/>
              <a:ext cx="900218" cy="585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t>Zeroquattro</a:t>
              </a:r>
            </a:p>
            <a:p>
              <a:pPr algn="ctr" defTabSz="452601">
                <a:defRPr sz="1100" b="1">
                  <a:solidFill>
                    <a:srgbClr val="133D8D"/>
                  </a:solidFill>
                  <a:latin typeface="Arial"/>
                  <a:ea typeface="Arial"/>
                  <a:cs typeface="Arial"/>
                  <a:sym typeface="Arial"/>
                </a:defRPr>
              </a:pPr>
              <a:r>
                <a:t>Logistica</a:t>
              </a:r>
            </a:p>
            <a:p>
              <a:pPr algn="ctr" defTabSz="452601">
                <a:defRPr sz="1100" b="1">
                  <a:solidFill>
                    <a:srgbClr val="133D8D"/>
                  </a:solidFill>
                  <a:latin typeface="Arial"/>
                  <a:ea typeface="Arial"/>
                  <a:cs typeface="Arial"/>
                  <a:sym typeface="Arial"/>
                </a:defRPr>
              </a:pPr>
              <a:r>
                <a:t>S.r.l.</a:t>
              </a:r>
            </a:p>
          </p:txBody>
        </p:sp>
        <p:sp>
          <p:nvSpPr>
            <p:cNvPr id="297" name="Shape 297"/>
            <p:cNvSpPr/>
            <p:nvPr/>
          </p:nvSpPr>
          <p:spPr>
            <a:xfrm>
              <a:off x="1962364" y="3488598"/>
              <a:ext cx="934697"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298" name="Shape 298"/>
            <p:cNvSpPr/>
            <p:nvPr/>
          </p:nvSpPr>
          <p:spPr>
            <a:xfrm>
              <a:off x="1981318" y="3528617"/>
              <a:ext cx="896788" cy="654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t>Centrale</a:t>
              </a:r>
              <a:br/>
              <a:r>
                <a:t>del Gusto</a:t>
              </a:r>
              <a:br/>
              <a:r>
                <a:t>S.r.l.</a:t>
              </a:r>
            </a:p>
          </p:txBody>
        </p:sp>
        <p:sp>
          <p:nvSpPr>
            <p:cNvPr id="300" name="Shape 300"/>
            <p:cNvSpPr/>
            <p:nvPr/>
          </p:nvSpPr>
          <p:spPr>
            <a:xfrm>
              <a:off x="2939927" y="3488598"/>
              <a:ext cx="938127"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01" name="Shape 301"/>
            <p:cNvSpPr/>
            <p:nvPr/>
          </p:nvSpPr>
          <p:spPr>
            <a:xfrm>
              <a:off x="2958881" y="3679513"/>
              <a:ext cx="900218" cy="353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t>Amalattea</a:t>
              </a:r>
              <a:br/>
              <a:r>
                <a:t>Italia S.r.l.</a:t>
              </a:r>
            </a:p>
          </p:txBody>
        </p:sp>
        <p:sp>
          <p:nvSpPr>
            <p:cNvPr id="303" name="Shape 303"/>
            <p:cNvSpPr/>
            <p:nvPr/>
          </p:nvSpPr>
          <p:spPr>
            <a:xfrm>
              <a:off x="5193081" y="3488598"/>
              <a:ext cx="938127"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04" name="Shape 304"/>
            <p:cNvSpPr/>
            <p:nvPr/>
          </p:nvSpPr>
          <p:spPr>
            <a:xfrm>
              <a:off x="5212035" y="3566598"/>
              <a:ext cx="900218" cy="5789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t>Casearia</a:t>
              </a:r>
              <a:br/>
              <a:r>
                <a:t>Podda</a:t>
              </a:r>
              <a:br/>
              <a:r>
                <a:t>S.r.l.</a:t>
              </a:r>
            </a:p>
          </p:txBody>
        </p:sp>
        <p:sp>
          <p:nvSpPr>
            <p:cNvPr id="306" name="Shape 306"/>
            <p:cNvSpPr/>
            <p:nvPr/>
          </p:nvSpPr>
          <p:spPr>
            <a:xfrm>
              <a:off x="6172359" y="3488598"/>
              <a:ext cx="938126"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07" name="Shape 307"/>
            <p:cNvSpPr/>
            <p:nvPr/>
          </p:nvSpPr>
          <p:spPr>
            <a:xfrm>
              <a:off x="6191313" y="3585969"/>
              <a:ext cx="900217" cy="540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000" b="1">
                  <a:solidFill>
                    <a:srgbClr val="133D8D"/>
                  </a:solidFill>
                  <a:latin typeface="Arial"/>
                  <a:ea typeface="Arial"/>
                  <a:cs typeface="Arial"/>
                  <a:sym typeface="Arial"/>
                </a:defRPr>
              </a:pPr>
              <a:r>
                <a:t>Calabrialatte</a:t>
              </a:r>
              <a:br/>
              <a:r>
                <a:t>S.p.A.</a:t>
              </a:r>
            </a:p>
          </p:txBody>
        </p:sp>
        <p:sp>
          <p:nvSpPr>
            <p:cNvPr id="309" name="Shape 309"/>
            <p:cNvSpPr/>
            <p:nvPr/>
          </p:nvSpPr>
          <p:spPr>
            <a:xfrm>
              <a:off x="7153352" y="3488598"/>
              <a:ext cx="934696"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10" name="Shape 310"/>
            <p:cNvSpPr/>
            <p:nvPr/>
          </p:nvSpPr>
          <p:spPr>
            <a:xfrm>
              <a:off x="7172306" y="3679513"/>
              <a:ext cx="896787" cy="353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t>Gennari</a:t>
              </a:r>
              <a:br/>
              <a:r>
                <a:t>Italia S.r.l.</a:t>
              </a:r>
            </a:p>
          </p:txBody>
        </p:sp>
        <p:sp>
          <p:nvSpPr>
            <p:cNvPr id="312" name="Shape 312"/>
            <p:cNvSpPr/>
            <p:nvPr/>
          </p:nvSpPr>
          <p:spPr>
            <a:xfrm>
              <a:off x="8130914" y="3488598"/>
              <a:ext cx="938127" cy="734935"/>
            </a:xfrm>
            <a:prstGeom prst="roundRect">
              <a:avLst>
                <a:gd name="adj" fmla="val 8806"/>
              </a:avLst>
            </a:prstGeom>
            <a:solidFill>
              <a:srgbClr val="FFDA28"/>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13" name="Shape 313"/>
            <p:cNvSpPr/>
            <p:nvPr/>
          </p:nvSpPr>
          <p:spPr>
            <a:xfrm>
              <a:off x="8149868" y="3548977"/>
              <a:ext cx="900218" cy="6141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err="1">
                  <a:solidFill>
                    <a:srgbClr val="004796"/>
                  </a:solidFill>
                </a:rPr>
                <a:t>Pastificio</a:t>
              </a:r>
              <a:r>
                <a:rPr dirty="0">
                  <a:solidFill>
                    <a:srgbClr val="004796"/>
                  </a:solidFill>
                </a:rPr>
                <a:t/>
              </a:r>
              <a:br>
                <a:rPr dirty="0">
                  <a:solidFill>
                    <a:srgbClr val="004796"/>
                  </a:solidFill>
                </a:rPr>
              </a:br>
              <a:r>
                <a:rPr dirty="0">
                  <a:solidFill>
                    <a:srgbClr val="004796"/>
                  </a:solidFill>
                </a:rPr>
                <a:t>Granarolo</a:t>
              </a:r>
              <a:br>
                <a:rPr dirty="0">
                  <a:solidFill>
                    <a:srgbClr val="004796"/>
                  </a:solidFill>
                </a:rPr>
              </a:br>
              <a:r>
                <a:rPr dirty="0">
                  <a:solidFill>
                    <a:srgbClr val="004796"/>
                  </a:solidFill>
                </a:rPr>
                <a:t>S.r.l.</a:t>
              </a:r>
            </a:p>
          </p:txBody>
        </p:sp>
        <p:sp>
          <p:nvSpPr>
            <p:cNvPr id="325" name="Shape 325"/>
            <p:cNvSpPr/>
            <p:nvPr/>
          </p:nvSpPr>
          <p:spPr>
            <a:xfrm>
              <a:off x="360387" y="5054207"/>
              <a:ext cx="792614"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26" name="Shape 326"/>
            <p:cNvSpPr/>
            <p:nvPr/>
          </p:nvSpPr>
          <p:spPr>
            <a:xfrm>
              <a:off x="335321" y="5245122"/>
              <a:ext cx="842744" cy="353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a:t>Granarolo</a:t>
              </a:r>
              <a:br>
                <a:rPr dirty="0"/>
              </a:br>
              <a:r>
                <a:rPr dirty="0" smtClean="0"/>
                <a:t>Baltic</a:t>
              </a:r>
              <a:r>
                <a:rPr lang="it-IT" dirty="0" err="1" smtClean="0"/>
                <a:t>s</a:t>
              </a:r>
              <a:r>
                <a:rPr lang="it-IT" dirty="0" smtClean="0"/>
                <a:t> </a:t>
              </a:r>
              <a:r>
                <a:rPr lang="de-DE" sz="1100" b="1" dirty="0">
                  <a:sym typeface="Arial"/>
                </a:rPr>
                <a:t>OÜ</a:t>
              </a:r>
              <a:endParaRPr dirty="0"/>
            </a:p>
          </p:txBody>
        </p:sp>
        <p:sp>
          <p:nvSpPr>
            <p:cNvPr id="328" name="Shape 328"/>
            <p:cNvSpPr/>
            <p:nvPr/>
          </p:nvSpPr>
          <p:spPr>
            <a:xfrm>
              <a:off x="1247214" y="5054207"/>
              <a:ext cx="799782"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29" name="Shape 329"/>
            <p:cNvSpPr/>
            <p:nvPr/>
          </p:nvSpPr>
          <p:spPr>
            <a:xfrm>
              <a:off x="1272278" y="5139272"/>
              <a:ext cx="749652" cy="5648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a:t>Granarolo UK</a:t>
              </a:r>
              <a:br>
                <a:rPr dirty="0"/>
              </a:br>
              <a:r>
                <a:rPr dirty="0"/>
                <a:t>Ltd</a:t>
              </a:r>
            </a:p>
          </p:txBody>
        </p:sp>
        <p:sp>
          <p:nvSpPr>
            <p:cNvPr id="331" name="Shape 331"/>
            <p:cNvSpPr/>
            <p:nvPr/>
          </p:nvSpPr>
          <p:spPr>
            <a:xfrm>
              <a:off x="2128652" y="5054207"/>
              <a:ext cx="934696"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32" name="Shape 332"/>
            <p:cNvSpPr/>
            <p:nvPr/>
          </p:nvSpPr>
          <p:spPr>
            <a:xfrm>
              <a:off x="2147606" y="5245122"/>
              <a:ext cx="896787" cy="353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100" b="1">
                  <a:solidFill>
                    <a:srgbClr val="133D8D"/>
                  </a:solidFill>
                  <a:latin typeface="Arial"/>
                  <a:ea typeface="Arial"/>
                  <a:cs typeface="Arial"/>
                  <a:sym typeface="Arial"/>
                </a:defRPr>
              </a:lvl1pPr>
            </a:lstStyle>
            <a:p>
              <a:r>
                <a:rPr dirty="0"/>
                <a:t>Granarolo Iberica S.L.</a:t>
              </a:r>
            </a:p>
          </p:txBody>
        </p:sp>
        <p:sp>
          <p:nvSpPr>
            <p:cNvPr id="334" name="Shape 334"/>
            <p:cNvSpPr/>
            <p:nvPr/>
          </p:nvSpPr>
          <p:spPr>
            <a:xfrm>
              <a:off x="3141512" y="5054207"/>
              <a:ext cx="847383"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35" name="Shape 335"/>
            <p:cNvSpPr/>
            <p:nvPr/>
          </p:nvSpPr>
          <p:spPr>
            <a:xfrm>
              <a:off x="3119852" y="5129548"/>
              <a:ext cx="900219" cy="5842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a:t>Granarolo</a:t>
              </a:r>
              <a:br>
                <a:rPr dirty="0"/>
              </a:br>
              <a:r>
                <a:rPr dirty="0"/>
                <a:t>France S.A.S.</a:t>
              </a:r>
            </a:p>
          </p:txBody>
        </p:sp>
        <p:sp>
          <p:nvSpPr>
            <p:cNvPr id="337" name="Shape 337"/>
            <p:cNvSpPr/>
            <p:nvPr/>
          </p:nvSpPr>
          <p:spPr>
            <a:xfrm>
              <a:off x="4066504" y="5054207"/>
              <a:ext cx="938127"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38" name="Shape 338"/>
            <p:cNvSpPr/>
            <p:nvPr/>
          </p:nvSpPr>
          <p:spPr>
            <a:xfrm>
              <a:off x="4085458" y="5245122"/>
              <a:ext cx="900218" cy="353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t>Granarolo</a:t>
              </a:r>
              <a:br/>
              <a:r>
                <a:t>Chile S.p.A.</a:t>
              </a:r>
            </a:p>
          </p:txBody>
        </p:sp>
        <p:sp>
          <p:nvSpPr>
            <p:cNvPr id="340" name="Shape 340"/>
            <p:cNvSpPr/>
            <p:nvPr/>
          </p:nvSpPr>
          <p:spPr>
            <a:xfrm>
              <a:off x="5088769" y="5054207"/>
              <a:ext cx="938127"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41" name="Shape 341"/>
            <p:cNvSpPr/>
            <p:nvPr/>
          </p:nvSpPr>
          <p:spPr>
            <a:xfrm>
              <a:off x="5107723" y="5129072"/>
              <a:ext cx="900218" cy="5852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a:t>European</a:t>
              </a:r>
              <a:br>
                <a:rPr dirty="0"/>
              </a:br>
              <a:r>
                <a:rPr dirty="0" smtClean="0"/>
                <a:t>Foods</a:t>
              </a:r>
              <a:r>
                <a:rPr dirty="0"/>
                <a:t/>
              </a:r>
              <a:br>
                <a:rPr dirty="0"/>
              </a:br>
              <a:r>
                <a:rPr dirty="0"/>
                <a:t>Ltd</a:t>
              </a:r>
            </a:p>
          </p:txBody>
        </p:sp>
        <p:sp>
          <p:nvSpPr>
            <p:cNvPr id="343" name="Shape 343"/>
            <p:cNvSpPr/>
            <p:nvPr/>
          </p:nvSpPr>
          <p:spPr>
            <a:xfrm>
              <a:off x="6129674" y="5054207"/>
              <a:ext cx="1655872" cy="734935"/>
            </a:xfrm>
            <a:prstGeom prst="roundRect">
              <a:avLst>
                <a:gd name="adj" fmla="val 8806"/>
              </a:avLst>
            </a:prstGeom>
            <a:solidFill>
              <a:srgbClr val="89D3CB"/>
            </a:solidFill>
            <a:ln w="12700" cap="flat">
              <a:noFill/>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44" name="Shape 344"/>
            <p:cNvSpPr/>
            <p:nvPr/>
          </p:nvSpPr>
          <p:spPr>
            <a:xfrm>
              <a:off x="6262092" y="5158154"/>
              <a:ext cx="1391036" cy="5270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100" b="1">
                  <a:solidFill>
                    <a:srgbClr val="133D8D"/>
                  </a:solidFill>
                  <a:latin typeface="Arial"/>
                  <a:ea typeface="Arial"/>
                  <a:cs typeface="Arial"/>
                  <a:sym typeface="Arial"/>
                </a:defRPr>
              </a:lvl1pPr>
            </a:lstStyle>
            <a:p>
              <a:r>
                <a:rPr lang="es-ES_tradnl" dirty="0"/>
                <a:t>Yema Distribuidora de Alimentos </a:t>
              </a:r>
              <a:r>
                <a:rPr lang="es-ES_tradnl" dirty="0" smtClean="0"/>
                <a:t>Ltda.</a:t>
              </a:r>
              <a:endParaRPr dirty="0"/>
            </a:p>
          </p:txBody>
        </p:sp>
        <p:sp>
          <p:nvSpPr>
            <p:cNvPr id="346" name="Shape 346"/>
            <p:cNvSpPr/>
            <p:nvPr/>
          </p:nvSpPr>
          <p:spPr>
            <a:xfrm>
              <a:off x="8046139" y="5054207"/>
              <a:ext cx="832369" cy="734935"/>
            </a:xfrm>
            <a:prstGeom prst="roundRect">
              <a:avLst>
                <a:gd name="adj" fmla="val 8806"/>
              </a:avLst>
            </a:prstGeom>
            <a:solidFill>
              <a:srgbClr val="FFFFFF"/>
            </a:solidFill>
            <a:ln w="15240" cap="flat">
              <a:solidFill>
                <a:srgbClr val="005CA7"/>
              </a:solidFill>
              <a:custDash>
                <a:ds d="200000" sp="200000"/>
              </a:custDash>
              <a:miter lim="400000"/>
            </a:ln>
            <a:effec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endParaRPr/>
            </a:p>
          </p:txBody>
        </p:sp>
        <p:sp>
          <p:nvSpPr>
            <p:cNvPr id="347" name="Shape 347"/>
            <p:cNvSpPr/>
            <p:nvPr/>
          </p:nvSpPr>
          <p:spPr>
            <a:xfrm>
              <a:off x="8065093" y="5245122"/>
              <a:ext cx="794460" cy="353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algn="ctr" defTabSz="452601">
                <a:defRPr sz="1100" b="1">
                  <a:solidFill>
                    <a:srgbClr val="133D8D"/>
                  </a:solidFill>
                  <a:latin typeface="Arial"/>
                  <a:ea typeface="Arial"/>
                  <a:cs typeface="Arial"/>
                  <a:sym typeface="Arial"/>
                </a:defRPr>
              </a:pPr>
              <a:r>
                <a:rPr dirty="0"/>
                <a:t>Granarolo</a:t>
              </a:r>
            </a:p>
            <a:p>
              <a:pPr algn="ctr" defTabSz="452601">
                <a:defRPr sz="1100" b="1">
                  <a:solidFill>
                    <a:srgbClr val="133D8D"/>
                  </a:solidFill>
                  <a:latin typeface="Arial"/>
                  <a:ea typeface="Arial"/>
                  <a:cs typeface="Arial"/>
                  <a:sym typeface="Arial"/>
                </a:defRPr>
              </a:pPr>
              <a:r>
                <a:rPr dirty="0"/>
                <a:t>China</a:t>
              </a:r>
            </a:p>
          </p:txBody>
        </p:sp>
        <p:sp>
          <p:nvSpPr>
            <p:cNvPr id="352" name="Shape 352"/>
            <p:cNvSpPr/>
            <p:nvPr/>
          </p:nvSpPr>
          <p:spPr>
            <a:xfrm>
              <a:off x="111624"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53" name="Shape 353"/>
            <p:cNvSpPr/>
            <p:nvPr/>
          </p:nvSpPr>
          <p:spPr>
            <a:xfrm>
              <a:off x="180708"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rPr dirty="0"/>
                <a:t>100%</a:t>
              </a:r>
            </a:p>
          </p:txBody>
        </p:sp>
        <p:sp>
          <p:nvSpPr>
            <p:cNvPr id="355" name="Shape 355"/>
            <p:cNvSpPr/>
            <p:nvPr/>
          </p:nvSpPr>
          <p:spPr>
            <a:xfrm>
              <a:off x="6281887"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56" name="Shape 356"/>
            <p:cNvSpPr/>
            <p:nvPr/>
          </p:nvSpPr>
          <p:spPr>
            <a:xfrm>
              <a:off x="6300841"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50%</a:t>
              </a:r>
            </a:p>
          </p:txBody>
        </p:sp>
        <p:sp>
          <p:nvSpPr>
            <p:cNvPr id="358" name="Shape 358"/>
            <p:cNvSpPr/>
            <p:nvPr/>
          </p:nvSpPr>
          <p:spPr>
            <a:xfrm>
              <a:off x="1090900" y="2955082"/>
              <a:ext cx="719070"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59" name="Shape 359"/>
            <p:cNvSpPr/>
            <p:nvPr/>
          </p:nvSpPr>
          <p:spPr>
            <a:xfrm>
              <a:off x="1109854" y="2976547"/>
              <a:ext cx="681162"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60%</a:t>
              </a:r>
            </a:p>
          </p:txBody>
        </p:sp>
        <p:sp>
          <p:nvSpPr>
            <p:cNvPr id="361" name="Shape 361"/>
            <p:cNvSpPr/>
            <p:nvPr/>
          </p:nvSpPr>
          <p:spPr>
            <a:xfrm>
              <a:off x="2070178"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62" name="Shape 362"/>
            <p:cNvSpPr/>
            <p:nvPr/>
          </p:nvSpPr>
          <p:spPr>
            <a:xfrm>
              <a:off x="2089132"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90%</a:t>
              </a:r>
            </a:p>
          </p:txBody>
        </p:sp>
        <p:sp>
          <p:nvSpPr>
            <p:cNvPr id="364" name="Shape 364"/>
            <p:cNvSpPr/>
            <p:nvPr/>
          </p:nvSpPr>
          <p:spPr>
            <a:xfrm>
              <a:off x="3049456"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65" name="Shape 365"/>
            <p:cNvSpPr/>
            <p:nvPr/>
          </p:nvSpPr>
          <p:spPr>
            <a:xfrm>
              <a:off x="3068410"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50%</a:t>
              </a:r>
            </a:p>
          </p:txBody>
        </p:sp>
        <p:sp>
          <p:nvSpPr>
            <p:cNvPr id="367" name="Shape 367"/>
            <p:cNvSpPr/>
            <p:nvPr/>
          </p:nvSpPr>
          <p:spPr>
            <a:xfrm>
              <a:off x="4176033"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68" name="Shape 368"/>
            <p:cNvSpPr/>
            <p:nvPr/>
          </p:nvSpPr>
          <p:spPr>
            <a:xfrm>
              <a:off x="4194987"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75%</a:t>
              </a:r>
            </a:p>
          </p:txBody>
        </p:sp>
        <p:sp>
          <p:nvSpPr>
            <p:cNvPr id="370" name="Shape 370"/>
            <p:cNvSpPr/>
            <p:nvPr/>
          </p:nvSpPr>
          <p:spPr>
            <a:xfrm>
              <a:off x="5302610" y="2955082"/>
              <a:ext cx="719070"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71" name="Shape 371"/>
            <p:cNvSpPr/>
            <p:nvPr/>
          </p:nvSpPr>
          <p:spPr>
            <a:xfrm>
              <a:off x="5321564" y="2976547"/>
              <a:ext cx="681162"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65%</a:t>
              </a:r>
            </a:p>
          </p:txBody>
        </p:sp>
        <p:sp>
          <p:nvSpPr>
            <p:cNvPr id="373" name="Shape 373"/>
            <p:cNvSpPr/>
            <p:nvPr/>
          </p:nvSpPr>
          <p:spPr>
            <a:xfrm>
              <a:off x="7261166"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74" name="Shape 374"/>
            <p:cNvSpPr/>
            <p:nvPr/>
          </p:nvSpPr>
          <p:spPr>
            <a:xfrm>
              <a:off x="7280120"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100%</a:t>
              </a:r>
            </a:p>
          </p:txBody>
        </p:sp>
        <p:sp>
          <p:nvSpPr>
            <p:cNvPr id="376" name="Shape 376"/>
            <p:cNvSpPr/>
            <p:nvPr/>
          </p:nvSpPr>
          <p:spPr>
            <a:xfrm>
              <a:off x="8240444" y="2955082"/>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77" name="Shape 377"/>
            <p:cNvSpPr/>
            <p:nvPr/>
          </p:nvSpPr>
          <p:spPr>
            <a:xfrm>
              <a:off x="8259398" y="2976547"/>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rPr dirty="0"/>
                <a:t>50%</a:t>
              </a:r>
            </a:p>
          </p:txBody>
        </p:sp>
        <p:sp>
          <p:nvSpPr>
            <p:cNvPr id="384" name="Shape 384"/>
            <p:cNvSpPr/>
            <p:nvPr/>
          </p:nvSpPr>
          <p:spPr>
            <a:xfrm>
              <a:off x="195174" y="4634014"/>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85" name="Shape 385"/>
            <p:cNvSpPr/>
            <p:nvPr/>
          </p:nvSpPr>
          <p:spPr>
            <a:xfrm>
              <a:off x="414649" y="4655479"/>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rPr dirty="0"/>
                <a:t>55%</a:t>
              </a:r>
            </a:p>
          </p:txBody>
        </p:sp>
        <p:sp>
          <p:nvSpPr>
            <p:cNvPr id="390" name="Shape 390"/>
            <p:cNvSpPr/>
            <p:nvPr/>
          </p:nvSpPr>
          <p:spPr>
            <a:xfrm>
              <a:off x="1128824" y="4634014"/>
              <a:ext cx="719070"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91" name="Shape 391"/>
            <p:cNvSpPr/>
            <p:nvPr/>
          </p:nvSpPr>
          <p:spPr>
            <a:xfrm>
              <a:off x="1306523" y="4655479"/>
              <a:ext cx="681162"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51%</a:t>
              </a:r>
            </a:p>
          </p:txBody>
        </p:sp>
        <p:sp>
          <p:nvSpPr>
            <p:cNvPr id="394" name="Shape 394"/>
            <p:cNvSpPr/>
            <p:nvPr/>
          </p:nvSpPr>
          <p:spPr>
            <a:xfrm>
              <a:off x="2144561" y="4634014"/>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95" name="Shape 395"/>
            <p:cNvSpPr/>
            <p:nvPr/>
          </p:nvSpPr>
          <p:spPr>
            <a:xfrm>
              <a:off x="2255420" y="4655479"/>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rPr dirty="0"/>
                <a:t>100%</a:t>
              </a:r>
            </a:p>
          </p:txBody>
        </p:sp>
        <p:sp>
          <p:nvSpPr>
            <p:cNvPr id="398" name="Shape 398"/>
            <p:cNvSpPr/>
            <p:nvPr/>
          </p:nvSpPr>
          <p:spPr>
            <a:xfrm>
              <a:off x="3160297" y="4634014"/>
              <a:ext cx="719070"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399" name="Shape 399"/>
            <p:cNvSpPr/>
            <p:nvPr/>
          </p:nvSpPr>
          <p:spPr>
            <a:xfrm>
              <a:off x="3229381" y="4655479"/>
              <a:ext cx="681162"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100%</a:t>
              </a:r>
            </a:p>
          </p:txBody>
        </p:sp>
        <p:sp>
          <p:nvSpPr>
            <p:cNvPr id="402" name="Shape 402"/>
            <p:cNvSpPr/>
            <p:nvPr/>
          </p:nvSpPr>
          <p:spPr>
            <a:xfrm>
              <a:off x="4176033" y="4634014"/>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403" name="Shape 403"/>
            <p:cNvSpPr/>
            <p:nvPr/>
          </p:nvSpPr>
          <p:spPr>
            <a:xfrm>
              <a:off x="4194987" y="4655479"/>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100%</a:t>
              </a:r>
            </a:p>
          </p:txBody>
        </p:sp>
        <p:sp>
          <p:nvSpPr>
            <p:cNvPr id="406" name="Shape 406"/>
            <p:cNvSpPr/>
            <p:nvPr/>
          </p:nvSpPr>
          <p:spPr>
            <a:xfrm>
              <a:off x="5196518" y="4634014"/>
              <a:ext cx="719070"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407" name="Shape 407"/>
            <p:cNvSpPr/>
            <p:nvPr/>
          </p:nvSpPr>
          <p:spPr>
            <a:xfrm>
              <a:off x="5215472" y="4655479"/>
              <a:ext cx="681162"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t>51%</a:t>
              </a:r>
            </a:p>
          </p:txBody>
        </p:sp>
        <p:sp>
          <p:nvSpPr>
            <p:cNvPr id="410" name="Shape 410"/>
            <p:cNvSpPr/>
            <p:nvPr/>
          </p:nvSpPr>
          <p:spPr>
            <a:xfrm>
              <a:off x="6220563" y="4634014"/>
              <a:ext cx="719068"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414" name="Shape 414"/>
            <p:cNvSpPr/>
            <p:nvPr/>
          </p:nvSpPr>
          <p:spPr>
            <a:xfrm>
              <a:off x="6578521" y="4634014"/>
              <a:ext cx="719069"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415" name="Shape 415"/>
            <p:cNvSpPr/>
            <p:nvPr/>
          </p:nvSpPr>
          <p:spPr>
            <a:xfrm>
              <a:off x="6617029" y="4655479"/>
              <a:ext cx="681161"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rPr dirty="0"/>
                <a:t>60%</a:t>
              </a:r>
            </a:p>
          </p:txBody>
        </p:sp>
        <p:sp>
          <p:nvSpPr>
            <p:cNvPr id="418" name="Shape 418"/>
            <p:cNvSpPr/>
            <p:nvPr/>
          </p:nvSpPr>
          <p:spPr>
            <a:xfrm>
              <a:off x="2044064" y="1381760"/>
              <a:ext cx="1082282" cy="226987"/>
            </a:xfrm>
            <a:prstGeom prst="roundRect">
              <a:avLst>
                <a:gd name="adj" fmla="val 49488"/>
              </a:avLst>
            </a:prstGeom>
            <a:solidFill>
              <a:srgbClr val="F45653"/>
            </a:solidFill>
            <a:ln w="12700" cap="flat">
              <a:noFill/>
              <a:miter lim="400000"/>
            </a:ln>
            <a:effectLst/>
          </p:spPr>
          <p:txBody>
            <a:bodyPr wrap="square" lIns="45719" tIns="45719" rIns="45719" bIns="45719" numCol="1" anchor="ctr">
              <a:noAutofit/>
            </a:bodyPr>
            <a:lstStyle/>
            <a:p>
              <a:pPr algn="ctr"/>
              <a:endParaRPr/>
            </a:p>
          </p:txBody>
        </p:sp>
        <p:sp>
          <p:nvSpPr>
            <p:cNvPr id="419" name="Shape 419"/>
            <p:cNvSpPr/>
            <p:nvPr/>
          </p:nvSpPr>
          <p:spPr>
            <a:xfrm>
              <a:off x="2124915" y="1404440"/>
              <a:ext cx="920579" cy="17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1" indent="0" algn="ctr">
                <a:lnSpc>
                  <a:spcPct val="120000"/>
                </a:lnSpc>
                <a:spcBef>
                  <a:spcPts val="300"/>
                </a:spcBef>
                <a:buClr>
                  <a:srgbClr val="F45653"/>
                </a:buClr>
                <a:defRPr sz="900" b="1">
                  <a:solidFill>
                    <a:srgbClr val="FFFFFF"/>
                  </a:solidFill>
                  <a:latin typeface="Arial"/>
                  <a:ea typeface="Arial"/>
                  <a:cs typeface="Arial"/>
                  <a:sym typeface="Arial"/>
                </a:defRPr>
              </a:pPr>
              <a:r>
                <a:rPr dirty="0"/>
                <a:t>2 CONSIGLIERI</a:t>
              </a:r>
            </a:p>
          </p:txBody>
        </p:sp>
        <p:sp>
          <p:nvSpPr>
            <p:cNvPr id="421" name="Shape 421"/>
            <p:cNvSpPr/>
            <p:nvPr/>
          </p:nvSpPr>
          <p:spPr>
            <a:xfrm>
              <a:off x="4929505" y="1381760"/>
              <a:ext cx="1082282" cy="226987"/>
            </a:xfrm>
            <a:prstGeom prst="roundRect">
              <a:avLst>
                <a:gd name="adj" fmla="val 49488"/>
              </a:avLst>
            </a:prstGeom>
            <a:solidFill>
              <a:srgbClr val="F45653"/>
            </a:solidFill>
            <a:ln w="12700" cap="flat">
              <a:noFill/>
              <a:miter lim="400000"/>
            </a:ln>
            <a:effectLst/>
          </p:spPr>
          <p:txBody>
            <a:bodyPr wrap="square" lIns="45719" tIns="45719" rIns="45719" bIns="45719" numCol="1" anchor="ctr">
              <a:noAutofit/>
            </a:bodyPr>
            <a:lstStyle/>
            <a:p>
              <a:pPr algn="ctr"/>
              <a:endParaRPr/>
            </a:p>
          </p:txBody>
        </p:sp>
        <p:sp>
          <p:nvSpPr>
            <p:cNvPr id="422" name="Shape 422"/>
            <p:cNvSpPr/>
            <p:nvPr/>
          </p:nvSpPr>
          <p:spPr>
            <a:xfrm>
              <a:off x="5010356" y="1401098"/>
              <a:ext cx="920579" cy="1202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1" indent="0" algn="ctr">
                <a:lnSpc>
                  <a:spcPct val="120000"/>
                </a:lnSpc>
                <a:spcBef>
                  <a:spcPts val="300"/>
                </a:spcBef>
                <a:buClr>
                  <a:srgbClr val="F45653"/>
                </a:buClr>
                <a:defRPr sz="900" b="1">
                  <a:solidFill>
                    <a:srgbClr val="FFFFFF"/>
                  </a:solidFill>
                  <a:latin typeface="Arial"/>
                  <a:ea typeface="Arial"/>
                  <a:cs typeface="Arial"/>
                  <a:sym typeface="Arial"/>
                </a:defRPr>
              </a:pPr>
              <a:r>
                <a:rPr dirty="0"/>
                <a:t>7 CONSIGLIERI</a:t>
              </a:r>
            </a:p>
          </p:txBody>
        </p:sp>
        <p:sp>
          <p:nvSpPr>
            <p:cNvPr id="424" name="Shape 424"/>
            <p:cNvSpPr/>
            <p:nvPr/>
          </p:nvSpPr>
          <p:spPr>
            <a:xfrm>
              <a:off x="4049793" y="4347940"/>
              <a:ext cx="5177379" cy="2060937"/>
            </a:xfrm>
            <a:prstGeom prst="roundRect">
              <a:avLst>
                <a:gd name="adj" fmla="val 9939"/>
              </a:avLst>
            </a:prstGeom>
            <a:noFill/>
            <a:ln w="25400" cap="flat">
              <a:solidFill>
                <a:srgbClr val="F45653"/>
              </a:solidFill>
              <a:custDash>
                <a:ds d="200000" sp="200000"/>
              </a:custDash>
              <a:miter lim="400000"/>
            </a:ln>
            <a:effectLst/>
          </p:spPr>
          <p:txBody>
            <a:bodyPr wrap="square" lIns="45719" tIns="45719" rIns="45719" bIns="45719" numCol="1" anchor="ctr">
              <a:noAutofit/>
            </a:bodyPr>
            <a:lstStyle/>
            <a:p>
              <a:endParaRPr/>
            </a:p>
          </p:txBody>
        </p:sp>
        <p:grpSp>
          <p:nvGrpSpPr>
            <p:cNvPr id="427" name="Group 427"/>
            <p:cNvGrpSpPr/>
            <p:nvPr/>
          </p:nvGrpSpPr>
          <p:grpSpPr>
            <a:xfrm>
              <a:off x="5688731" y="4246635"/>
              <a:ext cx="1477454" cy="226987"/>
              <a:chOff x="0" y="20992"/>
              <a:chExt cx="1499697" cy="226986"/>
            </a:xfrm>
          </p:grpSpPr>
          <p:sp>
            <p:nvSpPr>
              <p:cNvPr id="425" name="Shape 425"/>
              <p:cNvSpPr/>
              <p:nvPr/>
            </p:nvSpPr>
            <p:spPr>
              <a:xfrm>
                <a:off x="0" y="20992"/>
                <a:ext cx="1486997" cy="226986"/>
              </a:xfrm>
              <a:prstGeom prst="roundRect">
                <a:avLst>
                  <a:gd name="adj" fmla="val 49488"/>
                </a:avLst>
              </a:prstGeom>
              <a:solidFill>
                <a:srgbClr val="F45653"/>
              </a:solidFill>
              <a:ln w="12700" cap="flat">
                <a:noFill/>
                <a:miter lim="400000"/>
              </a:ln>
              <a:effectLst/>
            </p:spPr>
            <p:txBody>
              <a:bodyPr wrap="square" lIns="45719" tIns="45719" rIns="45719" bIns="45719" numCol="1" anchor="ctr">
                <a:noAutofit/>
              </a:bodyPr>
              <a:lstStyle/>
              <a:p>
                <a:pPr algn="ctr"/>
                <a:endParaRPr/>
              </a:p>
            </p:txBody>
          </p:sp>
          <p:sp>
            <p:nvSpPr>
              <p:cNvPr id="426" name="Shape 426"/>
              <p:cNvSpPr/>
              <p:nvPr/>
            </p:nvSpPr>
            <p:spPr>
              <a:xfrm>
                <a:off x="12700" y="36899"/>
                <a:ext cx="1486997" cy="1061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1" indent="0" algn="ctr">
                  <a:lnSpc>
                    <a:spcPct val="120000"/>
                  </a:lnSpc>
                  <a:spcBef>
                    <a:spcPts val="300"/>
                  </a:spcBef>
                  <a:buClr>
                    <a:srgbClr val="F45653"/>
                  </a:buClr>
                  <a:defRPr sz="900" b="1">
                    <a:solidFill>
                      <a:srgbClr val="FFFFFF"/>
                    </a:solidFill>
                    <a:latin typeface="Arial"/>
                    <a:ea typeface="Arial"/>
                    <a:cs typeface="Arial"/>
                    <a:sym typeface="Arial"/>
                  </a:defRPr>
                </a:pPr>
                <a:r>
                  <a:rPr dirty="0"/>
                  <a:t>RESTO DEL MONDO</a:t>
                </a:r>
              </a:p>
            </p:txBody>
          </p:sp>
        </p:grpSp>
        <p:sp>
          <p:nvSpPr>
            <p:cNvPr id="428" name="Shape 428"/>
            <p:cNvSpPr/>
            <p:nvPr/>
          </p:nvSpPr>
          <p:spPr>
            <a:xfrm>
              <a:off x="192167" y="4347940"/>
              <a:ext cx="3830251" cy="2052581"/>
            </a:xfrm>
            <a:prstGeom prst="roundRect">
              <a:avLst>
                <a:gd name="adj" fmla="val 9939"/>
              </a:avLst>
            </a:prstGeom>
            <a:noFill/>
            <a:ln w="25400" cap="flat">
              <a:solidFill>
                <a:srgbClr val="F45653"/>
              </a:solidFill>
              <a:custDash>
                <a:ds d="200000" sp="200000"/>
              </a:custDash>
              <a:miter lim="400000"/>
            </a:ln>
            <a:effectLst/>
          </p:spPr>
          <p:txBody>
            <a:bodyPr wrap="square" lIns="45719" tIns="45719" rIns="45719" bIns="45719" numCol="1" anchor="ctr">
              <a:noAutofit/>
            </a:bodyPr>
            <a:lstStyle/>
            <a:p>
              <a:endParaRPr/>
            </a:p>
          </p:txBody>
        </p:sp>
        <p:grpSp>
          <p:nvGrpSpPr>
            <p:cNvPr id="431" name="Group 431"/>
            <p:cNvGrpSpPr/>
            <p:nvPr/>
          </p:nvGrpSpPr>
          <p:grpSpPr>
            <a:xfrm>
              <a:off x="1533618" y="4246635"/>
              <a:ext cx="906925" cy="226987"/>
              <a:chOff x="0" y="20992"/>
              <a:chExt cx="920577" cy="226986"/>
            </a:xfrm>
          </p:grpSpPr>
          <p:sp>
            <p:nvSpPr>
              <p:cNvPr id="429" name="Shape 429"/>
              <p:cNvSpPr/>
              <p:nvPr/>
            </p:nvSpPr>
            <p:spPr>
              <a:xfrm>
                <a:off x="219542" y="20992"/>
                <a:ext cx="481492" cy="226986"/>
              </a:xfrm>
              <a:prstGeom prst="roundRect">
                <a:avLst>
                  <a:gd name="adj" fmla="val 49488"/>
                </a:avLst>
              </a:prstGeom>
              <a:solidFill>
                <a:srgbClr val="F45653"/>
              </a:solidFill>
              <a:ln w="12700" cap="flat">
                <a:noFill/>
                <a:miter lim="400000"/>
              </a:ln>
              <a:effectLst/>
            </p:spPr>
            <p:txBody>
              <a:bodyPr wrap="square" lIns="45719" tIns="45719" rIns="45719" bIns="45719" numCol="1" anchor="ctr">
                <a:noAutofit/>
              </a:bodyPr>
              <a:lstStyle/>
              <a:p>
                <a:pPr algn="ctr"/>
                <a:endParaRPr/>
              </a:p>
            </p:txBody>
          </p:sp>
          <p:sp>
            <p:nvSpPr>
              <p:cNvPr id="430" name="Shape 430"/>
              <p:cNvSpPr/>
              <p:nvPr/>
            </p:nvSpPr>
            <p:spPr>
              <a:xfrm>
                <a:off x="0" y="40330"/>
                <a:ext cx="920577" cy="1202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1" indent="0" algn="ctr">
                  <a:lnSpc>
                    <a:spcPct val="120000"/>
                  </a:lnSpc>
                  <a:spcBef>
                    <a:spcPts val="300"/>
                  </a:spcBef>
                  <a:buClr>
                    <a:srgbClr val="F45653"/>
                  </a:buClr>
                  <a:defRPr sz="900" b="1">
                    <a:solidFill>
                      <a:srgbClr val="FFFFFF"/>
                    </a:solidFill>
                    <a:latin typeface="Arial"/>
                    <a:ea typeface="Arial"/>
                    <a:cs typeface="Arial"/>
                    <a:sym typeface="Arial"/>
                  </a:defRPr>
                </a:pPr>
                <a:r>
                  <a:rPr dirty="0"/>
                  <a:t>EU</a:t>
                </a:r>
              </a:p>
            </p:txBody>
          </p:sp>
        </p:grpSp>
        <p:grpSp>
          <p:nvGrpSpPr>
            <p:cNvPr id="7" name="Group 6"/>
            <p:cNvGrpSpPr/>
            <p:nvPr/>
          </p:nvGrpSpPr>
          <p:grpSpPr>
            <a:xfrm>
              <a:off x="5779002" y="2163896"/>
              <a:ext cx="2528021" cy="500376"/>
              <a:chOff x="6112377" y="2202972"/>
              <a:chExt cx="2679932" cy="500376"/>
            </a:xfrm>
          </p:grpSpPr>
          <p:sp>
            <p:nvSpPr>
              <p:cNvPr id="174" name="Shape 421"/>
              <p:cNvSpPr/>
              <p:nvPr/>
            </p:nvSpPr>
            <p:spPr>
              <a:xfrm>
                <a:off x="6264311" y="2202972"/>
                <a:ext cx="2527998" cy="500376"/>
              </a:xfrm>
              <a:prstGeom prst="roundRect">
                <a:avLst>
                  <a:gd name="adj" fmla="val 30476"/>
                </a:avLst>
              </a:prstGeom>
              <a:solidFill>
                <a:srgbClr val="F45653"/>
              </a:solidFill>
              <a:ln w="12700" cap="flat">
                <a:noFill/>
                <a:miter lim="400000"/>
              </a:ln>
              <a:effectLst/>
            </p:spPr>
            <p:txBody>
              <a:bodyPr wrap="square" lIns="45719" tIns="45719" rIns="45719" bIns="45719" numCol="1" anchor="ctr">
                <a:noAutofit/>
              </a:bodyPr>
              <a:lstStyle/>
              <a:p>
                <a:pPr algn="ctr"/>
                <a:endParaRPr sz="100" dirty="0">
                  <a:latin typeface=""/>
                </a:endParaRPr>
              </a:p>
            </p:txBody>
          </p:sp>
          <p:sp>
            <p:nvSpPr>
              <p:cNvPr id="6" name="Isosceles Triangle 5"/>
              <p:cNvSpPr/>
              <p:nvPr/>
            </p:nvSpPr>
            <p:spPr>
              <a:xfrm rot="16200000">
                <a:off x="6093333" y="2334222"/>
                <a:ext cx="276148" cy="238059"/>
              </a:xfrm>
              <a:prstGeom prst="triangle">
                <a:avLst/>
              </a:prstGeom>
              <a:solidFill>
                <a:srgbClr val="F4565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172" name="Shape 335"/>
            <p:cNvSpPr/>
            <p:nvPr/>
          </p:nvSpPr>
          <p:spPr>
            <a:xfrm>
              <a:off x="6055566" y="2110913"/>
              <a:ext cx="2169217" cy="5842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p>
              <a:pPr defTabSz="452601">
                <a:defRPr sz="1100" b="1">
                  <a:solidFill>
                    <a:srgbClr val="133D8D"/>
                  </a:solidFill>
                  <a:latin typeface="Arial"/>
                  <a:ea typeface="Arial"/>
                  <a:cs typeface="Arial"/>
                  <a:sym typeface="Arial"/>
                </a:defRPr>
              </a:pPr>
              <a:r>
                <a:rPr lang="it-IT" dirty="0">
                  <a:solidFill>
                    <a:schemeClr val="bg1">
                      <a:lumMod val="95000"/>
                    </a:schemeClr>
                  </a:solidFill>
                </a:rPr>
                <a:t>7</a:t>
              </a:r>
              <a:r>
                <a:rPr lang="it-IT" dirty="0" smtClean="0">
                  <a:solidFill>
                    <a:schemeClr val="bg1">
                      <a:lumMod val="95000"/>
                    </a:schemeClr>
                  </a:solidFill>
                </a:rPr>
                <a:t> consiglieri di Granarolo su 9 </a:t>
              </a:r>
              <a:br>
                <a:rPr lang="it-IT" dirty="0" smtClean="0">
                  <a:solidFill>
                    <a:schemeClr val="bg1">
                      <a:lumMod val="95000"/>
                    </a:schemeClr>
                  </a:solidFill>
                </a:rPr>
              </a:br>
              <a:r>
                <a:rPr lang="it-IT" dirty="0" smtClean="0">
                  <a:solidFill>
                    <a:schemeClr val="bg1">
                      <a:lumMod val="95000"/>
                    </a:schemeClr>
                  </a:solidFill>
                </a:rPr>
                <a:t>sono allevatori</a:t>
              </a:r>
              <a:endParaRPr dirty="0">
                <a:solidFill>
                  <a:schemeClr val="bg1">
                    <a:lumMod val="95000"/>
                  </a:schemeClr>
                </a:solidFill>
              </a:endParaRPr>
            </a:p>
          </p:txBody>
        </p:sp>
        <p:sp>
          <p:nvSpPr>
            <p:cNvPr id="183" name="Shape 376"/>
            <p:cNvSpPr/>
            <p:nvPr/>
          </p:nvSpPr>
          <p:spPr>
            <a:xfrm>
              <a:off x="9382470" y="2968828"/>
              <a:ext cx="407647" cy="277308"/>
            </a:xfrm>
            <a:prstGeom prst="roundRect">
              <a:avLst>
                <a:gd name="adj" fmla="val 23337"/>
              </a:avLst>
            </a:prstGeom>
            <a:solidFill>
              <a:srgbClr val="FFFFFF"/>
            </a:solidFill>
            <a:ln w="12700" cap="flat">
              <a:noFill/>
              <a:miter lim="400000"/>
            </a:ln>
            <a:effectLst/>
          </p:spPr>
          <p:txBody>
            <a:bodyPr wrap="square" lIns="39356" tIns="39356" rIns="39356" bIns="39356" numCol="1" anchor="ctr">
              <a:noAutofit/>
            </a:bodyPr>
            <a:lstStyle/>
            <a:p>
              <a:pPr algn="ctr" defTabSz="452601">
                <a:defRPr sz="1200" b="1">
                  <a:solidFill>
                    <a:srgbClr val="133D8D"/>
                  </a:solidFill>
                  <a:latin typeface="Arial"/>
                  <a:ea typeface="Arial"/>
                  <a:cs typeface="Arial"/>
                  <a:sym typeface="Arial"/>
                </a:defRPr>
              </a:pPr>
              <a:endParaRPr/>
            </a:p>
          </p:txBody>
        </p:sp>
        <p:sp>
          <p:nvSpPr>
            <p:cNvPr id="184" name="Shape 377"/>
            <p:cNvSpPr/>
            <p:nvPr/>
          </p:nvSpPr>
          <p:spPr>
            <a:xfrm>
              <a:off x="9402575" y="2976547"/>
              <a:ext cx="386156" cy="2343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9356" tIns="39356" rIns="39356" bIns="39356" numCol="1" anchor="ctr">
              <a:noAutofit/>
            </a:bodyPr>
            <a:lstStyle>
              <a:lvl1pPr algn="ctr" defTabSz="452601">
                <a:defRPr sz="1200" b="1">
                  <a:solidFill>
                    <a:srgbClr val="133D8D"/>
                  </a:solidFill>
                  <a:latin typeface="Arial"/>
                  <a:ea typeface="Arial"/>
                  <a:cs typeface="Arial"/>
                  <a:sym typeface="Arial"/>
                </a:defRPr>
              </a:lvl1pPr>
            </a:lstStyle>
            <a:p>
              <a:r>
                <a:rPr lang="it-IT" dirty="0" smtClean="0"/>
                <a:t>6</a:t>
              </a:r>
              <a:r>
                <a:rPr dirty="0" smtClean="0"/>
                <a:t>0</a:t>
              </a:r>
              <a:r>
                <a:rPr dirty="0"/>
                <a:t>%</a:t>
              </a:r>
            </a:p>
          </p:txBody>
        </p:sp>
      </p:grpSp>
    </p:spTree>
    <p:extLst>
      <p:ext uri="{BB962C8B-B14F-4D97-AF65-F5344CB8AC3E}">
        <p14:creationId xmlns:p14="http://schemas.microsoft.com/office/powerpoint/2010/main" val="141914610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72"/>
          <p:cNvSpPr/>
          <p:nvPr/>
        </p:nvSpPr>
        <p:spPr>
          <a:xfrm>
            <a:off x="334962" y="426001"/>
            <a:ext cx="9256713" cy="118186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80000"/>
              </a:lnSpc>
              <a:defRPr sz="2800" b="1">
                <a:solidFill>
                  <a:srgbClr val="005CA7"/>
                </a:solidFill>
                <a:latin typeface="Arial"/>
                <a:ea typeface="Arial"/>
                <a:cs typeface="Arial"/>
                <a:sym typeface="Arial"/>
              </a:defRPr>
            </a:pPr>
            <a:r>
              <a:rPr lang="it-IT" dirty="0" smtClean="0"/>
              <a:t>GLI SPACCI BUON CASALE: RISPARMIO E SOSTENIBILITA’ </a:t>
            </a:r>
            <a:endParaRPr sz="2000" i="1" dirty="0"/>
          </a:p>
          <a:p>
            <a:pPr>
              <a:lnSpc>
                <a:spcPct val="80000"/>
              </a:lnSpc>
              <a:defRPr sz="2000" i="1">
                <a:solidFill>
                  <a:srgbClr val="005CA7"/>
                </a:solidFill>
                <a:latin typeface="Arial"/>
                <a:ea typeface="Arial"/>
                <a:cs typeface="Arial"/>
                <a:sym typeface="Arial"/>
              </a:defRPr>
            </a:pPr>
            <a:endParaRPr sz="2000" i="1" dirty="0"/>
          </a:p>
          <a:p>
            <a:pPr>
              <a:lnSpc>
                <a:spcPct val="80000"/>
              </a:lnSpc>
              <a:defRPr sz="2000" i="1">
                <a:solidFill>
                  <a:srgbClr val="005CA7"/>
                </a:solidFill>
                <a:latin typeface="Arial"/>
                <a:ea typeface="Arial"/>
                <a:cs typeface="Arial"/>
                <a:sym typeface="Arial"/>
              </a:defRPr>
            </a:pPr>
            <a:r>
              <a:rPr dirty="0"/>
              <a:t> </a:t>
            </a:r>
            <a:endParaRPr sz="2500" dirty="0"/>
          </a:p>
        </p:txBody>
      </p:sp>
      <p:sp>
        <p:nvSpPr>
          <p:cNvPr id="3" name="Shape 1474"/>
          <p:cNvSpPr/>
          <p:nvPr/>
        </p:nvSpPr>
        <p:spPr>
          <a:xfrm>
            <a:off x="334962" y="1483592"/>
            <a:ext cx="5289153" cy="3553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defTabSz="914400">
              <a:lnSpc>
                <a:spcPct val="150000"/>
              </a:lnSpc>
              <a:defRPr sz="1200">
                <a:solidFill>
                  <a:srgbClr val="646269"/>
                </a:solidFill>
                <a:latin typeface="Arial"/>
                <a:ea typeface="Arial"/>
                <a:cs typeface="Arial"/>
                <a:sym typeface="Arial"/>
              </a:defRPr>
            </a:pPr>
            <a:endParaRPr sz="1300"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5141" y="1666817"/>
            <a:ext cx="3734723" cy="2600725"/>
          </a:xfrm>
          <a:prstGeom prst="rect">
            <a:avLst/>
          </a:prstGeom>
        </p:spPr>
      </p:pic>
      <p:sp>
        <p:nvSpPr>
          <p:cNvPr id="7" name="Shape 1474"/>
          <p:cNvSpPr/>
          <p:nvPr/>
        </p:nvSpPr>
        <p:spPr>
          <a:xfrm>
            <a:off x="334961" y="1483592"/>
            <a:ext cx="5289153" cy="429348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150000"/>
              </a:lnSpc>
            </a:pPr>
            <a:r>
              <a:rPr lang="it-IT" sz="1300" b="1" dirty="0" smtClean="0">
                <a:solidFill>
                  <a:schemeClr val="accent4"/>
                </a:solidFill>
              </a:rPr>
              <a:t>Gioia </a:t>
            </a:r>
            <a:r>
              <a:rPr lang="it-IT" sz="1300" b="1" dirty="0">
                <a:solidFill>
                  <a:schemeClr val="accent4"/>
                </a:solidFill>
              </a:rPr>
              <a:t>del Colle </a:t>
            </a:r>
            <a:r>
              <a:rPr lang="it-IT" sz="1300" b="1" dirty="0" smtClean="0">
                <a:solidFill>
                  <a:schemeClr val="accent4"/>
                </a:solidFill>
              </a:rPr>
              <a:t>e  </a:t>
            </a:r>
            <a:r>
              <a:rPr lang="it-IT" sz="1300" b="1" dirty="0" smtClean="0">
                <a:solidFill>
                  <a:schemeClr val="accent4"/>
                </a:solidFill>
              </a:rPr>
              <a:t>Bologna</a:t>
            </a:r>
            <a:r>
              <a:rPr lang="it-IT" sz="1300" dirty="0" smtClean="0">
                <a:solidFill>
                  <a:schemeClr val="tx1">
                    <a:lumMod val="65000"/>
                    <a:lumOff val="35000"/>
                  </a:schemeClr>
                </a:solidFill>
              </a:rPr>
              <a:t>: market </a:t>
            </a:r>
            <a:r>
              <a:rPr lang="it-IT" sz="1300" dirty="0">
                <a:solidFill>
                  <a:schemeClr val="tx1">
                    <a:lumMod val="65000"/>
                    <a:lumOff val="35000"/>
                  </a:schemeClr>
                </a:solidFill>
              </a:rPr>
              <a:t>del fresco a libero servizio dove consumatori privati, operatori del settore </a:t>
            </a:r>
            <a:r>
              <a:rPr lang="it-IT" sz="1300" dirty="0" err="1">
                <a:solidFill>
                  <a:schemeClr val="tx1">
                    <a:lumMod val="65000"/>
                    <a:lumOff val="35000"/>
                  </a:schemeClr>
                </a:solidFill>
              </a:rPr>
              <a:t>Ho.Re.Ca</a:t>
            </a:r>
            <a:r>
              <a:rPr lang="it-IT" sz="1300" dirty="0">
                <a:solidFill>
                  <a:schemeClr val="tx1">
                    <a:lumMod val="65000"/>
                    <a:lumOff val="35000"/>
                  </a:schemeClr>
                </a:solidFill>
              </a:rPr>
              <a:t>. </a:t>
            </a:r>
            <a:r>
              <a:rPr lang="it-IT" sz="1300" dirty="0" smtClean="0">
                <a:solidFill>
                  <a:schemeClr val="tx1">
                    <a:lumMod val="65000"/>
                    <a:lumOff val="35000"/>
                  </a:schemeClr>
                </a:solidFill>
              </a:rPr>
              <a:t>soci allevatori e </a:t>
            </a:r>
            <a:r>
              <a:rPr lang="it-IT" sz="1300" dirty="0">
                <a:solidFill>
                  <a:schemeClr val="tx1">
                    <a:lumMod val="65000"/>
                    <a:lumOff val="35000"/>
                  </a:schemeClr>
                </a:solidFill>
              </a:rPr>
              <a:t>dipendenti del Gruppo Granarolo avranno la possibilità di trovare a prezzi convenienti un ampio assortimento di prodotti tra cui quelli del portafoglio Granarolo (latte, yogurt, formaggi freschi e stagionati anche DOP, salumi, pasta confezionata all’uovo e di semola e molti altri ancora, a marchio Granarolo, Yomo, </a:t>
            </a:r>
            <a:r>
              <a:rPr lang="it-IT" sz="1300" dirty="0" err="1">
                <a:solidFill>
                  <a:schemeClr val="tx1">
                    <a:lumMod val="65000"/>
                    <a:lumOff val="35000"/>
                  </a:schemeClr>
                </a:solidFill>
              </a:rPr>
              <a:t>Pettinicchio</a:t>
            </a:r>
            <a:r>
              <a:rPr lang="it-IT" sz="1300" dirty="0">
                <a:solidFill>
                  <a:schemeClr val="tx1">
                    <a:lumMod val="65000"/>
                    <a:lumOff val="35000"/>
                  </a:schemeClr>
                </a:solidFill>
              </a:rPr>
              <a:t>, Podda, </a:t>
            </a:r>
            <a:r>
              <a:rPr lang="it-IT" sz="1300" dirty="0" err="1">
                <a:solidFill>
                  <a:schemeClr val="tx1">
                    <a:lumMod val="65000"/>
                    <a:lumOff val="35000"/>
                  </a:schemeClr>
                </a:solidFill>
              </a:rPr>
              <a:t>Amalattea</a:t>
            </a:r>
            <a:r>
              <a:rPr lang="it-IT" sz="1300" dirty="0">
                <a:solidFill>
                  <a:schemeClr val="tx1">
                    <a:lumMod val="65000"/>
                    <a:lumOff val="35000"/>
                  </a:schemeClr>
                </a:solidFill>
              </a:rPr>
              <a:t>, </a:t>
            </a:r>
            <a:r>
              <a:rPr lang="it-IT" sz="1300" dirty="0" err="1">
                <a:solidFill>
                  <a:schemeClr val="tx1">
                    <a:lumMod val="65000"/>
                    <a:lumOff val="35000"/>
                  </a:schemeClr>
                </a:solidFill>
              </a:rPr>
              <a:t>Pinzani</a:t>
            </a:r>
            <a:r>
              <a:rPr lang="it-IT" sz="1300" dirty="0">
                <a:solidFill>
                  <a:schemeClr val="tx1">
                    <a:lumMod val="65000"/>
                    <a:lumOff val="35000"/>
                  </a:schemeClr>
                </a:solidFill>
              </a:rPr>
              <a:t>, Croce di Magara, Gennari e Pastificio Granarolo) e una selezione di altri salumi, prodotti da forno (pane, pizza, piadine e dolci), piatti pronti, insalate, bevande e succhi di frutta che varierà secondo la stagionalità.</a:t>
            </a:r>
          </a:p>
          <a:p>
            <a:pPr>
              <a:lnSpc>
                <a:spcPct val="150000"/>
              </a:lnSpc>
            </a:pPr>
            <a:r>
              <a:rPr lang="it-IT" sz="1300" dirty="0">
                <a:solidFill>
                  <a:schemeClr val="tx1">
                    <a:lumMod val="65000"/>
                    <a:lumOff val="35000"/>
                  </a:schemeClr>
                </a:solidFill>
              </a:rPr>
              <a:t> </a:t>
            </a:r>
          </a:p>
          <a:p>
            <a:pPr>
              <a:lnSpc>
                <a:spcPct val="150000"/>
              </a:lnSpc>
            </a:pPr>
            <a:r>
              <a:rPr lang="it-IT" sz="1300" dirty="0">
                <a:solidFill>
                  <a:schemeClr val="tx1">
                    <a:lumMod val="65000"/>
                    <a:lumOff val="35000"/>
                  </a:schemeClr>
                </a:solidFill>
              </a:rPr>
              <a:t>I punti vendita Buon Casale sono stati concepiti in chiave di </a:t>
            </a:r>
            <a:r>
              <a:rPr lang="it-IT" sz="1300" b="1" dirty="0">
                <a:solidFill>
                  <a:schemeClr val="tx1">
                    <a:lumMod val="65000"/>
                    <a:lumOff val="35000"/>
                  </a:schemeClr>
                </a:solidFill>
              </a:rPr>
              <a:t>sostenibilità</a:t>
            </a:r>
            <a:r>
              <a:rPr lang="it-IT" sz="1300" dirty="0">
                <a:solidFill>
                  <a:schemeClr val="tx1">
                    <a:lumMod val="65000"/>
                    <a:lumOff val="35000"/>
                  </a:schemeClr>
                </a:solidFill>
              </a:rPr>
              <a:t> per </a:t>
            </a:r>
            <a:r>
              <a:rPr lang="it-IT" sz="1300" b="1" dirty="0">
                <a:solidFill>
                  <a:schemeClr val="accent1"/>
                </a:solidFill>
              </a:rPr>
              <a:t>ridurre gli sprechi di prodotto a data corta </a:t>
            </a:r>
            <a:r>
              <a:rPr lang="it-IT" sz="1300" dirty="0" smtClean="0">
                <a:solidFill>
                  <a:schemeClr val="accent1"/>
                </a:solidFill>
              </a:rPr>
              <a:t>e </a:t>
            </a:r>
            <a:r>
              <a:rPr lang="it-IT" sz="1300" dirty="0">
                <a:solidFill>
                  <a:schemeClr val="accent1"/>
                </a:solidFill>
              </a:rPr>
              <a:t>per </a:t>
            </a:r>
            <a:r>
              <a:rPr lang="it-IT" sz="1300" b="1" dirty="0">
                <a:solidFill>
                  <a:schemeClr val="accent1"/>
                </a:solidFill>
              </a:rPr>
              <a:t>consentire ai consumatori un risparmio sul prezzo a </a:t>
            </a:r>
            <a:r>
              <a:rPr lang="it-IT" sz="1300" b="1" dirty="0" smtClean="0">
                <a:solidFill>
                  <a:schemeClr val="accent1"/>
                </a:solidFill>
              </a:rPr>
              <a:t>scaffale.</a:t>
            </a:r>
            <a:endParaRPr sz="1300" dirty="0">
              <a:solidFill>
                <a:schemeClr val="accent1"/>
              </a:solidFill>
            </a:endParaRPr>
          </a:p>
        </p:txBody>
      </p:sp>
    </p:spTree>
    <p:extLst>
      <p:ext uri="{BB962C8B-B14F-4D97-AF65-F5344CB8AC3E}">
        <p14:creationId xmlns:p14="http://schemas.microsoft.com/office/powerpoint/2010/main" val="176148478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 name="Shape 1474"/>
          <p:cNvSpPr/>
          <p:nvPr/>
        </p:nvSpPr>
        <p:spPr>
          <a:xfrm>
            <a:off x="334962" y="1483592"/>
            <a:ext cx="5289153" cy="39767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defTabSz="914400">
              <a:lnSpc>
                <a:spcPct val="150000"/>
              </a:lnSpc>
              <a:defRPr sz="1200">
                <a:solidFill>
                  <a:srgbClr val="646269"/>
                </a:solidFill>
                <a:latin typeface="Arial"/>
                <a:ea typeface="Arial"/>
                <a:cs typeface="Arial"/>
                <a:sym typeface="Arial"/>
              </a:defRPr>
            </a:pPr>
            <a:r>
              <a:rPr sz="1300" dirty="0"/>
              <a:t>F.I.CO. Eataly World Bologna vuole raccontare al Mondo l’eccellenza enogastronomica italiana, racchiudendo in una location unica la tradizione locale, la cultura del cibo di alta qualità e le competenze delle persone che da sempre lavorano nelle filiere agroalimentari.</a:t>
            </a:r>
          </a:p>
          <a:p>
            <a:pPr defTabSz="914400">
              <a:lnSpc>
                <a:spcPct val="150000"/>
              </a:lnSpc>
              <a:defRPr sz="1200">
                <a:solidFill>
                  <a:srgbClr val="646269"/>
                </a:solidFill>
                <a:latin typeface="Arial"/>
                <a:ea typeface="Arial"/>
                <a:cs typeface="Arial"/>
                <a:sym typeface="Arial"/>
              </a:defRPr>
            </a:pPr>
            <a:endParaRPr sz="1300" dirty="0"/>
          </a:p>
          <a:p>
            <a:pPr defTabSz="914400">
              <a:lnSpc>
                <a:spcPct val="150000"/>
              </a:lnSpc>
              <a:defRPr sz="1200">
                <a:solidFill>
                  <a:srgbClr val="646269"/>
                </a:solidFill>
                <a:latin typeface="Arial"/>
                <a:ea typeface="Arial"/>
                <a:cs typeface="Arial"/>
                <a:sym typeface="Arial"/>
              </a:defRPr>
            </a:pPr>
            <a:r>
              <a:rPr sz="1300" dirty="0"/>
              <a:t>F.I.CO. Eataly World Bologna vuole diventare la struttura di riferimento per la divulgazione e la conoscenza dell’agroalimentare italiano, il luogo di incontro per tutti coloro che amano il cibo e che di esso vogliono conoscere i segreti e la tradizione.</a:t>
            </a:r>
          </a:p>
          <a:p>
            <a:pPr defTabSz="914400">
              <a:lnSpc>
                <a:spcPct val="150000"/>
              </a:lnSpc>
              <a:defRPr sz="1200">
                <a:solidFill>
                  <a:srgbClr val="646269"/>
                </a:solidFill>
                <a:latin typeface="Arial"/>
                <a:ea typeface="Arial"/>
                <a:cs typeface="Arial"/>
                <a:sym typeface="Arial"/>
              </a:defRPr>
            </a:pPr>
            <a:endParaRPr sz="1300" dirty="0"/>
          </a:p>
          <a:p>
            <a:pPr defTabSz="914400">
              <a:lnSpc>
                <a:spcPct val="150000"/>
              </a:lnSpc>
              <a:defRPr sz="1200">
                <a:solidFill>
                  <a:srgbClr val="646269"/>
                </a:solidFill>
                <a:latin typeface="Arial"/>
                <a:ea typeface="Arial"/>
                <a:cs typeface="Arial"/>
                <a:sym typeface="Arial"/>
              </a:defRPr>
            </a:pPr>
            <a:r>
              <a:rPr sz="1300" dirty="0"/>
              <a:t>L’obiettivo è quello di attrarre più di 6 milioni di visitatori all’anno.</a:t>
            </a:r>
          </a:p>
          <a:p>
            <a:pPr defTabSz="914400">
              <a:lnSpc>
                <a:spcPct val="150000"/>
              </a:lnSpc>
              <a:defRPr sz="1200">
                <a:solidFill>
                  <a:srgbClr val="646269"/>
                </a:solidFill>
                <a:latin typeface="Arial"/>
                <a:ea typeface="Arial"/>
                <a:cs typeface="Arial"/>
                <a:sym typeface="Arial"/>
              </a:defRPr>
            </a:pPr>
            <a:endParaRPr sz="1300" dirty="0"/>
          </a:p>
          <a:p>
            <a:pPr defTabSz="914400">
              <a:lnSpc>
                <a:spcPct val="150000"/>
              </a:lnSpc>
              <a:defRPr sz="1200">
                <a:solidFill>
                  <a:srgbClr val="646269"/>
                </a:solidFill>
                <a:latin typeface="Arial"/>
                <a:ea typeface="Arial"/>
                <a:cs typeface="Arial"/>
                <a:sym typeface="Arial"/>
              </a:defRPr>
            </a:pPr>
            <a:r>
              <a:rPr sz="1300" dirty="0"/>
              <a:t>Granarolo ci sarà.</a:t>
            </a:r>
          </a:p>
        </p:txBody>
      </p:sp>
      <p:pic>
        <p:nvPicPr>
          <p:cNvPr id="1475" name="image80.jpeg"/>
          <p:cNvPicPr>
            <a:picLocks noChangeAspect="1"/>
          </p:cNvPicPr>
          <p:nvPr/>
        </p:nvPicPr>
        <p:blipFill>
          <a:blip r:embed="rId2">
            <a:extLst/>
          </a:blip>
          <a:srcRect l="21453"/>
          <a:stretch>
            <a:fillRect/>
          </a:stretch>
        </p:blipFill>
        <p:spPr>
          <a:xfrm>
            <a:off x="6308350" y="3890281"/>
            <a:ext cx="3039361" cy="2176564"/>
          </a:xfrm>
          <a:prstGeom prst="rect">
            <a:avLst/>
          </a:prstGeom>
          <a:ln w="12700">
            <a:miter lim="400000"/>
          </a:ln>
        </p:spPr>
      </p:pic>
      <p:pic>
        <p:nvPicPr>
          <p:cNvPr id="1476" name="image81.jpg"/>
          <p:cNvPicPr>
            <a:picLocks noChangeAspect="1"/>
          </p:cNvPicPr>
          <p:nvPr/>
        </p:nvPicPr>
        <p:blipFill>
          <a:blip r:embed="rId3">
            <a:extLst/>
          </a:blip>
          <a:srcRect l="20471"/>
          <a:stretch>
            <a:fillRect/>
          </a:stretch>
        </p:blipFill>
        <p:spPr>
          <a:xfrm>
            <a:off x="6308351" y="1596257"/>
            <a:ext cx="3039361" cy="2149695"/>
          </a:xfrm>
          <a:prstGeom prst="rect">
            <a:avLst/>
          </a:prstGeom>
          <a:ln w="12700">
            <a:miter lim="400000"/>
          </a:ln>
        </p:spPr>
      </p:pic>
      <p:sp>
        <p:nvSpPr>
          <p:cNvPr id="8" name="Shape 1472"/>
          <p:cNvSpPr/>
          <p:nvPr/>
        </p:nvSpPr>
        <p:spPr>
          <a:xfrm>
            <a:off x="334962" y="426001"/>
            <a:ext cx="4903721" cy="13913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80000"/>
              </a:lnSpc>
              <a:defRPr sz="2800" b="1">
                <a:solidFill>
                  <a:srgbClr val="005CA7"/>
                </a:solidFill>
                <a:latin typeface="Arial"/>
                <a:ea typeface="Arial"/>
                <a:cs typeface="Arial"/>
                <a:sym typeface="Arial"/>
              </a:defRPr>
            </a:pPr>
            <a:r>
              <a:rPr dirty="0"/>
              <a:t>FICO</a:t>
            </a:r>
            <a:br>
              <a:rPr dirty="0"/>
            </a:br>
            <a:r>
              <a:rPr sz="2000" b="0" i="1" dirty="0"/>
              <a:t>FABBRICA ITALIANA CONTADINA    </a:t>
            </a:r>
            <a:endParaRPr sz="2000" i="1" dirty="0"/>
          </a:p>
          <a:p>
            <a:pPr>
              <a:lnSpc>
                <a:spcPct val="80000"/>
              </a:lnSpc>
              <a:defRPr sz="2000" i="1">
                <a:solidFill>
                  <a:srgbClr val="005CA7"/>
                </a:solidFill>
                <a:latin typeface="Arial"/>
                <a:ea typeface="Arial"/>
                <a:cs typeface="Arial"/>
                <a:sym typeface="Arial"/>
              </a:defRPr>
            </a:pPr>
            <a:endParaRPr sz="2000" i="1" dirty="0"/>
          </a:p>
          <a:p>
            <a:pPr>
              <a:lnSpc>
                <a:spcPct val="80000"/>
              </a:lnSpc>
              <a:defRPr sz="2000" i="1">
                <a:solidFill>
                  <a:srgbClr val="005CA7"/>
                </a:solidFill>
                <a:latin typeface="Arial"/>
                <a:ea typeface="Arial"/>
                <a:cs typeface="Arial"/>
                <a:sym typeface="Arial"/>
              </a:defRPr>
            </a:pPr>
            <a:r>
              <a:rPr dirty="0"/>
              <a:t> </a:t>
            </a:r>
            <a:endParaRPr sz="2500" dirty="0"/>
          </a:p>
        </p:txBody>
      </p:sp>
    </p:spTree>
    <p:extLst>
      <p:ext uri="{BB962C8B-B14F-4D97-AF65-F5344CB8AC3E}">
        <p14:creationId xmlns:p14="http://schemas.microsoft.com/office/powerpoint/2010/main" val="190532896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459" y="4978563"/>
            <a:ext cx="1802138" cy="1821849"/>
          </a:xfrm>
          <a:prstGeom prst="rect">
            <a:avLst/>
          </a:prstGeom>
        </p:spPr>
      </p:pic>
      <p:sp>
        <p:nvSpPr>
          <p:cNvPr id="1480" name="Shape 1480"/>
          <p:cNvSpPr/>
          <p:nvPr/>
        </p:nvSpPr>
        <p:spPr>
          <a:xfrm>
            <a:off x="347505" y="1077459"/>
            <a:ext cx="4755338" cy="424731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150000"/>
              </a:lnSpc>
              <a:defRPr sz="1200">
                <a:solidFill>
                  <a:srgbClr val="646269"/>
                </a:solidFill>
                <a:latin typeface="Arial"/>
                <a:ea typeface="Arial"/>
                <a:cs typeface="Arial"/>
                <a:sym typeface="Arial"/>
              </a:defRPr>
            </a:pPr>
            <a:r>
              <a:rPr dirty="0"/>
              <a:t>Africamilkproject aveva l'obiettivo di sviluppare intorno a un piccolo caseificio situato in uno dei distretti più poveri della Tanzania </a:t>
            </a:r>
            <a:r>
              <a:rPr dirty="0" err="1" smtClean="0"/>
              <a:t>una</a:t>
            </a:r>
            <a:r>
              <a:rPr dirty="0" smtClean="0"/>
              <a:t> </a:t>
            </a:r>
            <a:r>
              <a:rPr dirty="0"/>
              <a:t>vera e propria filiera del latte, capace di mettere a profitto gli sforzi dei primi agricoltori locali coinvolti (si tratta in realtà di famiglie che possiedono una o più mucche), così da creare un piccolo </a:t>
            </a:r>
            <a:r>
              <a:rPr dirty="0" err="1" smtClean="0"/>
              <a:t>sistema</a:t>
            </a:r>
            <a:r>
              <a:rPr dirty="0" smtClean="0"/>
              <a:t> </a:t>
            </a:r>
            <a:r>
              <a:rPr dirty="0"/>
              <a:t>agrozootecnico, in grado di produrre </a:t>
            </a:r>
            <a:r>
              <a:rPr b="1" dirty="0">
                <a:solidFill>
                  <a:srgbClr val="005CA7"/>
                </a:solidFill>
              </a:rPr>
              <a:t>latte alimentare sicuro (pastorizzato), distribuirlo alle famiglie e alle scuole, assicurando cibo, lavoro e un'attività economica autonoma. </a:t>
            </a:r>
          </a:p>
          <a:p>
            <a:pPr defTabSz="914400">
              <a:lnSpc>
                <a:spcPct val="150000"/>
              </a:lnSpc>
              <a:defRPr sz="1200">
                <a:solidFill>
                  <a:srgbClr val="646269"/>
                </a:solidFill>
                <a:latin typeface="Arial"/>
                <a:ea typeface="Arial"/>
                <a:cs typeface="Arial"/>
                <a:sym typeface="Arial"/>
              </a:defRPr>
            </a:pPr>
            <a:r>
              <a:rPr dirty="0" err="1" smtClean="0"/>
              <a:t>Oggi</a:t>
            </a:r>
            <a:r>
              <a:rPr dirty="0" smtClean="0"/>
              <a:t> </a:t>
            </a:r>
            <a:r>
              <a:rPr dirty="0"/>
              <a:t>questo sogno è una realtà. La Milk Factory di Njombe prende la materia prima da 800 allevatori locali, </a:t>
            </a:r>
            <a:r>
              <a:rPr b="1" dirty="0">
                <a:solidFill>
                  <a:srgbClr val="005CA7"/>
                </a:solidFill>
              </a:rPr>
              <a:t>dà lavoro a 800 persone, fornisce latte gratuitamente a 26.000 bambini allo scopo di educare le famiglie al consumo di </a:t>
            </a:r>
            <a:r>
              <a:rPr b="1" dirty="0" smtClean="0">
                <a:solidFill>
                  <a:srgbClr val="005CA7"/>
                </a:solidFill>
              </a:rPr>
              <a:t>latte.</a:t>
            </a:r>
            <a:r>
              <a:rPr lang="it-IT" b="1" dirty="0">
                <a:solidFill>
                  <a:srgbClr val="005CA7"/>
                </a:solidFill>
              </a:rPr>
              <a:t> </a:t>
            </a:r>
            <a:endParaRPr lang="it-IT" b="1" dirty="0" smtClean="0">
              <a:solidFill>
                <a:srgbClr val="005CA7"/>
              </a:solidFill>
            </a:endParaRPr>
          </a:p>
          <a:p>
            <a:pPr defTabSz="914400">
              <a:lnSpc>
                <a:spcPct val="150000"/>
              </a:lnSpc>
              <a:defRPr sz="1200">
                <a:solidFill>
                  <a:srgbClr val="646269"/>
                </a:solidFill>
                <a:latin typeface="Arial"/>
                <a:ea typeface="Arial"/>
                <a:cs typeface="Arial"/>
                <a:sym typeface="Arial"/>
              </a:defRPr>
            </a:pPr>
            <a:endParaRPr lang="it-IT" b="1" dirty="0" smtClean="0">
              <a:solidFill>
                <a:srgbClr val="005CA7"/>
              </a:solidFill>
            </a:endParaRPr>
          </a:p>
          <a:p>
            <a:pPr defTabSz="914400">
              <a:lnSpc>
                <a:spcPct val="150000"/>
              </a:lnSpc>
              <a:defRPr sz="1200">
                <a:solidFill>
                  <a:srgbClr val="646269"/>
                </a:solidFill>
                <a:latin typeface="Arial"/>
                <a:ea typeface="Arial"/>
                <a:cs typeface="Arial"/>
                <a:sym typeface="Arial"/>
              </a:defRPr>
            </a:pPr>
            <a:r>
              <a:rPr lang="it-IT" b="1" dirty="0" smtClean="0">
                <a:solidFill>
                  <a:srgbClr val="005CA7"/>
                </a:solidFill>
              </a:rPr>
              <a:t>Da pochi mesi è partito un nuovo progetto in Mozambico, con la Regione Emilia Romagna e molti partner.</a:t>
            </a:r>
            <a:endParaRPr b="1" dirty="0">
              <a:solidFill>
                <a:srgbClr val="005CA7"/>
              </a:solidFill>
            </a:endParaRPr>
          </a:p>
        </p:txBody>
      </p:sp>
      <p:pic>
        <p:nvPicPr>
          <p:cNvPr id="1481" name="image80.jpeg"/>
          <p:cNvPicPr>
            <a:picLocks noChangeAspect="1"/>
          </p:cNvPicPr>
          <p:nvPr/>
        </p:nvPicPr>
        <p:blipFill>
          <a:blip r:embed="rId3">
            <a:extLst/>
          </a:blip>
          <a:srcRect l="21453"/>
          <a:stretch>
            <a:fillRect/>
          </a:stretch>
        </p:blipFill>
        <p:spPr>
          <a:xfrm>
            <a:off x="6308350" y="3890281"/>
            <a:ext cx="3039361" cy="2176564"/>
          </a:xfrm>
          <a:prstGeom prst="rect">
            <a:avLst/>
          </a:prstGeom>
          <a:ln w="12700">
            <a:miter lim="400000"/>
          </a:ln>
        </p:spPr>
      </p:pic>
      <p:pic>
        <p:nvPicPr>
          <p:cNvPr id="1482" name="image81.jpg"/>
          <p:cNvPicPr>
            <a:picLocks noChangeAspect="1"/>
          </p:cNvPicPr>
          <p:nvPr/>
        </p:nvPicPr>
        <p:blipFill>
          <a:blip r:embed="rId4">
            <a:extLst/>
          </a:blip>
          <a:srcRect l="20471"/>
          <a:stretch>
            <a:fillRect/>
          </a:stretch>
        </p:blipFill>
        <p:spPr>
          <a:xfrm>
            <a:off x="6308351" y="1596257"/>
            <a:ext cx="3039361" cy="2149695"/>
          </a:xfrm>
          <a:prstGeom prst="rect">
            <a:avLst/>
          </a:prstGeom>
          <a:ln w="12700">
            <a:miter lim="400000"/>
          </a:ln>
        </p:spPr>
      </p:pic>
      <p:pic>
        <p:nvPicPr>
          <p:cNvPr id="1483" name="image184.jpeg"/>
          <p:cNvPicPr>
            <a:picLocks noChangeAspect="1"/>
          </p:cNvPicPr>
          <p:nvPr/>
        </p:nvPicPr>
        <p:blipFill rotWithShape="1">
          <a:blip r:embed="rId5">
            <a:extLst/>
          </a:blip>
          <a:srcRect l="14927" t="6092" r="42097" b="993"/>
          <a:stretch/>
        </p:blipFill>
        <p:spPr>
          <a:xfrm>
            <a:off x="6003648" y="0"/>
            <a:ext cx="3902352" cy="6858000"/>
          </a:xfrm>
          <a:prstGeom prst="rect">
            <a:avLst/>
          </a:prstGeom>
          <a:ln w="12700">
            <a:miter lim="400000"/>
          </a:ln>
        </p:spPr>
      </p:pic>
      <p:pic>
        <p:nvPicPr>
          <p:cNvPr id="1484" name="image185.jpg"/>
          <p:cNvPicPr>
            <a:picLocks noChangeAspect="1"/>
          </p:cNvPicPr>
          <p:nvPr/>
        </p:nvPicPr>
        <p:blipFill>
          <a:blip r:embed="rId6">
            <a:extLst/>
          </a:blip>
          <a:stretch>
            <a:fillRect/>
          </a:stretch>
        </p:blipFill>
        <p:spPr>
          <a:xfrm>
            <a:off x="374525" y="5405648"/>
            <a:ext cx="1900842" cy="1275864"/>
          </a:xfrm>
          <a:prstGeom prst="rect">
            <a:avLst/>
          </a:prstGeom>
          <a:ln w="12700">
            <a:miter lim="400000"/>
          </a:ln>
        </p:spPr>
      </p:pic>
      <p:sp>
        <p:nvSpPr>
          <p:cNvPr id="10" name="Shape 1478"/>
          <p:cNvSpPr/>
          <p:nvPr/>
        </p:nvSpPr>
        <p:spPr>
          <a:xfrm>
            <a:off x="347505" y="419683"/>
            <a:ext cx="4903721" cy="6894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0000"/>
              </a:lnSpc>
              <a:defRPr sz="2800" b="1">
                <a:solidFill>
                  <a:srgbClr val="005CA7"/>
                </a:solidFill>
                <a:latin typeface="Arial"/>
                <a:ea typeface="Arial"/>
                <a:cs typeface="Arial"/>
                <a:sym typeface="Arial"/>
              </a:defRPr>
            </a:lvl1pPr>
          </a:lstStyle>
          <a:p>
            <a:r>
              <a:rPr lang="it-IT" dirty="0" smtClean="0"/>
              <a:t>DA </a:t>
            </a:r>
            <a:r>
              <a:rPr dirty="0" smtClean="0"/>
              <a:t>AFRICA </a:t>
            </a:r>
            <a:r>
              <a:rPr dirty="0"/>
              <a:t>MILK </a:t>
            </a:r>
            <a:r>
              <a:rPr dirty="0" smtClean="0"/>
              <a:t>PROJECT</a:t>
            </a:r>
            <a:r>
              <a:rPr lang="it-IT" dirty="0" smtClean="0"/>
              <a:t> AD </a:t>
            </a:r>
            <a:r>
              <a:rPr lang="it-IT" dirty="0" smtClean="0">
                <a:solidFill>
                  <a:srgbClr val="FF0000"/>
                </a:solidFill>
              </a:rPr>
              <a:t>AFRIC</a:t>
            </a:r>
            <a:r>
              <a:rPr lang="it-IT" dirty="0" smtClean="0">
                <a:solidFill>
                  <a:schemeClr val="accent3">
                    <a:lumMod val="50000"/>
                  </a:schemeClr>
                </a:solidFill>
              </a:rPr>
              <a:t>HAND</a:t>
            </a:r>
            <a:r>
              <a:rPr lang="it-IT" dirty="0" smtClean="0"/>
              <a:t> </a:t>
            </a:r>
            <a:r>
              <a:rPr lang="it-IT" dirty="0" smtClean="0">
                <a:solidFill>
                  <a:schemeClr val="accent2">
                    <a:lumMod val="75000"/>
                  </a:schemeClr>
                </a:solidFill>
              </a:rPr>
              <a:t>PROJECT</a:t>
            </a:r>
            <a:endParaRPr dirty="0">
              <a:solidFill>
                <a:schemeClr val="accent2">
                  <a:lumMod val="75000"/>
                </a:schemeClr>
              </a:solidFill>
            </a:endParaRPr>
          </a:p>
        </p:txBody>
      </p:sp>
      <p:cxnSp>
        <p:nvCxnSpPr>
          <p:cNvPr id="3" name="Connettore 2 2"/>
          <p:cNvCxnSpPr/>
          <p:nvPr/>
        </p:nvCxnSpPr>
        <p:spPr>
          <a:xfrm flipV="1">
            <a:off x="2402958" y="5847907"/>
            <a:ext cx="1605516" cy="1"/>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2473297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8" name="image80.jpeg"/>
          <p:cNvPicPr>
            <a:picLocks noChangeAspect="1"/>
          </p:cNvPicPr>
          <p:nvPr/>
        </p:nvPicPr>
        <p:blipFill>
          <a:blip r:embed="rId2">
            <a:extLst/>
          </a:blip>
          <a:srcRect l="21453"/>
          <a:stretch>
            <a:fillRect/>
          </a:stretch>
        </p:blipFill>
        <p:spPr>
          <a:xfrm>
            <a:off x="6308350" y="3890281"/>
            <a:ext cx="3039361" cy="2176564"/>
          </a:xfrm>
          <a:prstGeom prst="rect">
            <a:avLst/>
          </a:prstGeom>
          <a:ln w="12700">
            <a:miter lim="400000"/>
          </a:ln>
        </p:spPr>
      </p:pic>
      <p:pic>
        <p:nvPicPr>
          <p:cNvPr id="1489" name="image81.jpg"/>
          <p:cNvPicPr>
            <a:picLocks noChangeAspect="1"/>
          </p:cNvPicPr>
          <p:nvPr/>
        </p:nvPicPr>
        <p:blipFill>
          <a:blip r:embed="rId3">
            <a:extLst/>
          </a:blip>
          <a:srcRect l="20471"/>
          <a:stretch>
            <a:fillRect/>
          </a:stretch>
        </p:blipFill>
        <p:spPr>
          <a:xfrm>
            <a:off x="6308351" y="1596257"/>
            <a:ext cx="3039361" cy="2149695"/>
          </a:xfrm>
          <a:prstGeom prst="rect">
            <a:avLst/>
          </a:prstGeom>
          <a:ln w="12700">
            <a:miter lim="400000"/>
          </a:ln>
        </p:spPr>
      </p:pic>
      <p:pic>
        <p:nvPicPr>
          <p:cNvPr id="1490" name="image184.jpeg"/>
          <p:cNvPicPr>
            <a:picLocks noChangeAspect="1"/>
          </p:cNvPicPr>
          <p:nvPr/>
        </p:nvPicPr>
        <p:blipFill>
          <a:blip r:embed="rId4">
            <a:extLst/>
          </a:blip>
          <a:srcRect l="14927" t="6093" r="42097" b="7738"/>
          <a:stretch>
            <a:fillRect/>
          </a:stretch>
        </p:blipFill>
        <p:spPr>
          <a:xfrm>
            <a:off x="6003648" y="0"/>
            <a:ext cx="3902352" cy="6360138"/>
          </a:xfrm>
          <a:prstGeom prst="rect">
            <a:avLst/>
          </a:prstGeom>
          <a:ln w="12700">
            <a:miter lim="400000"/>
          </a:ln>
        </p:spPr>
      </p:pic>
      <p:pic>
        <p:nvPicPr>
          <p:cNvPr id="1491" name="image186.jpg" descr="neonato-pretermine"/>
          <p:cNvPicPr>
            <a:picLocks noChangeAspect="1"/>
          </p:cNvPicPr>
          <p:nvPr/>
        </p:nvPicPr>
        <p:blipFill rotWithShape="1">
          <a:blip r:embed="rId5">
            <a:extLst/>
          </a:blip>
          <a:srcRect l="14373" t="399" r="42457" b="1"/>
          <a:stretch/>
        </p:blipFill>
        <p:spPr>
          <a:xfrm>
            <a:off x="5998553" y="0"/>
            <a:ext cx="3907447" cy="6858000"/>
          </a:xfrm>
          <a:prstGeom prst="rect">
            <a:avLst/>
          </a:prstGeom>
          <a:ln w="12700">
            <a:miter lim="400000"/>
          </a:ln>
        </p:spPr>
      </p:pic>
      <p:sp>
        <p:nvSpPr>
          <p:cNvPr id="1492" name="Shape 1492"/>
          <p:cNvSpPr/>
          <p:nvPr/>
        </p:nvSpPr>
        <p:spPr>
          <a:xfrm>
            <a:off x="333995" y="1483592"/>
            <a:ext cx="4755338" cy="18494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150000"/>
              </a:lnSpc>
              <a:defRPr sz="1200">
                <a:solidFill>
                  <a:srgbClr val="646269"/>
                </a:solidFill>
                <a:latin typeface="Arial"/>
                <a:ea typeface="Arial"/>
                <a:cs typeface="Arial"/>
                <a:sym typeface="Arial"/>
              </a:defRPr>
            </a:pPr>
            <a:r>
              <a:rPr dirty="0"/>
              <a:t>LA BANCA DEL LATTE È UN CENTRO ADIBITO ALLA RACCOLTA DEL LATTE UMANO OFFERTO DA MAMME DONATRICI</a:t>
            </a:r>
            <a:br>
              <a:rPr dirty="0"/>
            </a:br>
            <a:endParaRPr dirty="0"/>
          </a:p>
          <a:p>
            <a:pPr defTabSz="914400">
              <a:lnSpc>
                <a:spcPct val="150000"/>
              </a:lnSpc>
              <a:defRPr sz="1200">
                <a:solidFill>
                  <a:srgbClr val="646269"/>
                </a:solidFill>
                <a:latin typeface="Arial"/>
                <a:ea typeface="Arial"/>
                <a:cs typeface="Arial"/>
                <a:sym typeface="Arial"/>
              </a:defRPr>
            </a:pPr>
            <a:r>
              <a:rPr dirty="0"/>
              <a:t>LA BANCA DEL LATTE assicura la distribuzione gratuita del latte materno che grazie alle sue proprietà viene utilizzato per molte patologie e spesso rappresenta una garanzia in più per la sopravvivenza del bambino.</a:t>
            </a:r>
          </a:p>
        </p:txBody>
      </p:sp>
      <p:pic>
        <p:nvPicPr>
          <p:cNvPr id="1493" name="pasted-image.pdf"/>
          <p:cNvPicPr>
            <a:picLocks noChangeAspect="1"/>
          </p:cNvPicPr>
          <p:nvPr/>
        </p:nvPicPr>
        <p:blipFill>
          <a:blip r:embed="rId6">
            <a:extLst/>
          </a:blip>
          <a:stretch>
            <a:fillRect/>
          </a:stretch>
        </p:blipFill>
        <p:spPr>
          <a:xfrm>
            <a:off x="333995" y="3707866"/>
            <a:ext cx="2371726" cy="2273707"/>
          </a:xfrm>
          <a:prstGeom prst="rect">
            <a:avLst/>
          </a:prstGeom>
          <a:ln w="12700">
            <a:miter lim="400000"/>
          </a:ln>
        </p:spPr>
      </p:pic>
      <p:sp>
        <p:nvSpPr>
          <p:cNvPr id="11" name="Shape 1486"/>
          <p:cNvSpPr/>
          <p:nvPr/>
        </p:nvSpPr>
        <p:spPr>
          <a:xfrm>
            <a:off x="333995" y="386345"/>
            <a:ext cx="4903721" cy="7616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0000"/>
              </a:lnSpc>
              <a:defRPr sz="2800" b="1">
                <a:solidFill>
                  <a:srgbClr val="005CA7"/>
                </a:solidFill>
                <a:latin typeface="Arial"/>
                <a:ea typeface="Arial"/>
                <a:cs typeface="Arial"/>
                <a:sym typeface="Arial"/>
              </a:defRPr>
            </a:lvl1pPr>
          </a:lstStyle>
          <a:p>
            <a:r>
              <a:rPr dirty="0"/>
              <a:t>BANCA DEL LATTE UMANO DONATO DI BOLOGNA</a:t>
            </a:r>
          </a:p>
        </p:txBody>
      </p:sp>
    </p:spTree>
    <p:extLst>
      <p:ext uri="{BB962C8B-B14F-4D97-AF65-F5344CB8AC3E}">
        <p14:creationId xmlns:p14="http://schemas.microsoft.com/office/powerpoint/2010/main" val="227747218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 name="iStock_000024510285XLarge.jpg"/>
          <p:cNvPicPr>
            <a:picLocks noChangeAspect="1"/>
          </p:cNvPicPr>
          <p:nvPr/>
        </p:nvPicPr>
        <p:blipFill>
          <a:blip r:embed="rId2">
            <a:extLst/>
          </a:blip>
          <a:srcRect l="2795" t="17819" r="11223" b="17819"/>
          <a:stretch>
            <a:fillRect/>
          </a:stretch>
        </p:blipFill>
        <p:spPr>
          <a:xfrm>
            <a:off x="-65534" y="-10294"/>
            <a:ext cx="10037069" cy="5011190"/>
          </a:xfrm>
          <a:prstGeom prst="rect">
            <a:avLst/>
          </a:prstGeom>
          <a:ln w="12700">
            <a:miter lim="400000"/>
          </a:ln>
        </p:spPr>
      </p:pic>
      <p:pic>
        <p:nvPicPr>
          <p:cNvPr id="1496" name="pasted-image.pdf"/>
          <p:cNvPicPr>
            <a:picLocks noChangeAspect="1"/>
          </p:cNvPicPr>
          <p:nvPr/>
        </p:nvPicPr>
        <p:blipFill>
          <a:blip r:embed="rId3">
            <a:extLst/>
          </a:blip>
          <a:stretch>
            <a:fillRect/>
          </a:stretch>
        </p:blipFill>
        <p:spPr>
          <a:xfrm>
            <a:off x="3156977" y="559373"/>
            <a:ext cx="3592046" cy="1370454"/>
          </a:xfrm>
          <a:prstGeom prst="rect">
            <a:avLst/>
          </a:prstGeom>
          <a:ln w="12700">
            <a:miter lim="400000"/>
          </a:ln>
        </p:spPr>
      </p:pic>
      <p:sp>
        <p:nvSpPr>
          <p:cNvPr id="1497" name="Shape 1497"/>
          <p:cNvSpPr/>
          <p:nvPr/>
        </p:nvSpPr>
        <p:spPr>
          <a:xfrm>
            <a:off x="1476223" y="2295649"/>
            <a:ext cx="6953554" cy="6512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200" i="1">
                <a:solidFill>
                  <a:srgbClr val="005CA7"/>
                </a:solidFill>
                <a:latin typeface="Arial"/>
                <a:ea typeface="Arial"/>
                <a:cs typeface="Arial"/>
                <a:sym typeface="Arial"/>
              </a:defRPr>
            </a:lvl1pPr>
          </a:lstStyle>
          <a:p>
            <a:r>
              <a:t>Valorizziamo le produzioni di eccellenza e sosteniamo la penetrazione dei prodotti italiani all’estero</a:t>
            </a:r>
          </a:p>
        </p:txBody>
      </p:sp>
      <p:pic>
        <p:nvPicPr>
          <p:cNvPr id="1498" name="logo_centrale.png"/>
          <p:cNvPicPr>
            <a:picLocks noChangeAspect="1"/>
          </p:cNvPicPr>
          <p:nvPr/>
        </p:nvPicPr>
        <p:blipFill>
          <a:blip r:embed="rId4">
            <a:extLst/>
          </a:blip>
          <a:stretch>
            <a:fillRect/>
          </a:stretch>
        </p:blipFill>
        <p:spPr>
          <a:xfrm>
            <a:off x="2594367" y="5922760"/>
            <a:ext cx="474599" cy="720687"/>
          </a:xfrm>
          <a:prstGeom prst="rect">
            <a:avLst/>
          </a:prstGeom>
          <a:ln w="12700">
            <a:miter lim="400000"/>
          </a:ln>
        </p:spPr>
      </p:pic>
      <p:pic>
        <p:nvPicPr>
          <p:cNvPr id="1499" name="logo_pinzani.png"/>
          <p:cNvPicPr>
            <a:picLocks noChangeAspect="1"/>
          </p:cNvPicPr>
          <p:nvPr/>
        </p:nvPicPr>
        <p:blipFill>
          <a:blip r:embed="rId5">
            <a:extLst/>
          </a:blip>
          <a:stretch>
            <a:fillRect/>
          </a:stretch>
        </p:blipFill>
        <p:spPr>
          <a:xfrm>
            <a:off x="8851555" y="6011524"/>
            <a:ext cx="753435" cy="559252"/>
          </a:xfrm>
          <a:prstGeom prst="rect">
            <a:avLst/>
          </a:prstGeom>
          <a:ln w="12700">
            <a:miter lim="400000"/>
          </a:ln>
        </p:spPr>
      </p:pic>
      <p:pic>
        <p:nvPicPr>
          <p:cNvPr id="1500" name="logo_podda.png"/>
          <p:cNvPicPr>
            <a:picLocks noChangeAspect="1"/>
          </p:cNvPicPr>
          <p:nvPr/>
        </p:nvPicPr>
        <p:blipFill>
          <a:blip r:embed="rId6">
            <a:extLst/>
          </a:blip>
          <a:stretch>
            <a:fillRect/>
          </a:stretch>
        </p:blipFill>
        <p:spPr>
          <a:xfrm>
            <a:off x="6422488" y="5948389"/>
            <a:ext cx="1168933" cy="713049"/>
          </a:xfrm>
          <a:prstGeom prst="rect">
            <a:avLst/>
          </a:prstGeom>
          <a:ln w="12700">
            <a:miter lim="400000"/>
          </a:ln>
        </p:spPr>
      </p:pic>
      <p:pic>
        <p:nvPicPr>
          <p:cNvPr id="1501" name="pasted-image.tiff"/>
          <p:cNvPicPr>
            <a:picLocks noChangeAspect="1"/>
          </p:cNvPicPr>
          <p:nvPr/>
        </p:nvPicPr>
        <p:blipFill>
          <a:blip r:embed="rId7">
            <a:extLst/>
          </a:blip>
          <a:stretch>
            <a:fillRect/>
          </a:stretch>
        </p:blipFill>
        <p:spPr>
          <a:xfrm>
            <a:off x="455347" y="5930807"/>
            <a:ext cx="611993" cy="720687"/>
          </a:xfrm>
          <a:prstGeom prst="rect">
            <a:avLst/>
          </a:prstGeom>
          <a:ln w="12700">
            <a:miter lim="400000"/>
          </a:ln>
        </p:spPr>
      </p:pic>
      <p:pic>
        <p:nvPicPr>
          <p:cNvPr id="1502" name="pasted-image.tiff"/>
          <p:cNvPicPr>
            <a:picLocks noChangeAspect="1"/>
          </p:cNvPicPr>
          <p:nvPr/>
        </p:nvPicPr>
        <p:blipFill>
          <a:blip r:embed="rId8">
            <a:extLst/>
          </a:blip>
          <a:stretch>
            <a:fillRect/>
          </a:stretch>
        </p:blipFill>
        <p:spPr>
          <a:xfrm>
            <a:off x="5197857" y="6023340"/>
            <a:ext cx="1116162" cy="558082"/>
          </a:xfrm>
          <a:prstGeom prst="rect">
            <a:avLst/>
          </a:prstGeom>
          <a:ln w="12700">
            <a:miter lim="400000"/>
          </a:ln>
        </p:spPr>
      </p:pic>
      <p:pic>
        <p:nvPicPr>
          <p:cNvPr id="1503" name="pasted-image.tiff"/>
          <p:cNvPicPr>
            <a:picLocks noChangeAspect="1"/>
          </p:cNvPicPr>
          <p:nvPr/>
        </p:nvPicPr>
        <p:blipFill>
          <a:blip r:embed="rId9">
            <a:extLst/>
          </a:blip>
          <a:srcRect l="11400" t="7620" r="11400" b="7620"/>
          <a:stretch>
            <a:fillRect/>
          </a:stretch>
        </p:blipFill>
        <p:spPr>
          <a:xfrm>
            <a:off x="3230876" y="5908627"/>
            <a:ext cx="1046736" cy="764963"/>
          </a:xfrm>
          <a:prstGeom prst="rect">
            <a:avLst/>
          </a:prstGeom>
          <a:ln w="12700">
            <a:miter lim="400000"/>
          </a:ln>
        </p:spPr>
      </p:pic>
      <p:pic>
        <p:nvPicPr>
          <p:cNvPr id="1504" name="pasted-image.tiff"/>
          <p:cNvPicPr>
            <a:picLocks noChangeAspect="1"/>
          </p:cNvPicPr>
          <p:nvPr/>
        </p:nvPicPr>
        <p:blipFill>
          <a:blip r:embed="rId10">
            <a:extLst/>
          </a:blip>
          <a:stretch>
            <a:fillRect/>
          </a:stretch>
        </p:blipFill>
        <p:spPr>
          <a:xfrm>
            <a:off x="1141411" y="5882706"/>
            <a:ext cx="1562339" cy="816889"/>
          </a:xfrm>
          <a:prstGeom prst="rect">
            <a:avLst/>
          </a:prstGeom>
          <a:ln w="12700">
            <a:miter lim="400000"/>
          </a:ln>
        </p:spPr>
      </p:pic>
      <p:pic>
        <p:nvPicPr>
          <p:cNvPr id="1505" name="pasted-image.pdf"/>
          <p:cNvPicPr>
            <a:picLocks noChangeAspect="1"/>
          </p:cNvPicPr>
          <p:nvPr/>
        </p:nvPicPr>
        <p:blipFill>
          <a:blip r:embed="rId11">
            <a:extLst/>
          </a:blip>
          <a:stretch>
            <a:fillRect/>
          </a:stretch>
        </p:blipFill>
        <p:spPr>
          <a:xfrm>
            <a:off x="7591421" y="5987425"/>
            <a:ext cx="990492" cy="607451"/>
          </a:xfrm>
          <a:prstGeom prst="rect">
            <a:avLst/>
          </a:prstGeom>
          <a:ln w="12700">
            <a:miter lim="400000"/>
          </a:ln>
        </p:spPr>
      </p:pic>
      <p:pic>
        <p:nvPicPr>
          <p:cNvPr id="1506" name="pasted-image.pdf"/>
          <p:cNvPicPr>
            <a:picLocks noChangeAspect="1"/>
          </p:cNvPicPr>
          <p:nvPr/>
        </p:nvPicPr>
        <p:blipFill>
          <a:blip r:embed="rId12">
            <a:extLst/>
          </a:blip>
          <a:stretch>
            <a:fillRect/>
          </a:stretch>
        </p:blipFill>
        <p:spPr>
          <a:xfrm>
            <a:off x="230593" y="5245436"/>
            <a:ext cx="1061501" cy="501783"/>
          </a:xfrm>
          <a:prstGeom prst="rect">
            <a:avLst/>
          </a:prstGeom>
          <a:ln w="12700">
            <a:miter lim="400000"/>
          </a:ln>
        </p:spPr>
      </p:pic>
      <p:pic>
        <p:nvPicPr>
          <p:cNvPr id="1507" name="logo_yomo.png"/>
          <p:cNvPicPr>
            <a:picLocks noChangeAspect="1"/>
          </p:cNvPicPr>
          <p:nvPr/>
        </p:nvPicPr>
        <p:blipFill>
          <a:blip r:embed="rId13">
            <a:extLst/>
          </a:blip>
          <a:stretch>
            <a:fillRect/>
          </a:stretch>
        </p:blipFill>
        <p:spPr>
          <a:xfrm>
            <a:off x="1500227" y="5291964"/>
            <a:ext cx="1285992" cy="408727"/>
          </a:xfrm>
          <a:prstGeom prst="rect">
            <a:avLst/>
          </a:prstGeom>
          <a:ln w="12700">
            <a:miter lim="400000"/>
          </a:ln>
        </p:spPr>
      </p:pic>
      <p:pic>
        <p:nvPicPr>
          <p:cNvPr id="1508" name="logo_Casa_Azzurra.png"/>
          <p:cNvPicPr>
            <a:picLocks noChangeAspect="1"/>
          </p:cNvPicPr>
          <p:nvPr/>
        </p:nvPicPr>
        <p:blipFill>
          <a:blip r:embed="rId14">
            <a:extLst/>
          </a:blip>
          <a:stretch>
            <a:fillRect/>
          </a:stretch>
        </p:blipFill>
        <p:spPr>
          <a:xfrm>
            <a:off x="2943552" y="5215403"/>
            <a:ext cx="1151328" cy="561849"/>
          </a:xfrm>
          <a:prstGeom prst="rect">
            <a:avLst/>
          </a:prstGeom>
          <a:ln w="12700">
            <a:miter lim="400000"/>
          </a:ln>
        </p:spPr>
      </p:pic>
      <p:pic>
        <p:nvPicPr>
          <p:cNvPr id="1509" name="Logo_Amalattea.jpg"/>
          <p:cNvPicPr>
            <a:picLocks noChangeAspect="1"/>
          </p:cNvPicPr>
          <p:nvPr/>
        </p:nvPicPr>
        <p:blipFill>
          <a:blip r:embed="rId15">
            <a:extLst/>
          </a:blip>
          <a:srcRect t="18933" r="2382" b="18933"/>
          <a:stretch>
            <a:fillRect/>
          </a:stretch>
        </p:blipFill>
        <p:spPr>
          <a:xfrm>
            <a:off x="4277612" y="5354182"/>
            <a:ext cx="1378328" cy="295542"/>
          </a:xfrm>
          <a:prstGeom prst="rect">
            <a:avLst/>
          </a:prstGeom>
          <a:ln w="12700">
            <a:miter lim="400000"/>
          </a:ln>
        </p:spPr>
      </p:pic>
      <p:pic>
        <p:nvPicPr>
          <p:cNvPr id="1510" name="pasted-image.pdf"/>
          <p:cNvPicPr>
            <a:picLocks noChangeAspect="1"/>
          </p:cNvPicPr>
          <p:nvPr/>
        </p:nvPicPr>
        <p:blipFill>
          <a:blip r:embed="rId16">
            <a:extLst/>
          </a:blip>
          <a:stretch>
            <a:fillRect/>
          </a:stretch>
        </p:blipFill>
        <p:spPr>
          <a:xfrm>
            <a:off x="8791776" y="5235287"/>
            <a:ext cx="872992" cy="522082"/>
          </a:xfrm>
          <a:prstGeom prst="rect">
            <a:avLst/>
          </a:prstGeom>
          <a:ln w="12700">
            <a:miter lim="400000"/>
          </a:ln>
        </p:spPr>
      </p:pic>
      <p:pic>
        <p:nvPicPr>
          <p:cNvPr id="1511" name="pasted-image.tiff"/>
          <p:cNvPicPr>
            <a:picLocks noChangeAspect="1"/>
          </p:cNvPicPr>
          <p:nvPr/>
        </p:nvPicPr>
        <p:blipFill>
          <a:blip r:embed="rId17">
            <a:extLst/>
          </a:blip>
          <a:srcRect t="36457" b="34842"/>
          <a:stretch>
            <a:fillRect/>
          </a:stretch>
        </p:blipFill>
        <p:spPr>
          <a:xfrm>
            <a:off x="5923223" y="5354182"/>
            <a:ext cx="1294051" cy="371385"/>
          </a:xfrm>
          <a:prstGeom prst="rect">
            <a:avLst/>
          </a:prstGeom>
          <a:ln w="12700">
            <a:miter lim="400000"/>
          </a:ln>
        </p:spPr>
      </p:pic>
      <p:pic>
        <p:nvPicPr>
          <p:cNvPr id="1512" name="image204.jpg"/>
          <p:cNvPicPr>
            <a:picLocks noChangeAspect="1"/>
          </p:cNvPicPr>
          <p:nvPr/>
        </p:nvPicPr>
        <p:blipFill>
          <a:blip r:embed="rId18">
            <a:extLst/>
          </a:blip>
          <a:stretch>
            <a:fillRect/>
          </a:stretch>
        </p:blipFill>
        <p:spPr>
          <a:xfrm>
            <a:off x="7395370" y="5181227"/>
            <a:ext cx="1185335" cy="641249"/>
          </a:xfrm>
          <a:prstGeom prst="rect">
            <a:avLst/>
          </a:prstGeom>
          <a:ln w="12700">
            <a:miter lim="400000"/>
          </a:ln>
        </p:spPr>
      </p:pic>
      <p:sp>
        <p:nvSpPr>
          <p:cNvPr id="2" name="Segnaposto numero diapositiva 1"/>
          <p:cNvSpPr>
            <a:spLocks noGrp="1"/>
          </p:cNvSpPr>
          <p:nvPr>
            <p:ph type="sldNum" sz="quarter" idx="2"/>
          </p:nvPr>
        </p:nvSpPr>
        <p:spPr/>
        <p:txBody>
          <a:bodyPr/>
          <a:lstStyle/>
          <a:p>
            <a:fld id="{86CB4B4D-7CA3-9044-876B-883B54F8677D}" type="slidenum">
              <a:rPr lang="it-IT" smtClean="0"/>
              <a:t>34</a:t>
            </a:fld>
            <a:endParaRPr lang="it-IT" dirty="0"/>
          </a:p>
        </p:txBody>
      </p:sp>
      <p:pic>
        <p:nvPicPr>
          <p:cNvPr id="21" name="Immagine 20"/>
          <p:cNvPicPr/>
          <p:nvPr/>
        </p:nvPicPr>
        <p:blipFill>
          <a:blip r:embed="rId19" cstate="print">
            <a:extLst>
              <a:ext uri="{28A0092B-C50C-407E-A947-70E740481C1C}">
                <a14:useLocalDpi xmlns:a14="http://schemas.microsoft.com/office/drawing/2010/main" val="0"/>
              </a:ext>
            </a:extLst>
          </a:blip>
          <a:stretch>
            <a:fillRect/>
          </a:stretch>
        </p:blipFill>
        <p:spPr>
          <a:xfrm>
            <a:off x="4357688" y="5882706"/>
            <a:ext cx="709612" cy="797766"/>
          </a:xfrm>
          <a:prstGeom prst="rect">
            <a:avLst/>
          </a:prstGeom>
        </p:spPr>
      </p:pic>
    </p:spTree>
    <p:extLst>
      <p:ext uri="{BB962C8B-B14F-4D97-AF65-F5344CB8AC3E}">
        <p14:creationId xmlns:p14="http://schemas.microsoft.com/office/powerpoint/2010/main" val="414785582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S2014_Completo_IT_4.0_web2.jpg"/>
          <p:cNvPicPr>
            <a:picLocks noChangeAspect="1"/>
          </p:cNvPicPr>
          <p:nvPr/>
        </p:nvPicPr>
        <p:blipFill rotWithShape="1">
          <a:blip r:embed="rId2" cstate="print">
            <a:extLst>
              <a:ext uri="{28A0092B-C50C-407E-A947-70E740481C1C}">
                <a14:useLocalDpi xmlns:a14="http://schemas.microsoft.com/office/drawing/2010/main" val="0"/>
              </a:ext>
            </a:extLst>
          </a:blip>
          <a:srcRect t="2811" b="6739"/>
          <a:stretch/>
        </p:blipFill>
        <p:spPr>
          <a:xfrm>
            <a:off x="0" y="0"/>
            <a:ext cx="9906000" cy="6337058"/>
          </a:xfrm>
          <a:prstGeom prst="rect">
            <a:avLst/>
          </a:prstGeom>
        </p:spPr>
      </p:pic>
      <p:grpSp>
        <p:nvGrpSpPr>
          <p:cNvPr id="3" name="Group 2"/>
          <p:cNvGrpSpPr/>
          <p:nvPr/>
        </p:nvGrpSpPr>
        <p:grpSpPr>
          <a:xfrm>
            <a:off x="4019994" y="4628328"/>
            <a:ext cx="1329988" cy="1329986"/>
            <a:chOff x="3659862" y="4514601"/>
            <a:chExt cx="1495712" cy="1495710"/>
          </a:xfrm>
        </p:grpSpPr>
        <p:sp>
          <p:nvSpPr>
            <p:cNvPr id="7" name="Shape 1433"/>
            <p:cNvSpPr/>
            <p:nvPr/>
          </p:nvSpPr>
          <p:spPr>
            <a:xfrm>
              <a:off x="3659862" y="4514601"/>
              <a:ext cx="1495712" cy="1495710"/>
            </a:xfrm>
            <a:prstGeom prst="ellipse">
              <a:avLst/>
            </a:prstGeom>
            <a:solidFill>
              <a:srgbClr val="F45653"/>
            </a:solidFill>
            <a:ln w="12700">
              <a:miter lim="400000"/>
            </a:ln>
          </p:spPr>
          <p:txBody>
            <a:bodyPr lIns="45719" rIns="45719" anchor="ctr"/>
            <a:lstStyle/>
            <a:p>
              <a:pPr>
                <a:defRPr>
                  <a:solidFill>
                    <a:srgbClr val="F45653"/>
                  </a:solidFill>
                </a:defRPr>
              </a:pPr>
              <a:endParaRPr/>
            </a:p>
          </p:txBody>
        </p:sp>
        <p:sp>
          <p:nvSpPr>
            <p:cNvPr id="8" name="Shape 1438"/>
            <p:cNvSpPr/>
            <p:nvPr/>
          </p:nvSpPr>
          <p:spPr>
            <a:xfrm>
              <a:off x="3745154" y="4749427"/>
              <a:ext cx="1325126" cy="89255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defTabSz="914400">
                <a:defRPr sz="1800">
                  <a:solidFill>
                    <a:srgbClr val="FFFFFF"/>
                  </a:solidFill>
                  <a:latin typeface="Arial"/>
                  <a:ea typeface="Arial"/>
                  <a:cs typeface="Arial"/>
                  <a:sym typeface="Arial"/>
                </a:defRPr>
              </a:pPr>
              <a:r>
                <a:rPr lang="hr-HR" sz="1300" dirty="0" smtClean="0"/>
                <a:t>2.000.000</a:t>
              </a:r>
            </a:p>
            <a:p>
              <a:pPr algn="ctr" defTabSz="914400">
                <a:defRPr sz="1800">
                  <a:solidFill>
                    <a:srgbClr val="FFFFFF"/>
                  </a:solidFill>
                  <a:latin typeface="Arial"/>
                  <a:ea typeface="Arial"/>
                  <a:cs typeface="Arial"/>
                  <a:sym typeface="Arial"/>
                </a:defRPr>
              </a:pPr>
              <a:r>
                <a:rPr lang="en-US" sz="1300" dirty="0" smtClean="0"/>
                <a:t>di </a:t>
              </a:r>
              <a:r>
                <a:rPr lang="en-US" sz="1300" dirty="0" err="1" smtClean="0"/>
                <a:t>analisi</a:t>
              </a:r>
              <a:r>
                <a:rPr lang="en-US" sz="1300" dirty="0" smtClean="0"/>
                <a:t>/anno</a:t>
              </a:r>
            </a:p>
            <a:p>
              <a:pPr algn="ctr" defTabSz="914400">
                <a:defRPr sz="1800">
                  <a:solidFill>
                    <a:srgbClr val="FFFFFF"/>
                  </a:solidFill>
                  <a:latin typeface="Arial"/>
                  <a:ea typeface="Arial"/>
                  <a:cs typeface="Arial"/>
                  <a:sym typeface="Arial"/>
                </a:defRPr>
              </a:pPr>
              <a:r>
                <a:rPr lang="en-US" sz="1300" dirty="0" err="1"/>
                <a:t>s</a:t>
              </a:r>
              <a:r>
                <a:rPr lang="en-US" sz="1300" dirty="0" err="1" smtClean="0"/>
                <a:t>ul</a:t>
              </a:r>
              <a:r>
                <a:rPr lang="en-US" sz="1300" dirty="0" smtClean="0"/>
                <a:t> </a:t>
              </a:r>
              <a:r>
                <a:rPr lang="en-US" sz="1300" dirty="0" err="1" smtClean="0"/>
                <a:t>prodotto</a:t>
              </a:r>
              <a:r>
                <a:rPr lang="en-US" sz="1300" dirty="0" smtClean="0"/>
                <a:t> </a:t>
              </a:r>
              <a:r>
                <a:rPr lang="en-US" sz="1300" dirty="0" err="1" smtClean="0"/>
                <a:t>finito</a:t>
              </a:r>
              <a:endParaRPr sz="1300" dirty="0"/>
            </a:p>
          </p:txBody>
        </p:sp>
      </p:grpSp>
    </p:spTree>
    <p:extLst>
      <p:ext uri="{BB962C8B-B14F-4D97-AF65-F5344CB8AC3E}">
        <p14:creationId xmlns:p14="http://schemas.microsoft.com/office/powerpoint/2010/main" val="93179509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arolo_stabilimenti_e_produzioni_2016-04-28_I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96602" cy="6858000"/>
          </a:xfrm>
          <a:prstGeom prst="rect">
            <a:avLst/>
          </a:prstGeom>
        </p:spPr>
      </p:pic>
      <p:pic>
        <p:nvPicPr>
          <p:cNvPr id="12" name="Picture 11"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458" y="2866164"/>
            <a:ext cx="334851" cy="319932"/>
          </a:xfrm>
          <a:prstGeom prst="rect">
            <a:avLst/>
          </a:prstGeom>
        </p:spPr>
      </p:pic>
      <p:pic>
        <p:nvPicPr>
          <p:cNvPr id="13" name="Picture 12"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46" y="3766121"/>
            <a:ext cx="334851" cy="319932"/>
          </a:xfrm>
          <a:prstGeom prst="rect">
            <a:avLst/>
          </a:prstGeom>
        </p:spPr>
      </p:pic>
      <p:pic>
        <p:nvPicPr>
          <p:cNvPr id="14" name="Picture 13"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419" y="4816654"/>
            <a:ext cx="334851" cy="319932"/>
          </a:xfrm>
          <a:prstGeom prst="rect">
            <a:avLst/>
          </a:prstGeom>
        </p:spPr>
      </p:pic>
      <p:pic>
        <p:nvPicPr>
          <p:cNvPr id="15" name="Picture 14"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334" y="5285476"/>
            <a:ext cx="334851" cy="319932"/>
          </a:xfrm>
          <a:prstGeom prst="rect">
            <a:avLst/>
          </a:prstGeom>
        </p:spPr>
      </p:pic>
      <p:pic>
        <p:nvPicPr>
          <p:cNvPr id="18" name="Picture 17"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5399" y="2621331"/>
            <a:ext cx="334851" cy="319932"/>
          </a:xfrm>
          <a:prstGeom prst="rect">
            <a:avLst/>
          </a:prstGeom>
        </p:spPr>
      </p:pic>
      <p:pic>
        <p:nvPicPr>
          <p:cNvPr id="19" name="Picture 18"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731" y="235999"/>
            <a:ext cx="334851" cy="319932"/>
          </a:xfrm>
          <a:prstGeom prst="rect">
            <a:avLst/>
          </a:prstGeom>
        </p:spPr>
      </p:pic>
      <p:pic>
        <p:nvPicPr>
          <p:cNvPr id="17" name="Picture 16" descr="star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828" y="3364994"/>
            <a:ext cx="334851" cy="319932"/>
          </a:xfrm>
          <a:prstGeom prst="rect">
            <a:avLst/>
          </a:prstGeom>
        </p:spPr>
      </p:pic>
    </p:spTree>
    <p:extLst>
      <p:ext uri="{BB962C8B-B14F-4D97-AF65-F5344CB8AC3E}">
        <p14:creationId xmlns:p14="http://schemas.microsoft.com/office/powerpoint/2010/main" val="345757487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249770" cy="6780590"/>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j-lt"/>
              <a:ea typeface="+mj-ea"/>
              <a:cs typeface="+mj-cs"/>
              <a:sym typeface="Calibri"/>
            </a:endParaRPr>
          </a:p>
        </p:txBody>
      </p:sp>
      <p:sp>
        <p:nvSpPr>
          <p:cNvPr id="443" name="Shape 443"/>
          <p:cNvSpPr/>
          <p:nvPr/>
        </p:nvSpPr>
        <p:spPr>
          <a:xfrm>
            <a:off x="0" y="298450"/>
            <a:ext cx="4156585" cy="4739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10000"/>
              </a:lnSpc>
              <a:defRPr sz="2800" b="1">
                <a:solidFill>
                  <a:srgbClr val="005CA7"/>
                </a:solidFill>
                <a:latin typeface="Arial"/>
                <a:ea typeface="Arial"/>
                <a:cs typeface="Arial"/>
                <a:sym typeface="Arial"/>
              </a:defRPr>
            </a:lvl1pPr>
          </a:lstStyle>
          <a:p>
            <a:r>
              <a:rPr lang="it-IT" dirty="0" smtClean="0"/>
              <a:t>PASSATO</a:t>
            </a:r>
            <a:endParaRPr dirty="0"/>
          </a:p>
        </p:txBody>
      </p:sp>
      <p:grpSp>
        <p:nvGrpSpPr>
          <p:cNvPr id="13" name="Group 12"/>
          <p:cNvGrpSpPr/>
          <p:nvPr/>
        </p:nvGrpSpPr>
        <p:grpSpPr>
          <a:xfrm>
            <a:off x="157144" y="1938398"/>
            <a:ext cx="1908784" cy="1047959"/>
            <a:chOff x="333360" y="1160686"/>
            <a:chExt cx="1908784" cy="1047959"/>
          </a:xfrm>
        </p:grpSpPr>
        <p:sp>
          <p:nvSpPr>
            <p:cNvPr id="446" name="Shape 446"/>
            <p:cNvSpPr/>
            <p:nvPr/>
          </p:nvSpPr>
          <p:spPr>
            <a:xfrm>
              <a:off x="333360" y="1685425"/>
              <a:ext cx="1908784"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indent="0" algn="ctr">
                <a:spcBef>
                  <a:spcPts val="300"/>
                </a:spcBef>
                <a:buClr>
                  <a:srgbClr val="F45653"/>
                </a:buClr>
                <a:defRPr sz="1400">
                  <a:solidFill>
                    <a:srgbClr val="005CA7"/>
                  </a:solidFill>
                  <a:latin typeface="Arial"/>
                  <a:ea typeface="Arial"/>
                  <a:cs typeface="Arial"/>
                  <a:sym typeface="Arial"/>
                </a:defRPr>
              </a:pPr>
              <a:r>
                <a:rPr b="1" dirty="0">
                  <a:solidFill>
                    <a:srgbClr val="F45653"/>
                  </a:solidFill>
                </a:rPr>
                <a:t>1.000</a:t>
              </a:r>
              <a:r>
                <a:rPr dirty="0"/>
                <a:t> allevatori </a:t>
              </a:r>
              <a:br>
                <a:rPr dirty="0"/>
              </a:br>
              <a:r>
                <a:rPr dirty="0"/>
                <a:t>  in 12 regioni italiane</a:t>
              </a:r>
            </a:p>
          </p:txBody>
        </p:sp>
        <p:pic>
          <p:nvPicPr>
            <p:cNvPr id="454" name="pasted-image.pdf"/>
            <p:cNvPicPr>
              <a:picLocks noChangeAspect="1"/>
            </p:cNvPicPr>
            <p:nvPr/>
          </p:nvPicPr>
          <p:blipFill>
            <a:blip r:embed="rId2">
              <a:extLst/>
            </a:blip>
            <a:stretch>
              <a:fillRect/>
            </a:stretch>
          </p:blipFill>
          <p:spPr>
            <a:xfrm>
              <a:off x="1094372" y="1160686"/>
              <a:ext cx="533389" cy="522089"/>
            </a:xfrm>
            <a:prstGeom prst="rect">
              <a:avLst/>
            </a:prstGeom>
            <a:ln w="12700">
              <a:miter lim="400000"/>
            </a:ln>
          </p:spPr>
        </p:pic>
      </p:grpSp>
      <p:grpSp>
        <p:nvGrpSpPr>
          <p:cNvPr id="14" name="Group 13"/>
          <p:cNvGrpSpPr/>
          <p:nvPr/>
        </p:nvGrpSpPr>
        <p:grpSpPr>
          <a:xfrm>
            <a:off x="2065928" y="1946131"/>
            <a:ext cx="2183842" cy="1242965"/>
            <a:chOff x="2242144" y="1077246"/>
            <a:chExt cx="2183842" cy="1242965"/>
          </a:xfrm>
        </p:grpSpPr>
        <p:sp>
          <p:nvSpPr>
            <p:cNvPr id="444" name="Shape 444"/>
            <p:cNvSpPr/>
            <p:nvPr/>
          </p:nvSpPr>
          <p:spPr>
            <a:xfrm>
              <a:off x="2242144" y="1581547"/>
              <a:ext cx="2183842"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indent="0" algn="ctr">
                <a:spcBef>
                  <a:spcPts val="300"/>
                </a:spcBef>
                <a:buClr>
                  <a:srgbClr val="F45653"/>
                </a:buClr>
                <a:defRPr sz="1400">
                  <a:solidFill>
                    <a:srgbClr val="005CA7"/>
                  </a:solidFill>
                  <a:latin typeface="Arial"/>
                  <a:ea typeface="Arial"/>
                  <a:cs typeface="Arial"/>
                  <a:sym typeface="Arial"/>
                </a:defRPr>
              </a:pPr>
              <a:r>
                <a:rPr b="1" dirty="0">
                  <a:solidFill>
                    <a:srgbClr val="F45653"/>
                  </a:solidFill>
                </a:rPr>
                <a:t>8,5</a:t>
              </a:r>
              <a:r>
                <a:rPr dirty="0"/>
                <a:t> milioni </a:t>
              </a:r>
              <a:br>
                <a:rPr dirty="0"/>
              </a:br>
              <a:r>
                <a:rPr dirty="0"/>
                <a:t>  di quintali di latte </a:t>
              </a:r>
              <a:r>
                <a:rPr dirty="0" smtClean="0"/>
                <a:t>lavorato</a:t>
              </a:r>
              <a:r>
                <a:rPr dirty="0"/>
                <a:t>/anno</a:t>
              </a:r>
            </a:p>
          </p:txBody>
        </p:sp>
        <p:pic>
          <p:nvPicPr>
            <p:cNvPr id="455" name="pasted-image.pdf"/>
            <p:cNvPicPr>
              <a:picLocks noChangeAspect="1"/>
            </p:cNvPicPr>
            <p:nvPr/>
          </p:nvPicPr>
          <p:blipFill>
            <a:blip r:embed="rId3">
              <a:extLst/>
            </a:blip>
            <a:stretch>
              <a:fillRect/>
            </a:stretch>
          </p:blipFill>
          <p:spPr>
            <a:xfrm>
              <a:off x="3006965" y="1077246"/>
              <a:ext cx="654200" cy="501651"/>
            </a:xfrm>
            <a:prstGeom prst="rect">
              <a:avLst/>
            </a:prstGeom>
            <a:ln w="12700">
              <a:miter lim="400000"/>
            </a:ln>
          </p:spPr>
        </p:pic>
      </p:grpSp>
      <p:grpSp>
        <p:nvGrpSpPr>
          <p:cNvPr id="11" name="Group 10"/>
          <p:cNvGrpSpPr/>
          <p:nvPr/>
        </p:nvGrpSpPr>
        <p:grpSpPr>
          <a:xfrm>
            <a:off x="2241354" y="4060345"/>
            <a:ext cx="1739014" cy="1263403"/>
            <a:chOff x="2417570" y="2651670"/>
            <a:chExt cx="1739014" cy="1263403"/>
          </a:xfrm>
        </p:grpSpPr>
        <p:sp>
          <p:nvSpPr>
            <p:cNvPr id="453" name="Shape 453"/>
            <p:cNvSpPr/>
            <p:nvPr/>
          </p:nvSpPr>
          <p:spPr>
            <a:xfrm>
              <a:off x="2417570" y="3176409"/>
              <a:ext cx="1739014"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indent="0" algn="ctr">
                <a:spcBef>
                  <a:spcPts val="300"/>
                </a:spcBef>
                <a:buClr>
                  <a:srgbClr val="F45653"/>
                </a:buClr>
                <a:defRPr sz="1400">
                  <a:solidFill>
                    <a:srgbClr val="005CA7"/>
                  </a:solidFill>
                  <a:latin typeface="Arial"/>
                  <a:ea typeface="Arial"/>
                  <a:cs typeface="Arial"/>
                  <a:sym typeface="Arial"/>
                </a:defRPr>
              </a:pPr>
              <a:r>
                <a:rPr b="1" dirty="0">
                  <a:solidFill>
                    <a:srgbClr val="F45653"/>
                  </a:solidFill>
                </a:rPr>
                <a:t>70</a:t>
              </a:r>
              <a:r>
                <a:rPr dirty="0"/>
                <a:t> </a:t>
              </a:r>
              <a:r>
                <a:rPr dirty="0" err="1"/>
                <a:t>mezzi</a:t>
              </a:r>
              <a:r>
                <a:rPr dirty="0"/>
                <a:t> di </a:t>
              </a:r>
              <a:r>
                <a:rPr dirty="0" err="1"/>
                <a:t>raccolta</a:t>
              </a:r>
              <a:r>
                <a:rPr dirty="0"/>
                <a:t> </a:t>
              </a:r>
              <a:br>
                <a:rPr dirty="0"/>
              </a:br>
              <a:r>
                <a:rPr dirty="0"/>
                <a:t>  </a:t>
              </a:r>
              <a:r>
                <a:rPr dirty="0" err="1"/>
                <a:t>della</a:t>
              </a:r>
              <a:r>
                <a:rPr dirty="0"/>
                <a:t> </a:t>
              </a:r>
              <a:r>
                <a:rPr dirty="0" err="1"/>
                <a:t>materia</a:t>
              </a:r>
              <a:r>
                <a:rPr dirty="0"/>
                <a:t> prima </a:t>
              </a:r>
              <a:r>
                <a:rPr dirty="0" err="1"/>
                <a:t>alla</a:t>
              </a:r>
              <a:r>
                <a:rPr dirty="0"/>
                <a:t> </a:t>
              </a:r>
              <a:r>
                <a:rPr dirty="0" err="1"/>
                <a:t>stalla</a:t>
              </a:r>
              <a:endParaRPr dirty="0"/>
            </a:p>
          </p:txBody>
        </p:sp>
        <p:pic>
          <p:nvPicPr>
            <p:cNvPr id="456" name="pasted-image.pdf"/>
            <p:cNvPicPr>
              <a:picLocks noChangeAspect="1"/>
            </p:cNvPicPr>
            <p:nvPr/>
          </p:nvPicPr>
          <p:blipFill>
            <a:blip r:embed="rId4">
              <a:extLst/>
            </a:blip>
            <a:stretch>
              <a:fillRect/>
            </a:stretch>
          </p:blipFill>
          <p:spPr>
            <a:xfrm>
              <a:off x="3072087" y="2651670"/>
              <a:ext cx="429980" cy="522089"/>
            </a:xfrm>
            <a:prstGeom prst="rect">
              <a:avLst/>
            </a:prstGeom>
            <a:ln w="12700">
              <a:miter lim="400000"/>
            </a:ln>
          </p:spPr>
        </p:pic>
      </p:grpSp>
      <p:grpSp>
        <p:nvGrpSpPr>
          <p:cNvPr id="2" name="Group 1"/>
          <p:cNvGrpSpPr/>
          <p:nvPr/>
        </p:nvGrpSpPr>
        <p:grpSpPr>
          <a:xfrm>
            <a:off x="4755644" y="1391197"/>
            <a:ext cx="2294836" cy="1073799"/>
            <a:chOff x="3637942" y="2444888"/>
            <a:chExt cx="2294836" cy="1073799"/>
          </a:xfrm>
        </p:grpSpPr>
        <p:sp>
          <p:nvSpPr>
            <p:cNvPr id="451" name="Shape 451"/>
            <p:cNvSpPr/>
            <p:nvPr/>
          </p:nvSpPr>
          <p:spPr>
            <a:xfrm>
              <a:off x="3637942" y="3026663"/>
              <a:ext cx="2294836" cy="4920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300"/>
                </a:spcBef>
                <a:defRPr sz="1400">
                  <a:solidFill>
                    <a:srgbClr val="005CA7"/>
                  </a:solidFill>
                  <a:latin typeface="Arial"/>
                  <a:ea typeface="Arial"/>
                  <a:cs typeface="Arial"/>
                  <a:sym typeface="Arial"/>
                </a:defRPr>
              </a:pPr>
              <a:r>
                <a:rPr dirty="0"/>
                <a:t>Oltre </a:t>
              </a:r>
              <a:r>
                <a:rPr b="1" dirty="0">
                  <a:solidFill>
                    <a:srgbClr val="F45653"/>
                  </a:solidFill>
                </a:rPr>
                <a:t>1 miliardo</a:t>
              </a:r>
              <a:r>
                <a:rPr dirty="0"/>
                <a:t> di euro </a:t>
              </a:r>
              <a:br>
                <a:rPr dirty="0"/>
              </a:br>
              <a:r>
                <a:rPr dirty="0"/>
                <a:t>  di fatturato a fine 2015</a:t>
              </a:r>
            </a:p>
          </p:txBody>
        </p:sp>
        <p:pic>
          <p:nvPicPr>
            <p:cNvPr id="457" name="pasted-image.pdf"/>
            <p:cNvPicPr>
              <a:picLocks noChangeAspect="1"/>
            </p:cNvPicPr>
            <p:nvPr/>
          </p:nvPicPr>
          <p:blipFill>
            <a:blip r:embed="rId5">
              <a:extLst/>
            </a:blip>
            <a:stretch>
              <a:fillRect/>
            </a:stretch>
          </p:blipFill>
          <p:spPr>
            <a:xfrm>
              <a:off x="4375092" y="2444888"/>
              <a:ext cx="947536" cy="584123"/>
            </a:xfrm>
            <a:prstGeom prst="rect">
              <a:avLst/>
            </a:prstGeom>
            <a:ln w="12700">
              <a:miter lim="400000"/>
            </a:ln>
          </p:spPr>
        </p:pic>
      </p:grpSp>
      <p:grpSp>
        <p:nvGrpSpPr>
          <p:cNvPr id="3" name="Group 2"/>
          <p:cNvGrpSpPr/>
          <p:nvPr/>
        </p:nvGrpSpPr>
        <p:grpSpPr>
          <a:xfrm>
            <a:off x="7172352" y="1551474"/>
            <a:ext cx="2294836" cy="942815"/>
            <a:chOff x="6942525" y="2607068"/>
            <a:chExt cx="2294836" cy="942815"/>
          </a:xfrm>
        </p:grpSpPr>
        <p:sp>
          <p:nvSpPr>
            <p:cNvPr id="445" name="Shape 445"/>
            <p:cNvSpPr/>
            <p:nvPr/>
          </p:nvSpPr>
          <p:spPr>
            <a:xfrm>
              <a:off x="6942525" y="3026663"/>
              <a:ext cx="2294836"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400">
                  <a:solidFill>
                    <a:srgbClr val="005CA7"/>
                  </a:solidFill>
                  <a:latin typeface="Arial"/>
                  <a:ea typeface="Arial"/>
                  <a:cs typeface="Arial"/>
                  <a:sym typeface="Arial"/>
                </a:defRPr>
              </a:pPr>
              <a:r>
                <a:rPr b="1" dirty="0" smtClean="0">
                  <a:solidFill>
                    <a:srgbClr val="F45653"/>
                  </a:solidFill>
                </a:rPr>
                <a:t>1</a:t>
              </a:r>
              <a:r>
                <a:rPr lang="it-IT" b="1" dirty="0" smtClean="0">
                  <a:solidFill>
                    <a:srgbClr val="F45653"/>
                  </a:solidFill>
                </a:rPr>
                <a:t>4</a:t>
              </a:r>
              <a:r>
                <a:rPr dirty="0" smtClean="0"/>
                <a:t> </a:t>
              </a:r>
              <a:r>
                <a:rPr dirty="0" err="1"/>
                <a:t>stabilimenti</a:t>
              </a:r>
              <a:r>
                <a:rPr dirty="0"/>
                <a:t> </a:t>
              </a:r>
              <a:br>
                <a:rPr dirty="0"/>
              </a:br>
              <a:r>
                <a:rPr dirty="0"/>
                <a:t>  in 7 </a:t>
              </a:r>
              <a:r>
                <a:rPr dirty="0" err="1"/>
                <a:t>regioni</a:t>
              </a:r>
              <a:r>
                <a:rPr dirty="0"/>
                <a:t> </a:t>
              </a:r>
              <a:r>
                <a:rPr dirty="0" err="1"/>
                <a:t>italiane</a:t>
              </a:r>
              <a:endParaRPr dirty="0"/>
            </a:p>
          </p:txBody>
        </p:sp>
        <p:pic>
          <p:nvPicPr>
            <p:cNvPr id="458" name="pasted-image.pdf"/>
            <p:cNvPicPr>
              <a:picLocks noChangeAspect="1"/>
            </p:cNvPicPr>
            <p:nvPr/>
          </p:nvPicPr>
          <p:blipFill>
            <a:blip r:embed="rId6">
              <a:extLst/>
            </a:blip>
            <a:stretch>
              <a:fillRect/>
            </a:stretch>
          </p:blipFill>
          <p:spPr>
            <a:xfrm>
              <a:off x="7756449" y="2607068"/>
              <a:ext cx="666987" cy="421943"/>
            </a:xfrm>
            <a:prstGeom prst="rect">
              <a:avLst/>
            </a:prstGeom>
            <a:ln w="12700">
              <a:miter lim="400000"/>
            </a:ln>
          </p:spPr>
        </p:pic>
      </p:grpSp>
      <p:grpSp>
        <p:nvGrpSpPr>
          <p:cNvPr id="5" name="Group 4"/>
          <p:cNvGrpSpPr/>
          <p:nvPr/>
        </p:nvGrpSpPr>
        <p:grpSpPr>
          <a:xfrm>
            <a:off x="7172352" y="2956572"/>
            <a:ext cx="2294836" cy="986988"/>
            <a:chOff x="3637942" y="4069975"/>
            <a:chExt cx="2294836" cy="986988"/>
          </a:xfrm>
        </p:grpSpPr>
        <p:sp>
          <p:nvSpPr>
            <p:cNvPr id="449" name="Shape 449"/>
            <p:cNvSpPr/>
            <p:nvPr/>
          </p:nvSpPr>
          <p:spPr>
            <a:xfrm>
              <a:off x="3637942" y="4564939"/>
              <a:ext cx="2294836" cy="4920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300"/>
                </a:spcBef>
                <a:defRPr sz="1400">
                  <a:solidFill>
                    <a:srgbClr val="005CA7"/>
                  </a:solidFill>
                  <a:latin typeface="Arial"/>
                  <a:ea typeface="Arial"/>
                  <a:cs typeface="Arial"/>
                  <a:sym typeface="Arial"/>
                </a:defRPr>
              </a:pPr>
              <a:r>
                <a:t>Oltre </a:t>
              </a:r>
              <a:r>
                <a:rPr b="1">
                  <a:solidFill>
                    <a:srgbClr val="F45653"/>
                  </a:solidFill>
                </a:rPr>
                <a:t>2.400</a:t>
              </a:r>
              <a:r>
                <a:t> dipendenti </a:t>
              </a:r>
              <a:br/>
              <a:r>
                <a:t>  (nel 2009 eravamo 1.537)</a:t>
              </a:r>
            </a:p>
          </p:txBody>
        </p:sp>
        <p:pic>
          <p:nvPicPr>
            <p:cNvPr id="459" name="pasted-image.pdf"/>
            <p:cNvPicPr>
              <a:picLocks noChangeAspect="1"/>
            </p:cNvPicPr>
            <p:nvPr/>
          </p:nvPicPr>
          <p:blipFill>
            <a:blip r:embed="rId7">
              <a:extLst/>
            </a:blip>
            <a:stretch>
              <a:fillRect/>
            </a:stretch>
          </p:blipFill>
          <p:spPr>
            <a:xfrm>
              <a:off x="4240562" y="4069975"/>
              <a:ext cx="1089595" cy="501651"/>
            </a:xfrm>
            <a:prstGeom prst="rect">
              <a:avLst/>
            </a:prstGeom>
            <a:ln w="12700">
              <a:miter lim="400000"/>
            </a:ln>
          </p:spPr>
        </p:pic>
      </p:grpSp>
      <p:grpSp>
        <p:nvGrpSpPr>
          <p:cNvPr id="7" name="Group 6"/>
          <p:cNvGrpSpPr/>
          <p:nvPr/>
        </p:nvGrpSpPr>
        <p:grpSpPr>
          <a:xfrm>
            <a:off x="4666028" y="4856618"/>
            <a:ext cx="2474068" cy="1316099"/>
            <a:chOff x="6852908" y="3987504"/>
            <a:chExt cx="2474068" cy="1316099"/>
          </a:xfrm>
        </p:grpSpPr>
        <p:sp>
          <p:nvSpPr>
            <p:cNvPr id="450" name="Shape 450"/>
            <p:cNvSpPr/>
            <p:nvPr/>
          </p:nvSpPr>
          <p:spPr>
            <a:xfrm>
              <a:off x="6852908" y="4564939"/>
              <a:ext cx="2474068"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300"/>
                </a:spcBef>
                <a:defRPr sz="1400">
                  <a:solidFill>
                    <a:srgbClr val="005CA7"/>
                  </a:solidFill>
                  <a:latin typeface="Arial"/>
                  <a:ea typeface="Arial"/>
                  <a:cs typeface="Arial"/>
                  <a:sym typeface="Arial"/>
                </a:defRPr>
              </a:pPr>
              <a:r>
                <a:rPr sz="1400" b="1" dirty="0">
                  <a:solidFill>
                    <a:srgbClr val="F45653"/>
                  </a:solidFill>
                </a:rPr>
                <a:t>20.000</a:t>
              </a:r>
              <a:r>
                <a:rPr sz="1400" dirty="0"/>
                <a:t> famiglie che traggono </a:t>
              </a:r>
              <a:br>
                <a:rPr sz="1400" dirty="0"/>
              </a:br>
              <a:r>
                <a:rPr sz="1400" dirty="0"/>
                <a:t>  il proprio reddito dal lavoro di noi tutti</a:t>
              </a:r>
            </a:p>
          </p:txBody>
        </p:sp>
        <p:pic>
          <p:nvPicPr>
            <p:cNvPr id="460" name="pasted-image.pdf"/>
            <p:cNvPicPr>
              <a:picLocks noChangeAspect="1"/>
            </p:cNvPicPr>
            <p:nvPr/>
          </p:nvPicPr>
          <p:blipFill>
            <a:blip r:embed="rId8">
              <a:extLst/>
            </a:blip>
            <a:stretch>
              <a:fillRect/>
            </a:stretch>
          </p:blipFill>
          <p:spPr>
            <a:xfrm>
              <a:off x="7645095" y="3987504"/>
              <a:ext cx="889694" cy="584123"/>
            </a:xfrm>
            <a:prstGeom prst="rect">
              <a:avLst/>
            </a:prstGeom>
            <a:ln w="12700">
              <a:miter lim="400000"/>
            </a:ln>
          </p:spPr>
        </p:pic>
      </p:grpSp>
      <p:grpSp>
        <p:nvGrpSpPr>
          <p:cNvPr id="4" name="Group 3"/>
          <p:cNvGrpSpPr/>
          <p:nvPr/>
        </p:nvGrpSpPr>
        <p:grpSpPr>
          <a:xfrm>
            <a:off x="4755644" y="2882598"/>
            <a:ext cx="2294836" cy="1475859"/>
            <a:chOff x="333360" y="3987504"/>
            <a:chExt cx="2294836" cy="1475859"/>
          </a:xfrm>
        </p:grpSpPr>
        <p:sp>
          <p:nvSpPr>
            <p:cNvPr id="448" name="Shape 448"/>
            <p:cNvSpPr/>
            <p:nvPr/>
          </p:nvSpPr>
          <p:spPr>
            <a:xfrm>
              <a:off x="333360" y="4564939"/>
              <a:ext cx="2294836" cy="8984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1" indent="0" algn="ctr">
                <a:spcBef>
                  <a:spcPts val="300"/>
                </a:spcBef>
                <a:buClr>
                  <a:srgbClr val="F45653"/>
                </a:buClr>
                <a:defRPr sz="1400">
                  <a:solidFill>
                    <a:srgbClr val="005CA7"/>
                  </a:solidFill>
                  <a:latin typeface="Arial"/>
                  <a:ea typeface="Arial"/>
                  <a:cs typeface="Arial"/>
                  <a:sym typeface="Arial"/>
                </a:defRPr>
              </a:pPr>
              <a:r>
                <a:rPr dirty="0"/>
                <a:t> </a:t>
              </a:r>
              <a:r>
                <a:rPr b="1" dirty="0">
                  <a:solidFill>
                    <a:srgbClr val="F45653"/>
                  </a:solidFill>
                </a:rPr>
                <a:t>6</a:t>
              </a:r>
              <a:r>
                <a:rPr dirty="0"/>
                <a:t> stabilimenti all’estero </a:t>
              </a:r>
              <a:br>
                <a:rPr dirty="0"/>
              </a:br>
              <a:r>
                <a:rPr dirty="0"/>
                <a:t>  (2 in Francia, 1 in Cile, 2 in Brasile, 1 in Nuova Zelanda)</a:t>
              </a:r>
            </a:p>
          </p:txBody>
        </p:sp>
        <p:pic>
          <p:nvPicPr>
            <p:cNvPr id="461" name="pasted-image.pdf"/>
            <p:cNvPicPr>
              <a:picLocks noChangeAspect="1"/>
            </p:cNvPicPr>
            <p:nvPr/>
          </p:nvPicPr>
          <p:blipFill>
            <a:blip r:embed="rId9">
              <a:extLst/>
            </a:blip>
            <a:stretch>
              <a:fillRect/>
            </a:stretch>
          </p:blipFill>
          <p:spPr>
            <a:xfrm>
              <a:off x="1177055" y="3987504"/>
              <a:ext cx="891975" cy="584123"/>
            </a:xfrm>
            <a:prstGeom prst="rect">
              <a:avLst/>
            </a:prstGeom>
            <a:ln w="12700">
              <a:miter lim="400000"/>
            </a:ln>
          </p:spPr>
        </p:pic>
      </p:grpSp>
      <p:sp>
        <p:nvSpPr>
          <p:cNvPr id="452" name="Shape 452"/>
          <p:cNvSpPr/>
          <p:nvPr/>
        </p:nvSpPr>
        <p:spPr>
          <a:xfrm>
            <a:off x="7451149" y="5431638"/>
            <a:ext cx="1737242"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300"/>
              </a:spcBef>
              <a:defRPr sz="1700">
                <a:solidFill>
                  <a:srgbClr val="005CA7"/>
                </a:solidFill>
                <a:latin typeface="Arial"/>
                <a:ea typeface="Arial"/>
                <a:cs typeface="Arial"/>
                <a:sym typeface="Arial"/>
              </a:defRPr>
            </a:pPr>
            <a:r>
              <a:rPr sz="1400" dirty="0"/>
              <a:t>Siamo presenti in </a:t>
            </a:r>
            <a:r>
              <a:rPr sz="1400" b="1" dirty="0">
                <a:solidFill>
                  <a:srgbClr val="F45653"/>
                </a:solidFill>
              </a:rPr>
              <a:t>56</a:t>
            </a:r>
            <a:r>
              <a:rPr sz="1400" dirty="0"/>
              <a:t> paesi del mondo</a:t>
            </a:r>
          </a:p>
        </p:txBody>
      </p:sp>
      <p:pic>
        <p:nvPicPr>
          <p:cNvPr id="462" name="pasted-image.pdf"/>
          <p:cNvPicPr>
            <a:picLocks noChangeAspect="1"/>
          </p:cNvPicPr>
          <p:nvPr/>
        </p:nvPicPr>
        <p:blipFill>
          <a:blip r:embed="rId10">
            <a:extLst/>
          </a:blip>
          <a:stretch>
            <a:fillRect/>
          </a:stretch>
        </p:blipFill>
        <p:spPr>
          <a:xfrm>
            <a:off x="8125299" y="4958587"/>
            <a:ext cx="388942" cy="475466"/>
          </a:xfrm>
          <a:prstGeom prst="rect">
            <a:avLst/>
          </a:prstGeom>
          <a:ln w="12700">
            <a:miter lim="400000"/>
          </a:ln>
        </p:spPr>
      </p:pic>
      <p:grpSp>
        <p:nvGrpSpPr>
          <p:cNvPr id="12" name="Group 11"/>
          <p:cNvGrpSpPr/>
          <p:nvPr/>
        </p:nvGrpSpPr>
        <p:grpSpPr>
          <a:xfrm>
            <a:off x="217550" y="4183003"/>
            <a:ext cx="1908784" cy="1140745"/>
            <a:chOff x="393766" y="2719048"/>
            <a:chExt cx="1908784" cy="1140745"/>
          </a:xfrm>
        </p:grpSpPr>
        <p:sp>
          <p:nvSpPr>
            <p:cNvPr id="447" name="Shape 447"/>
            <p:cNvSpPr/>
            <p:nvPr/>
          </p:nvSpPr>
          <p:spPr>
            <a:xfrm>
              <a:off x="393766" y="3121129"/>
              <a:ext cx="1908784"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indent="0" algn="ctr">
                <a:spcBef>
                  <a:spcPts val="300"/>
                </a:spcBef>
                <a:buClr>
                  <a:srgbClr val="F45653"/>
                </a:buClr>
                <a:defRPr sz="1400">
                  <a:solidFill>
                    <a:srgbClr val="005CA7"/>
                  </a:solidFill>
                  <a:latin typeface="Arial"/>
                  <a:ea typeface="Arial"/>
                  <a:cs typeface="Arial"/>
                  <a:sym typeface="Arial"/>
                </a:defRPr>
              </a:pPr>
              <a:r>
                <a:rPr dirty="0"/>
                <a:t> </a:t>
              </a:r>
              <a:r>
                <a:rPr b="1" dirty="0">
                  <a:solidFill>
                    <a:srgbClr val="F45653"/>
                  </a:solidFill>
                </a:rPr>
                <a:t>1.000</a:t>
              </a:r>
              <a:r>
                <a:rPr dirty="0"/>
                <a:t> camioncini </a:t>
              </a:r>
              <a:br>
                <a:rPr dirty="0"/>
              </a:br>
              <a:r>
                <a:rPr dirty="0"/>
                <a:t>  per la distribuzione a </a:t>
              </a:r>
              <a:r>
                <a:rPr b="1" dirty="0">
                  <a:solidFill>
                    <a:srgbClr val="F45653"/>
                  </a:solidFill>
                </a:rPr>
                <a:t>50.000</a:t>
              </a:r>
              <a:r>
                <a:rPr dirty="0"/>
                <a:t> punti  vendita</a:t>
              </a:r>
            </a:p>
          </p:txBody>
        </p:sp>
        <p:pic>
          <p:nvPicPr>
            <p:cNvPr id="463" name="pasted-image.pdf"/>
            <p:cNvPicPr>
              <a:picLocks noChangeAspect="1"/>
            </p:cNvPicPr>
            <p:nvPr/>
          </p:nvPicPr>
          <p:blipFill>
            <a:blip r:embed="rId11">
              <a:extLst/>
            </a:blip>
            <a:stretch>
              <a:fillRect/>
            </a:stretch>
          </p:blipFill>
          <p:spPr>
            <a:xfrm>
              <a:off x="1094372" y="2719048"/>
              <a:ext cx="654200" cy="404429"/>
            </a:xfrm>
            <a:prstGeom prst="rect">
              <a:avLst/>
            </a:prstGeom>
            <a:ln w="12700">
              <a:miter lim="400000"/>
            </a:ln>
          </p:spPr>
        </p:pic>
      </p:grpSp>
      <p:sp>
        <p:nvSpPr>
          <p:cNvPr id="32" name="Shape 443"/>
          <p:cNvSpPr/>
          <p:nvPr/>
        </p:nvSpPr>
        <p:spPr>
          <a:xfrm>
            <a:off x="4158613" y="298450"/>
            <a:ext cx="5747387" cy="4739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10000"/>
              </a:lnSpc>
              <a:defRPr sz="2800" b="1">
                <a:solidFill>
                  <a:srgbClr val="005CA7"/>
                </a:solidFill>
                <a:latin typeface="Arial"/>
                <a:ea typeface="Arial"/>
                <a:cs typeface="Arial"/>
                <a:sym typeface="Arial"/>
              </a:defRPr>
            </a:lvl1pPr>
          </a:lstStyle>
          <a:p>
            <a:r>
              <a:rPr lang="it-IT" dirty="0"/>
              <a:t>E OGGI</a:t>
            </a:r>
            <a:endParaRPr dirty="0"/>
          </a:p>
        </p:txBody>
      </p:sp>
    </p:spTree>
    <p:extLst>
      <p:ext uri="{BB962C8B-B14F-4D97-AF65-F5344CB8AC3E}">
        <p14:creationId xmlns:p14="http://schemas.microsoft.com/office/powerpoint/2010/main" val="101553216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334962" y="298450"/>
            <a:ext cx="9211153" cy="9479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110000"/>
              </a:lnSpc>
              <a:defRPr sz="2800" b="1">
                <a:solidFill>
                  <a:srgbClr val="005CA7"/>
                </a:solidFill>
                <a:latin typeface="Arial"/>
                <a:ea typeface="Arial"/>
                <a:cs typeface="Arial"/>
                <a:sym typeface="Arial"/>
              </a:defRPr>
            </a:pPr>
            <a:r>
              <a:rPr dirty="0"/>
              <a:t>GRANAROLO</a:t>
            </a:r>
            <a:r>
              <a:rPr dirty="0" smtClean="0"/>
              <a:t>:</a:t>
            </a:r>
            <a:r>
              <a:rPr lang="it-IT" dirty="0" smtClean="0"/>
              <a:t> l’ANNO PROSSIMO FESTEGGEREMO 60 ANNI</a:t>
            </a:r>
            <a:endParaRPr dirty="0"/>
          </a:p>
        </p:txBody>
      </p:sp>
      <p:sp>
        <p:nvSpPr>
          <p:cNvPr id="467" name="Shape 467"/>
          <p:cNvSpPr/>
          <p:nvPr/>
        </p:nvSpPr>
        <p:spPr>
          <a:xfrm>
            <a:off x="345121" y="1547407"/>
            <a:ext cx="4280456" cy="48859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1" indent="0">
              <a:lnSpc>
                <a:spcPct val="120000"/>
              </a:lnSpc>
              <a:spcBef>
                <a:spcPts val="300"/>
              </a:spcBef>
              <a:buClr>
                <a:srgbClr val="F45653"/>
              </a:buClr>
              <a:defRPr sz="1400">
                <a:solidFill>
                  <a:srgbClr val="646269"/>
                </a:solidFill>
                <a:latin typeface="Arial"/>
                <a:ea typeface="Arial"/>
                <a:cs typeface="Arial"/>
                <a:sym typeface="Arial"/>
              </a:defRPr>
            </a:pPr>
            <a:r>
              <a:rPr dirty="0"/>
              <a:t>Il principale gruppo dairy in Italia con una recente espansione nel mercato europeo, riconosciuto come:</a:t>
            </a:r>
            <a:br>
              <a:rPr dirty="0"/>
            </a:br>
            <a:endParaRPr dirty="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r>
              <a:rPr b="1" dirty="0">
                <a:solidFill>
                  <a:srgbClr val="005CA7"/>
                </a:solidFill>
              </a:rPr>
              <a:t>1° contributore</a:t>
            </a:r>
            <a:r>
              <a:rPr dirty="0"/>
              <a:t> alla crescita del mercato dairy;</a:t>
            </a:r>
            <a:br>
              <a:rPr dirty="0"/>
            </a:br>
            <a:endParaRPr dirty="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r>
              <a:rPr b="1" dirty="0">
                <a:solidFill>
                  <a:srgbClr val="005CA7"/>
                </a:solidFill>
              </a:rPr>
              <a:t>1° player</a:t>
            </a:r>
            <a:r>
              <a:rPr dirty="0">
                <a:solidFill>
                  <a:srgbClr val="005CA7"/>
                </a:solidFill>
              </a:rPr>
              <a:t> </a:t>
            </a:r>
            <a:r>
              <a:rPr dirty="0"/>
              <a:t>nel mercato del latte fresco;</a:t>
            </a:r>
            <a:br>
              <a:rPr dirty="0"/>
            </a:br>
            <a:endParaRPr dirty="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r>
              <a:rPr b="1" dirty="0">
                <a:solidFill>
                  <a:srgbClr val="005CA7"/>
                </a:solidFill>
              </a:rPr>
              <a:t>2° </a:t>
            </a:r>
            <a:r>
              <a:rPr b="1" dirty="0" smtClean="0">
                <a:solidFill>
                  <a:srgbClr val="005CA7"/>
                </a:solidFill>
              </a:rPr>
              <a:t>player</a:t>
            </a:r>
            <a:r>
              <a:rPr lang="it-IT" b="1" dirty="0" smtClean="0">
                <a:solidFill>
                  <a:srgbClr val="005CA7"/>
                </a:solidFill>
              </a:rPr>
              <a:t> e brand leader</a:t>
            </a:r>
            <a:r>
              <a:rPr b="1" dirty="0" smtClean="0"/>
              <a:t> </a:t>
            </a:r>
            <a:r>
              <a:rPr dirty="0"/>
              <a:t>nel mercato del latte UHT;</a:t>
            </a:r>
            <a:br>
              <a:rPr dirty="0"/>
            </a:br>
            <a:endParaRPr dirty="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r>
              <a:rPr b="1" dirty="0">
                <a:solidFill>
                  <a:srgbClr val="005CA7"/>
                </a:solidFill>
              </a:rPr>
              <a:t>3° player</a:t>
            </a:r>
            <a:r>
              <a:rPr b="1" dirty="0"/>
              <a:t> </a:t>
            </a:r>
            <a:r>
              <a:rPr dirty="0"/>
              <a:t>nel mercato dello yogurt;</a:t>
            </a:r>
            <a:br>
              <a:rPr dirty="0"/>
            </a:br>
            <a:endParaRPr dirty="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r>
              <a:rPr b="1" dirty="0">
                <a:solidFill>
                  <a:srgbClr val="005CA7"/>
                </a:solidFill>
              </a:rPr>
              <a:t>2° player</a:t>
            </a:r>
            <a:r>
              <a:rPr dirty="0">
                <a:solidFill>
                  <a:srgbClr val="005CA7"/>
                </a:solidFill>
              </a:rPr>
              <a:t> </a:t>
            </a:r>
            <a:r>
              <a:rPr dirty="0"/>
              <a:t>nel mercato dei formaggi </a:t>
            </a:r>
            <a:r>
              <a:rPr dirty="0" err="1"/>
              <a:t>freschi</a:t>
            </a:r>
            <a:r>
              <a:rPr dirty="0" smtClean="0"/>
              <a:t>.</a:t>
            </a:r>
            <a:endParaRPr lang="it-IT" dirty="0" smtClean="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endParaRPr lang="it-IT" dirty="0" smtClean="0"/>
          </a:p>
          <a:p>
            <a:pPr marL="259969" lvl="1" indent="-120269">
              <a:lnSpc>
                <a:spcPct val="120000"/>
              </a:lnSpc>
              <a:spcBef>
                <a:spcPts val="300"/>
              </a:spcBef>
              <a:buClr>
                <a:srgbClr val="F45653"/>
              </a:buClr>
              <a:buSzPct val="150000"/>
              <a:buChar char="•"/>
              <a:defRPr sz="1600">
                <a:solidFill>
                  <a:srgbClr val="646269"/>
                </a:solidFill>
                <a:latin typeface="Arial"/>
                <a:ea typeface="Arial"/>
                <a:cs typeface="Arial"/>
                <a:sym typeface="Arial"/>
              </a:defRPr>
            </a:pPr>
            <a:r>
              <a:rPr lang="it-IT" sz="1600" b="1" dirty="0">
                <a:solidFill>
                  <a:srgbClr val="005CA7"/>
                </a:solidFill>
                <a:latin typeface="Arial"/>
                <a:ea typeface="Arial"/>
                <a:cs typeface="Arial"/>
              </a:rPr>
              <a:t>3° player </a:t>
            </a:r>
            <a:r>
              <a:rPr lang="it-IT" dirty="0" smtClean="0"/>
              <a:t>nel mercato del vegetale</a:t>
            </a:r>
            <a:endParaRPr dirty="0"/>
          </a:p>
        </p:txBody>
      </p:sp>
      <p:pic>
        <p:nvPicPr>
          <p:cNvPr id="468" name="granarolo_spot_01.png"/>
          <p:cNvPicPr>
            <a:picLocks noChangeAspect="1"/>
          </p:cNvPicPr>
          <p:nvPr/>
        </p:nvPicPr>
        <p:blipFill>
          <a:blip r:embed="rId2">
            <a:extLst/>
          </a:blip>
          <a:srcRect l="1369" t="1732" r="801" b="552"/>
          <a:stretch>
            <a:fillRect/>
          </a:stretch>
        </p:blipFill>
        <p:spPr>
          <a:xfrm>
            <a:off x="5207570" y="4284234"/>
            <a:ext cx="2653502" cy="1262305"/>
          </a:xfrm>
          <a:prstGeom prst="rect">
            <a:avLst/>
          </a:prstGeom>
          <a:ln w="12700">
            <a:miter lim="400000"/>
          </a:ln>
        </p:spPr>
      </p:pic>
      <p:pic>
        <p:nvPicPr>
          <p:cNvPr id="469" name="granarolo_spot_02.png"/>
          <p:cNvPicPr>
            <a:picLocks noChangeAspect="1"/>
          </p:cNvPicPr>
          <p:nvPr/>
        </p:nvPicPr>
        <p:blipFill>
          <a:blip r:embed="rId3">
            <a:extLst/>
          </a:blip>
          <a:srcRect l="22951" t="9463" r="1876" b="1187"/>
          <a:stretch>
            <a:fillRect/>
          </a:stretch>
        </p:blipFill>
        <p:spPr>
          <a:xfrm>
            <a:off x="5214780" y="1531334"/>
            <a:ext cx="4327784" cy="2467968"/>
          </a:xfrm>
          <a:prstGeom prst="rect">
            <a:avLst/>
          </a:prstGeom>
          <a:ln w="12700">
            <a:miter lim="400000"/>
          </a:ln>
        </p:spPr>
      </p:pic>
      <p:pic>
        <p:nvPicPr>
          <p:cNvPr id="470" name="granarolo_spot_03.png"/>
          <p:cNvPicPr>
            <a:picLocks noChangeAspect="1"/>
          </p:cNvPicPr>
          <p:nvPr/>
        </p:nvPicPr>
        <p:blipFill>
          <a:blip r:embed="rId4">
            <a:extLst/>
          </a:blip>
          <a:srcRect l="6212" t="3884" r="35824" b="2296"/>
          <a:stretch>
            <a:fillRect/>
          </a:stretch>
        </p:blipFill>
        <p:spPr>
          <a:xfrm>
            <a:off x="7919883" y="4284234"/>
            <a:ext cx="1626232" cy="1267285"/>
          </a:xfrm>
          <a:prstGeom prst="rect">
            <a:avLst/>
          </a:prstGeom>
          <a:ln w="12700">
            <a:miter lim="400000"/>
          </a:ln>
        </p:spPr>
      </p:pic>
      <p:sp>
        <p:nvSpPr>
          <p:cNvPr id="8" name="Shape 247"/>
          <p:cNvSpPr/>
          <p:nvPr/>
        </p:nvSpPr>
        <p:spPr>
          <a:xfrm>
            <a:off x="5207570" y="5752038"/>
            <a:ext cx="4338545" cy="110491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1" indent="0" algn="ctr">
              <a:lnSpc>
                <a:spcPct val="120000"/>
              </a:lnSpc>
              <a:spcBef>
                <a:spcPts val="300"/>
              </a:spcBef>
              <a:buClr>
                <a:srgbClr val="F45653"/>
              </a:buClr>
              <a:defRPr sz="1200">
                <a:solidFill>
                  <a:srgbClr val="1F497D"/>
                </a:solidFill>
                <a:latin typeface="Arial"/>
                <a:ea typeface="Arial"/>
                <a:cs typeface="Arial"/>
                <a:sym typeface="Arial"/>
              </a:defRPr>
            </a:pPr>
            <a:r>
              <a:rPr lang="it-IT" sz="1400" dirty="0"/>
              <a:t>la nuova comunicazione televisiva : </a:t>
            </a:r>
          </a:p>
          <a:p>
            <a:pPr lvl="1" indent="0" algn="ctr">
              <a:lnSpc>
                <a:spcPct val="120000"/>
              </a:lnSpc>
              <a:spcBef>
                <a:spcPts val="300"/>
              </a:spcBef>
              <a:buClr>
                <a:srgbClr val="F45653"/>
              </a:buClr>
              <a:defRPr sz="1200">
                <a:solidFill>
                  <a:srgbClr val="1F497D"/>
                </a:solidFill>
                <a:latin typeface="Arial"/>
                <a:ea typeface="Arial"/>
                <a:cs typeface="Arial"/>
                <a:sym typeface="Arial"/>
              </a:defRPr>
            </a:pPr>
            <a:r>
              <a:rPr lang="it-IT" sz="1400" dirty="0"/>
              <a:t>non </a:t>
            </a:r>
            <a:r>
              <a:rPr lang="it-IT" sz="1400" dirty="0" smtClean="0"/>
              <a:t>solo </a:t>
            </a:r>
            <a:r>
              <a:rPr lang="it-IT" sz="1400" dirty="0"/>
              <a:t>latte alta qualità </a:t>
            </a:r>
            <a:r>
              <a:rPr lang="it-IT" sz="1400" dirty="0" smtClean="0"/>
              <a:t>ma</a:t>
            </a:r>
            <a:r>
              <a:rPr lang="it-IT" sz="1600" dirty="0"/>
              <a:t/>
            </a:r>
            <a:br>
              <a:rPr lang="it-IT" sz="1600" dirty="0"/>
            </a:br>
            <a:r>
              <a:rPr lang="it-IT" sz="1600" b="1" dirty="0" smtClean="0"/>
              <a:t>Granarolo </a:t>
            </a:r>
            <a:r>
              <a:rPr lang="it-IT" sz="1600" b="1" dirty="0"/>
              <a:t>Italiana Bontà  </a:t>
            </a:r>
          </a:p>
          <a:p>
            <a:pPr lvl="1" indent="0" algn="ctr">
              <a:lnSpc>
                <a:spcPct val="120000"/>
              </a:lnSpc>
              <a:spcBef>
                <a:spcPts val="300"/>
              </a:spcBef>
              <a:buClr>
                <a:srgbClr val="F45653"/>
              </a:buClr>
              <a:defRPr sz="1200">
                <a:solidFill>
                  <a:srgbClr val="1F497D"/>
                </a:solidFill>
                <a:latin typeface="Arial"/>
                <a:ea typeface="Arial"/>
                <a:cs typeface="Arial"/>
                <a:sym typeface="Arial"/>
              </a:defRPr>
            </a:pPr>
            <a:endParaRPr lang="it-IT" dirty="0"/>
          </a:p>
        </p:txBody>
      </p:sp>
    </p:spTree>
    <p:extLst>
      <p:ext uri="{BB962C8B-B14F-4D97-AF65-F5344CB8AC3E}">
        <p14:creationId xmlns:p14="http://schemas.microsoft.com/office/powerpoint/2010/main" val="164056919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335"/>
          <p:cNvSpPr/>
          <p:nvPr/>
        </p:nvSpPr>
        <p:spPr>
          <a:xfrm>
            <a:off x="1769473" y="2373711"/>
            <a:ext cx="6367054" cy="141474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10000"/>
              </a:lnSpc>
              <a:defRPr sz="2800" b="1">
                <a:solidFill>
                  <a:srgbClr val="005CA7"/>
                </a:solidFill>
                <a:latin typeface="Arial"/>
                <a:ea typeface="Arial"/>
                <a:cs typeface="Arial"/>
                <a:sym typeface="Arial"/>
              </a:defRPr>
            </a:lvl1pPr>
          </a:lstStyle>
          <a:p>
            <a:pPr algn="ctr"/>
            <a:r>
              <a:rPr lang="it-IT" dirty="0" smtClean="0"/>
              <a:t>…</a:t>
            </a:r>
            <a:br>
              <a:rPr lang="it-IT" dirty="0" smtClean="0"/>
            </a:br>
            <a:r>
              <a:rPr lang="it-IT" dirty="0" smtClean="0"/>
              <a:t>COSA </a:t>
            </a:r>
            <a:r>
              <a:rPr lang="it-IT" dirty="0" smtClean="0"/>
              <a:t>È SUCCESSO ALLA FILIERA </a:t>
            </a:r>
            <a:r>
              <a:rPr lang="it-IT" dirty="0" smtClean="0"/>
              <a:t>AGROALLEVATORIALE</a:t>
            </a:r>
            <a:endParaRPr lang="it-IT" dirty="0"/>
          </a:p>
        </p:txBody>
      </p:sp>
    </p:spTree>
    <p:extLst>
      <p:ext uri="{BB962C8B-B14F-4D97-AF65-F5344CB8AC3E}">
        <p14:creationId xmlns:p14="http://schemas.microsoft.com/office/powerpoint/2010/main" val="1767603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nvSpPr>
        <p:spPr>
          <a:xfrm>
            <a:off x="318386" y="5928036"/>
            <a:ext cx="1211716" cy="33855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600" i="1">
                <a:solidFill>
                  <a:srgbClr val="005CA7"/>
                </a:solidFill>
              </a:defRPr>
            </a:pPr>
            <a:r>
              <a:rPr b="1" dirty="0"/>
              <a:t>Fonte:</a:t>
            </a:r>
            <a:r>
              <a:rPr dirty="0"/>
              <a:t> MMO</a:t>
            </a:r>
          </a:p>
        </p:txBody>
      </p:sp>
      <p:graphicFrame>
        <p:nvGraphicFramePr>
          <p:cNvPr id="167" name="Chart 167"/>
          <p:cNvGraphicFramePr/>
          <p:nvPr>
            <p:extLst>
              <p:ext uri="{D42A27DB-BD31-4B8C-83A1-F6EECF244321}">
                <p14:modId xmlns:p14="http://schemas.microsoft.com/office/powerpoint/2010/main" val="274402974"/>
              </p:ext>
            </p:extLst>
          </p:nvPr>
        </p:nvGraphicFramePr>
        <p:xfrm>
          <a:off x="318386" y="1108215"/>
          <a:ext cx="9381591" cy="3711306"/>
        </p:xfrm>
        <a:graphic>
          <a:graphicData uri="http://schemas.openxmlformats.org/drawingml/2006/chart">
            <c:chart xmlns:c="http://schemas.openxmlformats.org/drawingml/2006/chart" xmlns:r="http://schemas.openxmlformats.org/officeDocument/2006/relationships" r:id="rId2"/>
          </a:graphicData>
        </a:graphic>
      </p:graphicFrame>
      <p:sp>
        <p:nvSpPr>
          <p:cNvPr id="168" name="Shape 168"/>
          <p:cNvSpPr/>
          <p:nvPr/>
        </p:nvSpPr>
        <p:spPr>
          <a:xfrm>
            <a:off x="318386" y="4933361"/>
            <a:ext cx="9192867" cy="92179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indent="0">
              <a:lnSpc>
                <a:spcPct val="130000"/>
              </a:lnSpc>
              <a:defRPr sz="1400">
                <a:solidFill>
                  <a:srgbClr val="646269"/>
                </a:solidFill>
                <a:latin typeface="Arial"/>
                <a:ea typeface="Arial"/>
                <a:cs typeface="Arial"/>
                <a:sym typeface="Arial"/>
              </a:defRPr>
            </a:pPr>
            <a:r>
              <a:rPr dirty="0"/>
              <a:t>Nel corso del 2015, le quotazioni internazionali e nazionali del latte spot hanno continuato a scendere toccando un punto di minimo nel corso dell’estate, per poi risalire leggermente verso fine anno. In Italia, l’accordo raggiunto a fine novembre garantisce 36 €/100 litri + 1 cent dai fondi UE convogliati dal MIPAAF.</a:t>
            </a:r>
          </a:p>
        </p:txBody>
      </p:sp>
      <p:sp>
        <p:nvSpPr>
          <p:cNvPr id="169" name="Shape 169"/>
          <p:cNvSpPr/>
          <p:nvPr/>
        </p:nvSpPr>
        <p:spPr>
          <a:xfrm>
            <a:off x="272157" y="298451"/>
            <a:ext cx="9239096" cy="9407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57200">
              <a:lnSpc>
                <a:spcPct val="110000"/>
              </a:lnSpc>
              <a:defRPr sz="2800" b="1">
                <a:solidFill>
                  <a:srgbClr val="005CA7"/>
                </a:solidFill>
                <a:latin typeface="Arial"/>
                <a:ea typeface="Arial"/>
                <a:cs typeface="Arial"/>
                <a:sym typeface="Arial"/>
              </a:defRPr>
            </a:lvl1pPr>
          </a:lstStyle>
          <a:p>
            <a:r>
              <a:t>IL MERCATO INTERNAZIONALE DEL LATTE: I PREZZI (€/100 kg)</a:t>
            </a:r>
          </a:p>
        </p:txBody>
      </p:sp>
    </p:spTree>
    <p:extLst>
      <p:ext uri="{BB962C8B-B14F-4D97-AF65-F5344CB8AC3E}">
        <p14:creationId xmlns:p14="http://schemas.microsoft.com/office/powerpoint/2010/main" val="2173296083"/>
      </p:ext>
    </p:extLst>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2150</TotalTime>
  <Words>1842</Words>
  <Application>Microsoft Office PowerPoint</Application>
  <PresentationFormat>A4 (21x29,7 cm)</PresentationFormat>
  <Paragraphs>468</Paragraphs>
  <Slides>34</Slides>
  <Notes>3</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Myriam Rosaria Finocchiaro</dc:creator>
  <cp:lastModifiedBy>admin</cp:lastModifiedBy>
  <cp:revision>436</cp:revision>
  <cp:lastPrinted>2016-04-26T10:59:26Z</cp:lastPrinted>
  <dcterms:modified xsi:type="dcterms:W3CDTF">2016-05-24T14:57:59Z</dcterms:modified>
</cp:coreProperties>
</file>