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52" r:id="rId1"/>
  </p:sldMasterIdLst>
  <p:notesMasterIdLst>
    <p:notesMasterId r:id="rId21"/>
  </p:notesMasterIdLst>
  <p:sldIdLst>
    <p:sldId id="256"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2" r:id="rId17"/>
    <p:sldId id="291" r:id="rId18"/>
    <p:sldId id="290" r:id="rId19"/>
    <p:sldId id="293" r:id="rId20"/>
  </p:sldIdLst>
  <p:sldSz cx="13004800" cy="9753600"/>
  <p:notesSz cx="6799263" cy="9929813"/>
  <p:defaultTextStyle>
    <a:defPPr>
      <a:defRPr lang="it-IT"/>
    </a:defPPr>
    <a:lvl1pPr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1pPr>
    <a:lvl2pPr marL="342900" indent="1143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2pPr>
    <a:lvl3pPr marL="685800" indent="2286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3pPr>
    <a:lvl4pPr marL="1028700" indent="3429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4pPr>
    <a:lvl5pPr marL="1371600" indent="457200" algn="l" defTabSz="584200" rtl="0" fontAlgn="base">
      <a:spcBef>
        <a:spcPct val="0"/>
      </a:spcBef>
      <a:spcAft>
        <a:spcPct val="0"/>
      </a:spcAft>
      <a:defRPr sz="3600" kern="1200">
        <a:solidFill>
          <a:srgbClr val="000000"/>
        </a:solidFill>
        <a:latin typeface="Helvetica Light"/>
        <a:ea typeface="Helvetica Light"/>
        <a:cs typeface="Helvetica Light"/>
        <a:sym typeface="Helvetica Light"/>
      </a:defRPr>
    </a:lvl5pPr>
    <a:lvl6pPr marL="2286000" algn="l" defTabSz="914400" rtl="0" eaLnBrk="1" latinLnBrk="0" hangingPunct="1">
      <a:defRPr sz="3600" kern="1200">
        <a:solidFill>
          <a:srgbClr val="000000"/>
        </a:solidFill>
        <a:latin typeface="Helvetica Light"/>
        <a:ea typeface="Helvetica Light"/>
        <a:cs typeface="Helvetica Light"/>
        <a:sym typeface="Helvetica Light"/>
      </a:defRPr>
    </a:lvl6pPr>
    <a:lvl7pPr marL="2743200" algn="l" defTabSz="914400" rtl="0" eaLnBrk="1" latinLnBrk="0" hangingPunct="1">
      <a:defRPr sz="3600" kern="1200">
        <a:solidFill>
          <a:srgbClr val="000000"/>
        </a:solidFill>
        <a:latin typeface="Helvetica Light"/>
        <a:ea typeface="Helvetica Light"/>
        <a:cs typeface="Helvetica Light"/>
        <a:sym typeface="Helvetica Light"/>
      </a:defRPr>
    </a:lvl7pPr>
    <a:lvl8pPr marL="3200400" algn="l" defTabSz="914400" rtl="0" eaLnBrk="1" latinLnBrk="0" hangingPunct="1">
      <a:defRPr sz="3600" kern="1200">
        <a:solidFill>
          <a:srgbClr val="000000"/>
        </a:solidFill>
        <a:latin typeface="Helvetica Light"/>
        <a:ea typeface="Helvetica Light"/>
        <a:cs typeface="Helvetica Light"/>
        <a:sym typeface="Helvetica Light"/>
      </a:defRPr>
    </a:lvl8pPr>
    <a:lvl9pPr marL="3657600" algn="l" defTabSz="914400" rtl="0" eaLnBrk="1" latinLnBrk="0" hangingPunct="1">
      <a:defRPr sz="3600" kern="1200">
        <a:solidFill>
          <a:srgbClr val="000000"/>
        </a:solidFill>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92" y="-108"/>
      </p:cViewPr>
      <p:guideLst>
        <p:guide orient="horz" pos="2845"/>
        <p:guide pos="709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p:cNvSpPr>
          <p:nvPr>
            <p:ph type="sldImg" idx="2"/>
          </p:nvPr>
        </p:nvSpPr>
        <p:spPr bwMode="auto">
          <a:xfrm>
            <a:off x="917575" y="744538"/>
            <a:ext cx="4964113" cy="3724275"/>
          </a:xfrm>
          <a:prstGeom prst="rect">
            <a:avLst/>
          </a:prstGeom>
          <a:noFill/>
          <a:ln w="9525">
            <a:noFill/>
            <a:miter lim="800000"/>
            <a:headEnd/>
            <a:tailEnd/>
          </a:ln>
        </p:spPr>
      </p:sp>
      <p:sp>
        <p:nvSpPr>
          <p:cNvPr id="6146" name="Rectangle 2"/>
          <p:cNvSpPr>
            <a:spLocks noGrp="1"/>
          </p:cNvSpPr>
          <p:nvPr>
            <p:ph type="body" sz="quarter" idx="3"/>
          </p:nvPr>
        </p:nvSpPr>
        <p:spPr bwMode="auto">
          <a:xfrm>
            <a:off x="906463" y="4716463"/>
            <a:ext cx="4986337" cy="4468812"/>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it-IT" noProof="0" smtClean="0">
                <a:sym typeface="Noteworthy Bold" charset="0"/>
              </a:rPr>
              <a:t>Click to edit Master text styles</a:t>
            </a:r>
          </a:p>
          <a:p>
            <a:pPr lvl="1"/>
            <a:r>
              <a:rPr lang="it-IT" noProof="0" smtClean="0">
                <a:sym typeface="Noteworthy Bold" charset="0"/>
              </a:rPr>
              <a:t>Second level</a:t>
            </a:r>
          </a:p>
          <a:p>
            <a:pPr lvl="2"/>
            <a:r>
              <a:rPr lang="it-IT" noProof="0" smtClean="0">
                <a:sym typeface="Noteworthy Bold" charset="0"/>
              </a:rPr>
              <a:t>Third level</a:t>
            </a:r>
          </a:p>
          <a:p>
            <a:pPr lvl="3"/>
            <a:r>
              <a:rPr lang="it-IT" noProof="0" smtClean="0">
                <a:sym typeface="Noteworthy Bold" charset="0"/>
              </a:rPr>
              <a:t>Fourth level</a:t>
            </a:r>
          </a:p>
          <a:p>
            <a:pPr lvl="4"/>
            <a:r>
              <a:rPr lang="it-IT" noProof="0" smtClean="0">
                <a:sym typeface="Noteworthy Bold"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1pPr>
    <a:lvl2pPr marL="3429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2pPr>
    <a:lvl3pPr marL="6858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3pPr>
    <a:lvl4pPr marL="10287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4pPr>
    <a:lvl5pPr marL="13716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p:sp>
      <p:sp>
        <p:nvSpPr>
          <p:cNvPr id="25602"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p:cNvSpPr>
            <a:spLocks noGrp="1" noRot="1" noChangeAspect="1"/>
          </p:cNvSpPr>
          <p:nvPr>
            <p:ph type="sldImg"/>
          </p:nvPr>
        </p:nvSpPr>
        <p:spPr/>
      </p:sp>
      <p:sp>
        <p:nvSpPr>
          <p:cNvPr id="27650"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p:cNvSpPr>
          <p:nvPr>
            <p:ph type="sldImg"/>
          </p:nvPr>
        </p:nvSpPr>
        <p:spPr/>
      </p:sp>
      <p:sp>
        <p:nvSpPr>
          <p:cNvPr id="29698"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p:cNvSpPr>
          <p:nvPr>
            <p:ph type="sldImg"/>
          </p:nvPr>
        </p:nvSpPr>
        <p:spPr/>
      </p:sp>
      <p:sp>
        <p:nvSpPr>
          <p:cNvPr id="31746"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p:cNvSpPr>
          <p:nvPr>
            <p:ph type="sldImg"/>
          </p:nvPr>
        </p:nvSpPr>
        <p:spPr/>
      </p:sp>
      <p:sp>
        <p:nvSpPr>
          <p:cNvPr id="33794"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p:cNvSpPr>
            <a:spLocks noGrp="1" noRot="1" noChangeAspect="1"/>
          </p:cNvSpPr>
          <p:nvPr>
            <p:ph type="sldImg"/>
          </p:nvPr>
        </p:nvSpPr>
        <p:spPr/>
      </p:sp>
      <p:sp>
        <p:nvSpPr>
          <p:cNvPr id="35842"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p:cNvSpPr>
            <a:spLocks noGrp="1" noRot="1" noChangeAspect="1"/>
          </p:cNvSpPr>
          <p:nvPr>
            <p:ph type="sldImg"/>
          </p:nvPr>
        </p:nvSpPr>
        <p:spPr/>
      </p:sp>
      <p:sp>
        <p:nvSpPr>
          <p:cNvPr id="37890"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p:cNvSpPr>
          <p:nvPr>
            <p:ph type="sldImg"/>
          </p:nvPr>
        </p:nvSpPr>
        <p:spPr/>
      </p:sp>
      <p:sp>
        <p:nvSpPr>
          <p:cNvPr id="39938"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p:sp>
      <p:sp>
        <p:nvSpPr>
          <p:cNvPr id="41986" name="Segnaposto note 2"/>
          <p:cNvSpPr>
            <a:spLocks noGrp="1"/>
          </p:cNvSpPr>
          <p:nvPr>
            <p:ph type="body" idx="1"/>
          </p:nvPr>
        </p:nvSpPr>
        <p:spPr>
          <a:noFill/>
        </p:spPr>
        <p:txBody>
          <a:bodyPr/>
          <a:lstStyle/>
          <a:p>
            <a:endParaRPr lang="it-IT" smtClean="0">
              <a:latin typeface="Noteworthy Bold"/>
              <a:ea typeface="Noteworthy Bold"/>
              <a:cs typeface="Noteworthy Bo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118600" y="5842000"/>
            <a:ext cx="2616200" cy="2641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70000" y="5842000"/>
            <a:ext cx="7696200" cy="2641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270000" y="73533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578600" y="73533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sym typeface="Helvetica Light" charset="0"/>
            </a:endParaRPr>
          </a:p>
        </p:txBody>
      </p:sp>
      <p:sp>
        <p:nvSpPr>
          <p:cNvPr id="4" name="Segnaposto testo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body" idx="1"/>
          </p:nvPr>
        </p:nvSpPr>
        <p:spPr bwMode="auto">
          <a:xfrm>
            <a:off x="1270000" y="7353300"/>
            <a:ext cx="10464800" cy="1130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it-IT" smtClean="0">
                <a:sym typeface="Helvetica Light"/>
              </a:rPr>
              <a:t>Click to edit Master text styles</a:t>
            </a:r>
          </a:p>
          <a:p>
            <a:pPr lvl="1"/>
            <a:r>
              <a:rPr lang="it-IT" smtClean="0">
                <a:sym typeface="Helvetica Light"/>
              </a:rPr>
              <a:t>Second level</a:t>
            </a:r>
          </a:p>
          <a:p>
            <a:pPr lvl="2"/>
            <a:r>
              <a:rPr lang="it-IT" smtClean="0">
                <a:sym typeface="Helvetica Light"/>
              </a:rPr>
              <a:t>Third level</a:t>
            </a:r>
          </a:p>
          <a:p>
            <a:pPr lvl="3"/>
            <a:r>
              <a:rPr lang="it-IT" smtClean="0">
                <a:sym typeface="Helvetica Light"/>
              </a:rPr>
              <a:t>Fourth level</a:t>
            </a:r>
          </a:p>
          <a:p>
            <a:pPr lvl="4"/>
            <a:r>
              <a:rPr lang="it-IT" smtClean="0">
                <a:sym typeface="Helvetica Light"/>
              </a:rPr>
              <a:t>Fifth level</a:t>
            </a:r>
          </a:p>
        </p:txBody>
      </p:sp>
      <p:sp>
        <p:nvSpPr>
          <p:cNvPr id="1027" name="Rectangle 2"/>
          <p:cNvSpPr>
            <a:spLocks noGrp="1"/>
          </p:cNvSpPr>
          <p:nvPr>
            <p:ph type="title"/>
          </p:nvPr>
        </p:nvSpPr>
        <p:spPr bwMode="auto">
          <a:xfrm>
            <a:off x="1270000" y="5842000"/>
            <a:ext cx="10464800" cy="1422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it-IT" smtClean="0">
                <a:sym typeface="Helvetica Light"/>
              </a:rPr>
              <a:t>Click to edit Master title style</a:t>
            </a:r>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800">
          <a:solidFill>
            <a:srgbClr val="000000"/>
          </a:solidFill>
          <a:latin typeface="+mn-lt"/>
          <a:ea typeface="+mn-ea"/>
          <a:cs typeface="+mn-cs"/>
          <a:sym typeface="Helvetica Light"/>
        </a:defRPr>
      </a:lvl1pPr>
      <a:lvl2pPr marL="342900" indent="114300" algn="l" defTabSz="584200" rtl="0" eaLnBrk="0" fontAlgn="base" hangingPunct="0">
        <a:spcBef>
          <a:spcPts val="4200"/>
        </a:spcBef>
        <a:spcAft>
          <a:spcPct val="0"/>
        </a:spcAft>
        <a:defRPr sz="3800">
          <a:solidFill>
            <a:srgbClr val="000000"/>
          </a:solidFill>
          <a:latin typeface="+mn-lt"/>
          <a:ea typeface="+mn-ea"/>
          <a:cs typeface="+mn-cs"/>
          <a:sym typeface="Helvetica Light"/>
        </a:defRPr>
      </a:lvl2pPr>
      <a:lvl3pPr marL="685800" indent="228600" algn="l" defTabSz="584200" rtl="0" eaLnBrk="0" fontAlgn="base" hangingPunct="0">
        <a:spcBef>
          <a:spcPts val="4200"/>
        </a:spcBef>
        <a:spcAft>
          <a:spcPct val="0"/>
        </a:spcAft>
        <a:defRPr sz="3800">
          <a:solidFill>
            <a:srgbClr val="000000"/>
          </a:solidFill>
          <a:latin typeface="+mn-lt"/>
          <a:ea typeface="+mn-ea"/>
          <a:cs typeface="+mn-cs"/>
          <a:sym typeface="Helvetica Light"/>
        </a:defRPr>
      </a:lvl3pPr>
      <a:lvl4pPr marL="1028700" indent="342900" algn="l" defTabSz="584200" rtl="0" eaLnBrk="0" fontAlgn="base" hangingPunct="0">
        <a:spcBef>
          <a:spcPts val="4200"/>
        </a:spcBef>
        <a:spcAft>
          <a:spcPct val="0"/>
        </a:spcAft>
        <a:defRPr sz="3800">
          <a:solidFill>
            <a:srgbClr val="000000"/>
          </a:solidFill>
          <a:latin typeface="+mn-lt"/>
          <a:ea typeface="+mn-ea"/>
          <a:cs typeface="+mn-cs"/>
          <a:sym typeface="Helvetica Light"/>
        </a:defRPr>
      </a:lvl4pPr>
      <a:lvl5pPr marL="1371600" indent="457200" algn="l" defTabSz="584200" rtl="0" eaLnBrk="0" fontAlgn="base" hangingPunct="0">
        <a:spcBef>
          <a:spcPts val="4200"/>
        </a:spcBef>
        <a:spcAft>
          <a:spcPct val="0"/>
        </a:spcAft>
        <a:defRPr sz="3800">
          <a:solidFill>
            <a:srgbClr val="000000"/>
          </a:solidFill>
          <a:latin typeface="+mn-lt"/>
          <a:ea typeface="+mn-ea"/>
          <a:cs typeface="+mn-cs"/>
          <a:sym typeface="Helvetica Light"/>
        </a:defRPr>
      </a:lvl5pPr>
      <a:lvl6pPr marL="1828800" algn="l" defTabSz="584200" rtl="0" fontAlgn="base" hangingPunct="0">
        <a:spcBef>
          <a:spcPts val="4200"/>
        </a:spcBef>
        <a:spcAft>
          <a:spcPct val="0"/>
        </a:spcAft>
        <a:defRPr sz="3800">
          <a:solidFill>
            <a:srgbClr val="000000"/>
          </a:solidFill>
          <a:latin typeface="+mn-lt"/>
          <a:ea typeface="+mn-ea"/>
          <a:cs typeface="+mn-cs"/>
          <a:sym typeface="Helvetica Light" charset="0"/>
        </a:defRPr>
      </a:lvl6pPr>
      <a:lvl7pPr marL="2286000" algn="l" defTabSz="584200" rtl="0" fontAlgn="base" hangingPunct="0">
        <a:spcBef>
          <a:spcPts val="4200"/>
        </a:spcBef>
        <a:spcAft>
          <a:spcPct val="0"/>
        </a:spcAft>
        <a:defRPr sz="3800">
          <a:solidFill>
            <a:srgbClr val="000000"/>
          </a:solidFill>
          <a:latin typeface="+mn-lt"/>
          <a:ea typeface="+mn-ea"/>
          <a:cs typeface="+mn-cs"/>
          <a:sym typeface="Helvetica Light" charset="0"/>
        </a:defRPr>
      </a:lvl7pPr>
      <a:lvl8pPr marL="2743200" algn="l" defTabSz="584200" rtl="0" fontAlgn="base" hangingPunct="0">
        <a:spcBef>
          <a:spcPts val="4200"/>
        </a:spcBef>
        <a:spcAft>
          <a:spcPct val="0"/>
        </a:spcAft>
        <a:defRPr sz="3800">
          <a:solidFill>
            <a:srgbClr val="000000"/>
          </a:solidFill>
          <a:latin typeface="+mn-lt"/>
          <a:ea typeface="+mn-ea"/>
          <a:cs typeface="+mn-cs"/>
          <a:sym typeface="Helvetica Light" charset="0"/>
        </a:defRPr>
      </a:lvl8pPr>
      <a:lvl9pPr marL="3200400" algn="l" defTabSz="584200" rtl="0" fontAlgn="base" hangingPunct="0">
        <a:spcBef>
          <a:spcPts val="4200"/>
        </a:spcBef>
        <a:spcAft>
          <a:spcPct val="0"/>
        </a:spcAft>
        <a:defRPr sz="3800">
          <a:solidFill>
            <a:srgbClr val="000000"/>
          </a:solidFill>
          <a:latin typeface="+mn-lt"/>
          <a:ea typeface="+mn-ea"/>
          <a:cs typeface="+mn-cs"/>
          <a:sym typeface="Helvetica Light"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6.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e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jpe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image" Target="../media/image23.jpeg"/><Relationship Id="rId10" Type="http://schemas.openxmlformats.org/officeDocument/2006/relationships/image" Target="../media/image35.png"/><Relationship Id="rId4" Type="http://schemas.openxmlformats.org/officeDocument/2006/relationships/image" Target="../media/image32.jpe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7.jpe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1.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jpeg"/><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3"/>
          <p:cNvPicPr>
            <a:picLocks noChangeAspect="1"/>
          </p:cNvPicPr>
          <p:nvPr/>
        </p:nvPicPr>
        <p:blipFill>
          <a:blip r:embed="rId2"/>
          <a:srcRect/>
          <a:stretch>
            <a:fillRect/>
          </a:stretch>
        </p:blipFill>
        <p:spPr bwMode="auto">
          <a:xfrm>
            <a:off x="0" y="6219825"/>
            <a:ext cx="5710238" cy="3552825"/>
          </a:xfrm>
          <a:prstGeom prst="rect">
            <a:avLst/>
          </a:prstGeom>
          <a:noFill/>
          <a:ln w="9525">
            <a:noFill/>
            <a:miter lim="800000"/>
            <a:headEnd/>
            <a:tailEnd/>
          </a:ln>
        </p:spPr>
      </p:pic>
      <p:sp>
        <p:nvSpPr>
          <p:cNvPr id="14338" name="Rettangolo 7"/>
          <p:cNvSpPr>
            <a:spLocks noChangeArrowheads="1"/>
          </p:cNvSpPr>
          <p:nvPr/>
        </p:nvSpPr>
        <p:spPr bwMode="auto">
          <a:xfrm>
            <a:off x="0" y="0"/>
            <a:ext cx="5710238" cy="4156075"/>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14339" name="Immagine 5" descr="http://www.bsnstrategies.com/main/wp-content/uploads/2012/01/logo-regione-emilia-romagna.gif"/>
          <p:cNvPicPr>
            <a:picLocks noChangeAspect="1" noChangeArrowheads="1"/>
          </p:cNvPicPr>
          <p:nvPr/>
        </p:nvPicPr>
        <p:blipFill>
          <a:blip r:embed="rId3"/>
          <a:srcRect/>
          <a:stretch>
            <a:fillRect/>
          </a:stretch>
        </p:blipFill>
        <p:spPr bwMode="auto">
          <a:xfrm>
            <a:off x="296863" y="4840288"/>
            <a:ext cx="2838450" cy="506412"/>
          </a:xfrm>
          <a:prstGeom prst="rect">
            <a:avLst/>
          </a:prstGeom>
          <a:noFill/>
          <a:ln w="9525">
            <a:noFill/>
            <a:miter lim="800000"/>
            <a:headEnd/>
            <a:tailEnd/>
          </a:ln>
        </p:spPr>
      </p:pic>
      <p:sp>
        <p:nvSpPr>
          <p:cNvPr id="6" name="Casella di testo 2"/>
          <p:cNvSpPr txBox="1">
            <a:spLocks noChangeArrowheads="1"/>
          </p:cNvSpPr>
          <p:nvPr/>
        </p:nvSpPr>
        <p:spPr bwMode="auto">
          <a:xfrm>
            <a:off x="168275" y="2984500"/>
            <a:ext cx="5254625" cy="369888"/>
          </a:xfrm>
          <a:prstGeom prst="rect">
            <a:avLst/>
          </a:prstGeom>
          <a:noFill/>
          <a:ln w="9525">
            <a:noFill/>
            <a:miter lim="800000"/>
            <a:headEnd/>
            <a:tailEnd/>
          </a:ln>
        </p:spPr>
        <p:txBody>
          <a:bodyPr/>
          <a:lstStyle/>
          <a:p>
            <a:pPr algn="ctr" hangingPunct="0">
              <a:lnSpc>
                <a:spcPct val="115000"/>
              </a:lnSpc>
              <a:spcAft>
                <a:spcPts val="1000"/>
              </a:spcAft>
              <a:defRPr/>
            </a:pPr>
            <a:r>
              <a:rPr lang="it-IT" sz="1700" spc="150" dirty="0">
                <a:solidFill>
                  <a:schemeClr val="bg1">
                    <a:lumMod val="75000"/>
                  </a:schemeClr>
                </a:solidFill>
                <a:latin typeface="Calibri"/>
                <a:ea typeface="Calibri"/>
                <a:cs typeface="Times New Roman"/>
                <a:sym typeface="Helvetica Light" charset="0"/>
              </a:rPr>
              <a:t>PROGETTI APPROFONDIMENTI E PROSPETTIVE</a:t>
            </a:r>
            <a:endParaRPr lang="it-IT" sz="1700" dirty="0">
              <a:solidFill>
                <a:schemeClr val="bg1">
                  <a:lumMod val="75000"/>
                </a:schemeClr>
              </a:solidFill>
              <a:latin typeface="Calibri"/>
              <a:ea typeface="Calibri"/>
              <a:cs typeface="Times New Roman"/>
              <a:sym typeface="Helvetica Light" charset="0"/>
            </a:endParaRPr>
          </a:p>
        </p:txBody>
      </p:sp>
      <p:sp>
        <p:nvSpPr>
          <p:cNvPr id="14341"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14342" name="Immagine 3" descr="http://www.csoservizi.com/press/cso_oriz_trasp_hq.png"/>
          <p:cNvPicPr>
            <a:picLocks noChangeAspect="1" noChangeArrowheads="1"/>
          </p:cNvPicPr>
          <p:nvPr/>
        </p:nvPicPr>
        <p:blipFill>
          <a:blip r:embed="rId4"/>
          <a:srcRect/>
          <a:stretch>
            <a:fillRect/>
          </a:stretch>
        </p:blipFill>
        <p:spPr bwMode="auto">
          <a:xfrm>
            <a:off x="3478213" y="4733925"/>
            <a:ext cx="1728787" cy="719138"/>
          </a:xfrm>
          <a:prstGeom prst="rect">
            <a:avLst/>
          </a:prstGeom>
          <a:noFill/>
          <a:ln w="9525">
            <a:noFill/>
            <a:miter lim="800000"/>
            <a:headEnd/>
            <a:tailEnd/>
          </a:ln>
        </p:spPr>
      </p:pic>
      <p:sp>
        <p:nvSpPr>
          <p:cNvPr id="14" name="Casella di testo 2"/>
          <p:cNvSpPr txBox="1">
            <a:spLocks noChangeArrowheads="1"/>
          </p:cNvSpPr>
          <p:nvPr/>
        </p:nvSpPr>
        <p:spPr bwMode="auto">
          <a:xfrm>
            <a:off x="2181225" y="1708150"/>
            <a:ext cx="3025775" cy="369888"/>
          </a:xfrm>
          <a:prstGeom prst="rect">
            <a:avLst/>
          </a:prstGeom>
          <a:noFill/>
          <a:ln w="9525">
            <a:noFill/>
            <a:miter lim="800000"/>
            <a:headEnd/>
            <a:tailEnd/>
          </a:ln>
        </p:spPr>
        <p:txBody>
          <a:bodyPr/>
          <a:lstStyle/>
          <a:p>
            <a:pPr algn="r" hangingPunct="0">
              <a:lnSpc>
                <a:spcPct val="115000"/>
              </a:lnSpc>
              <a:spcAft>
                <a:spcPts val="1000"/>
              </a:spcAft>
              <a:defRPr/>
            </a:pPr>
            <a:r>
              <a:rPr lang="it-IT" sz="1700" i="1" spc="150" dirty="0">
                <a:solidFill>
                  <a:schemeClr val="bg1">
                    <a:lumMod val="75000"/>
                  </a:schemeClr>
                </a:solidFill>
                <a:latin typeface="Calibri"/>
                <a:ea typeface="Calibri"/>
                <a:cs typeface="Times New Roman"/>
                <a:sym typeface="Helvetica Light" charset="0"/>
              </a:rPr>
              <a:t>Bologna, 10 giugno 2013</a:t>
            </a:r>
            <a:endParaRPr lang="it-IT" sz="1700" i="1" dirty="0">
              <a:solidFill>
                <a:schemeClr val="bg1">
                  <a:lumMod val="75000"/>
                </a:schemeClr>
              </a:solidFill>
              <a:latin typeface="Calibri"/>
              <a:ea typeface="Calibri"/>
              <a:cs typeface="Times New Roman"/>
              <a:sym typeface="Helvetica Light" charset="0"/>
            </a:endParaRPr>
          </a:p>
        </p:txBody>
      </p:sp>
      <p:sp>
        <p:nvSpPr>
          <p:cNvPr id="14344" name="Rettangolo 8"/>
          <p:cNvSpPr>
            <a:spLocks noChangeArrowheads="1"/>
          </p:cNvSpPr>
          <p:nvPr/>
        </p:nvSpPr>
        <p:spPr bwMode="auto">
          <a:xfrm>
            <a:off x="6116638" y="2114550"/>
            <a:ext cx="6502400" cy="6524625"/>
          </a:xfrm>
          <a:prstGeom prst="rect">
            <a:avLst/>
          </a:prstGeom>
          <a:noFill/>
          <a:ln w="9525">
            <a:noFill/>
            <a:miter lim="800000"/>
            <a:headEnd/>
            <a:tailEnd/>
          </a:ln>
        </p:spPr>
        <p:txBody>
          <a:bodyPr>
            <a:spAutoFit/>
          </a:bodyPr>
          <a:lstStyle/>
          <a:p>
            <a:pPr hangingPunct="0"/>
            <a:r>
              <a:rPr lang="it-IT" sz="8000" b="1">
                <a:solidFill>
                  <a:srgbClr val="7030A0"/>
                </a:solidFill>
                <a:latin typeface="Calibri" pitchFamily="34" charset="0"/>
              </a:rPr>
              <a:t>I PROGETTI</a:t>
            </a:r>
            <a:br>
              <a:rPr lang="it-IT" sz="8000" b="1">
                <a:solidFill>
                  <a:srgbClr val="7030A0"/>
                </a:solidFill>
                <a:latin typeface="Calibri" pitchFamily="34" charset="0"/>
              </a:rPr>
            </a:br>
            <a:r>
              <a:rPr lang="it-IT" sz="8000" b="1">
                <a:solidFill>
                  <a:srgbClr val="7030A0"/>
                </a:solidFill>
                <a:latin typeface="Calibri" pitchFamily="34" charset="0"/>
              </a:rPr>
              <a:t>DI CSO PER LA PROMOZIONE DELLA FRUTTA</a:t>
            </a:r>
          </a:p>
          <a:p>
            <a:pPr algn="r" hangingPunct="0"/>
            <a:endParaRPr lang="it-IT" sz="4000">
              <a:solidFill>
                <a:srgbClr val="7030A0"/>
              </a:solidFill>
              <a:latin typeface="Calibri" pitchFamily="34" charset="0"/>
            </a:endParaRPr>
          </a:p>
          <a:p>
            <a:pPr algn="r" hangingPunct="0"/>
            <a:r>
              <a:rPr lang="it-IT" sz="4000">
                <a:solidFill>
                  <a:schemeClr val="tx1"/>
                </a:solidFill>
                <a:latin typeface="Calibri" pitchFamily="34" charset="0"/>
              </a:rPr>
              <a:t>Paolo Bruni</a:t>
            </a:r>
          </a:p>
          <a:p>
            <a:pPr algn="r" hangingPunct="0"/>
            <a:r>
              <a:rPr lang="it-IT" sz="1800" i="1">
                <a:solidFill>
                  <a:schemeClr val="tx1"/>
                </a:solidFill>
                <a:latin typeface="Calibri" pitchFamily="34" charset="0"/>
              </a:rPr>
              <a:t>Presidente CSO - Centro Servizi Ortofrutticoli</a:t>
            </a:r>
          </a:p>
        </p:txBody>
      </p:sp>
      <p:pic>
        <p:nvPicPr>
          <p:cNvPr id="14345" name="Immagine 1"/>
          <p:cNvPicPr>
            <a:picLocks noChangeAspect="1"/>
          </p:cNvPicPr>
          <p:nvPr/>
        </p:nvPicPr>
        <p:blipFill>
          <a:blip r:embed="rId5"/>
          <a:srcRect/>
          <a:stretch>
            <a:fillRect/>
          </a:stretch>
        </p:blipFill>
        <p:spPr bwMode="auto">
          <a:xfrm>
            <a:off x="296863" y="2139950"/>
            <a:ext cx="4910137" cy="8604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2"/>
          <p:cNvPicPr>
            <a:picLocks noChangeAspect="1"/>
          </p:cNvPicPr>
          <p:nvPr/>
        </p:nvPicPr>
        <p:blipFill>
          <a:blip r:embed="rId2"/>
          <a:srcRect/>
          <a:stretch>
            <a:fillRect/>
          </a:stretch>
        </p:blipFill>
        <p:spPr bwMode="auto">
          <a:xfrm>
            <a:off x="2346325" y="-9525"/>
            <a:ext cx="4803775" cy="4525963"/>
          </a:xfrm>
          <a:prstGeom prst="rect">
            <a:avLst/>
          </a:prstGeom>
          <a:noFill/>
          <a:ln w="9525">
            <a:noFill/>
            <a:miter lim="800000"/>
            <a:headEnd/>
            <a:tailEnd/>
          </a:ln>
        </p:spPr>
      </p:pic>
      <p:sp>
        <p:nvSpPr>
          <p:cNvPr id="23554"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23555"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23556"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23558"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23559"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23562" name="Rettangolo 1"/>
          <p:cNvSpPr>
            <a:spLocks noChangeArrowheads="1"/>
          </p:cNvSpPr>
          <p:nvPr/>
        </p:nvSpPr>
        <p:spPr bwMode="auto">
          <a:xfrm>
            <a:off x="7294563" y="1382713"/>
            <a:ext cx="4032250" cy="1477962"/>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Il ruolo</a:t>
            </a:r>
          </a:p>
          <a:p>
            <a:pPr hangingPunct="0"/>
            <a:r>
              <a:rPr lang="it-IT" sz="4500" b="1">
                <a:solidFill>
                  <a:srgbClr val="7030A0"/>
                </a:solidFill>
                <a:latin typeface="Calibri" pitchFamily="34" charset="0"/>
              </a:rPr>
              <a:t>del CSO »</a:t>
            </a:r>
          </a:p>
        </p:txBody>
      </p:sp>
      <p:sp>
        <p:nvSpPr>
          <p:cNvPr id="23563" name="Rettangolo 6"/>
          <p:cNvSpPr>
            <a:spLocks noChangeArrowheads="1"/>
          </p:cNvSpPr>
          <p:nvPr/>
        </p:nvSpPr>
        <p:spPr bwMode="auto">
          <a:xfrm>
            <a:off x="2973388" y="5381625"/>
            <a:ext cx="9721850" cy="1708150"/>
          </a:xfrm>
          <a:prstGeom prst="rect">
            <a:avLst/>
          </a:prstGeom>
          <a:noFill/>
          <a:ln w="9525">
            <a:noFill/>
            <a:miter lim="800000"/>
            <a:headEnd/>
            <a:tailEnd/>
          </a:ln>
        </p:spPr>
        <p:txBody>
          <a:bodyPr>
            <a:spAutoFit/>
          </a:bodyPr>
          <a:lstStyle/>
          <a:p>
            <a:pPr algn="ctr" hangingPunct="0"/>
            <a:r>
              <a:rPr lang="it-IT" sz="3500" b="1">
                <a:solidFill>
                  <a:schemeClr val="tx1"/>
                </a:solidFill>
                <a:latin typeface="Calibri" pitchFamily="34" charset="0"/>
              </a:rPr>
              <a:t>Il CSO in questi anni, ha conservato ed anzi consolidato un ruolo di primaria importanza per la valorizzazione dei prodotti</a:t>
            </a:r>
          </a:p>
        </p:txBody>
      </p:sp>
      <p:pic>
        <p:nvPicPr>
          <p:cNvPr id="23564" name="Immagine 1"/>
          <p:cNvPicPr>
            <a:picLocks noChangeAspect="1"/>
          </p:cNvPicPr>
          <p:nvPr/>
        </p:nvPicPr>
        <p:blipFill>
          <a:blip r:embed="rId6"/>
          <a:srcRect/>
          <a:stretch>
            <a:fillRect/>
          </a:stretch>
        </p:blipFill>
        <p:spPr bwMode="auto">
          <a:xfrm>
            <a:off x="11264900" y="-1588"/>
            <a:ext cx="2149475" cy="4518026"/>
          </a:xfrm>
          <a:prstGeom prst="rect">
            <a:avLst/>
          </a:prstGeom>
          <a:noFill/>
          <a:ln w="9525">
            <a:noFill/>
            <a:miter lim="800000"/>
            <a:headEnd/>
            <a:tailEnd/>
          </a:ln>
        </p:spPr>
      </p:pic>
      <p:pic>
        <p:nvPicPr>
          <p:cNvPr id="23565" name="Immagine 14"/>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9"/>
          <p:cNvPicPr>
            <a:picLocks noChangeAspect="1"/>
          </p:cNvPicPr>
          <p:nvPr/>
        </p:nvPicPr>
        <p:blipFill>
          <a:blip r:embed="rId3"/>
          <a:srcRect/>
          <a:stretch>
            <a:fillRect/>
          </a:stretch>
        </p:blipFill>
        <p:spPr bwMode="auto">
          <a:xfrm>
            <a:off x="2254250" y="1588"/>
            <a:ext cx="4895850" cy="4514850"/>
          </a:xfrm>
          <a:prstGeom prst="rect">
            <a:avLst/>
          </a:prstGeom>
          <a:noFill/>
          <a:ln w="9525">
            <a:noFill/>
            <a:miter lim="800000"/>
            <a:headEnd/>
            <a:tailEnd/>
          </a:ln>
        </p:spPr>
      </p:pic>
      <p:pic>
        <p:nvPicPr>
          <p:cNvPr id="24578" name="Picture 2"/>
          <p:cNvPicPr>
            <a:picLocks noChangeAspect="1"/>
          </p:cNvPicPr>
          <p:nvPr/>
        </p:nvPicPr>
        <p:blipFill>
          <a:blip r:embed="rId4"/>
          <a:srcRect/>
          <a:stretch>
            <a:fillRect/>
          </a:stretch>
        </p:blipFill>
        <p:spPr bwMode="auto">
          <a:xfrm>
            <a:off x="2757488" y="4879975"/>
            <a:ext cx="3897312" cy="4533900"/>
          </a:xfrm>
          <a:prstGeom prst="rect">
            <a:avLst/>
          </a:prstGeom>
          <a:noFill/>
          <a:ln w="9525">
            <a:noFill/>
            <a:miter lim="800000"/>
            <a:headEnd/>
            <a:tailEnd/>
          </a:ln>
        </p:spPr>
      </p:pic>
      <p:sp>
        <p:nvSpPr>
          <p:cNvPr id="24579"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24580" name="Picture 13"/>
          <p:cNvPicPr>
            <a:picLocks noChangeAspect="1"/>
          </p:cNvPicPr>
          <p:nvPr/>
        </p:nvPicPr>
        <p:blipFill>
          <a:blip r:embed="rId5"/>
          <a:srcRect/>
          <a:stretch>
            <a:fillRect/>
          </a:stretch>
        </p:blipFill>
        <p:spPr bwMode="auto">
          <a:xfrm>
            <a:off x="-6350" y="8097838"/>
            <a:ext cx="2692400" cy="1674812"/>
          </a:xfrm>
          <a:prstGeom prst="rect">
            <a:avLst/>
          </a:prstGeom>
          <a:noFill/>
          <a:ln w="9525">
            <a:noFill/>
            <a:miter lim="800000"/>
            <a:headEnd/>
            <a:tailEnd/>
          </a:ln>
        </p:spPr>
      </p:pic>
      <p:pic>
        <p:nvPicPr>
          <p:cNvPr id="24581" name="Immagine 5" descr="http://www.bsnstrategies.com/main/wp-content/uploads/2012/01/logo-regione-emilia-romagna.gif"/>
          <p:cNvPicPr>
            <a:picLocks noChangeAspect="1" noChangeArrowheads="1"/>
          </p:cNvPicPr>
          <p:nvPr/>
        </p:nvPicPr>
        <p:blipFill>
          <a:blip r:embed="rId6"/>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24583"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24584" name="Immagine 3" descr="http://www.csoservizi.com/press/cso_oriz_trasp_hq.png"/>
          <p:cNvPicPr>
            <a:picLocks noChangeAspect="1" noChangeArrowheads="1"/>
          </p:cNvPicPr>
          <p:nvPr/>
        </p:nvPicPr>
        <p:blipFill>
          <a:blip r:embed="rId7"/>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24587" name="Rettangolo 1"/>
          <p:cNvSpPr>
            <a:spLocks noChangeArrowheads="1"/>
          </p:cNvSpPr>
          <p:nvPr/>
        </p:nvSpPr>
        <p:spPr bwMode="auto">
          <a:xfrm>
            <a:off x="7294563" y="555625"/>
            <a:ext cx="4032250" cy="3556000"/>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Gli elementi qualificanti per promuovere il </a:t>
            </a:r>
            <a:r>
              <a:rPr lang="it-IT" sz="4500" b="1" i="1">
                <a:solidFill>
                  <a:srgbClr val="7030A0"/>
                </a:solidFill>
                <a:latin typeface="Calibri" pitchFamily="34" charset="0"/>
              </a:rPr>
              <a:t>Made in Italy </a:t>
            </a:r>
            <a:r>
              <a:rPr lang="it-IT" sz="4500" b="1">
                <a:solidFill>
                  <a:srgbClr val="7030A0"/>
                </a:solidFill>
                <a:latin typeface="Calibri" pitchFamily="34" charset="0"/>
              </a:rPr>
              <a:t>ortofrutticolo »</a:t>
            </a:r>
          </a:p>
        </p:txBody>
      </p:sp>
      <p:sp>
        <p:nvSpPr>
          <p:cNvPr id="24588" name="Rettangolo 6"/>
          <p:cNvSpPr>
            <a:spLocks noChangeArrowheads="1"/>
          </p:cNvSpPr>
          <p:nvPr/>
        </p:nvSpPr>
        <p:spPr bwMode="auto">
          <a:xfrm>
            <a:off x="6718300" y="5588000"/>
            <a:ext cx="5976938" cy="3067050"/>
          </a:xfrm>
          <a:prstGeom prst="rect">
            <a:avLst/>
          </a:prstGeom>
          <a:noFill/>
          <a:ln w="9525">
            <a:noFill/>
            <a:miter lim="800000"/>
            <a:headEnd/>
            <a:tailEnd/>
          </a:ln>
        </p:spPr>
        <p:txBody>
          <a:bodyPr>
            <a:spAutoFit/>
          </a:bodyPr>
          <a:lstStyle/>
          <a:p>
            <a:pPr hangingPunct="0">
              <a:spcBef>
                <a:spcPts val="3200"/>
              </a:spcBef>
            </a:pPr>
            <a:r>
              <a:rPr lang="it-IT" sz="3500" b="1">
                <a:solidFill>
                  <a:schemeClr val="tx1"/>
                </a:solidFill>
                <a:latin typeface="Calibri" pitchFamily="34" charset="0"/>
              </a:rPr>
              <a:t>Rappresentatività</a:t>
            </a:r>
          </a:p>
          <a:p>
            <a:pPr hangingPunct="0">
              <a:spcBef>
                <a:spcPts val="3200"/>
              </a:spcBef>
            </a:pPr>
            <a:r>
              <a:rPr lang="it-IT" sz="3500" b="1">
                <a:solidFill>
                  <a:schemeClr val="tx1"/>
                </a:solidFill>
                <a:latin typeface="Calibri" pitchFamily="34" charset="0"/>
              </a:rPr>
              <a:t>Competenza e specializzazione</a:t>
            </a:r>
          </a:p>
          <a:p>
            <a:pPr hangingPunct="0">
              <a:spcBef>
                <a:spcPts val="3200"/>
              </a:spcBef>
            </a:pPr>
            <a:r>
              <a:rPr lang="it-IT" sz="3500" b="1">
                <a:solidFill>
                  <a:schemeClr val="tx1"/>
                </a:solidFill>
                <a:latin typeface="Calibri" pitchFamily="34" charset="0"/>
              </a:rPr>
              <a:t>Rispondenza alle esigenze della base sociale</a:t>
            </a:r>
          </a:p>
        </p:txBody>
      </p:sp>
      <p:pic>
        <p:nvPicPr>
          <p:cNvPr id="24589" name="Immagine 7"/>
          <p:cNvPicPr>
            <a:picLocks noChangeAspect="1"/>
          </p:cNvPicPr>
          <p:nvPr/>
        </p:nvPicPr>
        <p:blipFill>
          <a:blip r:embed="rId8"/>
          <a:srcRect/>
          <a:stretch>
            <a:fillRect/>
          </a:stretch>
        </p:blipFill>
        <p:spPr bwMode="auto">
          <a:xfrm>
            <a:off x="11255375" y="0"/>
            <a:ext cx="1749425" cy="4516438"/>
          </a:xfrm>
          <a:prstGeom prst="rect">
            <a:avLst/>
          </a:prstGeom>
          <a:noFill/>
          <a:ln w="9525">
            <a:noFill/>
            <a:miter lim="800000"/>
            <a:headEnd/>
            <a:tailEnd/>
          </a:ln>
        </p:spPr>
      </p:pic>
      <p:pic>
        <p:nvPicPr>
          <p:cNvPr id="24590" name="Immagine 15"/>
          <p:cNvPicPr>
            <a:picLocks noChangeAspect="1"/>
          </p:cNvPicPr>
          <p:nvPr/>
        </p:nvPicPr>
        <p:blipFill>
          <a:blip r:embed="rId9"/>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9"/>
          <p:cNvPicPr>
            <a:picLocks noChangeAspect="1"/>
          </p:cNvPicPr>
          <p:nvPr/>
        </p:nvPicPr>
        <p:blipFill>
          <a:blip r:embed="rId3"/>
          <a:srcRect/>
          <a:stretch>
            <a:fillRect/>
          </a:stretch>
        </p:blipFill>
        <p:spPr bwMode="auto">
          <a:xfrm>
            <a:off x="2236788" y="-19050"/>
            <a:ext cx="4913312" cy="4535488"/>
          </a:xfrm>
          <a:prstGeom prst="rect">
            <a:avLst/>
          </a:prstGeom>
          <a:noFill/>
          <a:ln w="9525">
            <a:noFill/>
            <a:miter lim="800000"/>
            <a:headEnd/>
            <a:tailEnd/>
          </a:ln>
        </p:spPr>
      </p:pic>
      <p:sp>
        <p:nvSpPr>
          <p:cNvPr id="26626"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26627" name="Picture 13"/>
          <p:cNvPicPr>
            <a:picLocks noChangeAspect="1"/>
          </p:cNvPicPr>
          <p:nvPr/>
        </p:nvPicPr>
        <p:blipFill>
          <a:blip r:embed="rId4"/>
          <a:srcRect/>
          <a:stretch>
            <a:fillRect/>
          </a:stretch>
        </p:blipFill>
        <p:spPr bwMode="auto">
          <a:xfrm>
            <a:off x="-6350" y="8097838"/>
            <a:ext cx="2692400" cy="1674812"/>
          </a:xfrm>
          <a:prstGeom prst="rect">
            <a:avLst/>
          </a:prstGeom>
          <a:noFill/>
          <a:ln w="9525">
            <a:noFill/>
            <a:miter lim="800000"/>
            <a:headEnd/>
            <a:tailEnd/>
          </a:ln>
        </p:spPr>
      </p:pic>
      <p:pic>
        <p:nvPicPr>
          <p:cNvPr id="26628" name="Immagine 5" descr="http://www.bsnstrategies.com/main/wp-content/uploads/2012/01/logo-regione-emilia-romagna.gif"/>
          <p:cNvPicPr>
            <a:picLocks noChangeAspect="1" noChangeArrowheads="1"/>
          </p:cNvPicPr>
          <p:nvPr/>
        </p:nvPicPr>
        <p:blipFill>
          <a:blip r:embed="rId5"/>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26630"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26631" name="Immagine 3" descr="http://www.csoservizi.com/press/cso_oriz_trasp_hq.png"/>
          <p:cNvPicPr>
            <a:picLocks noChangeAspect="1" noChangeArrowheads="1"/>
          </p:cNvPicPr>
          <p:nvPr/>
        </p:nvPicPr>
        <p:blipFill>
          <a:blip r:embed="rId6"/>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26634" name="Rettangolo 1"/>
          <p:cNvSpPr>
            <a:spLocks noChangeArrowheads="1"/>
          </p:cNvSpPr>
          <p:nvPr/>
        </p:nvSpPr>
        <p:spPr bwMode="auto">
          <a:xfrm>
            <a:off x="7294563" y="979488"/>
            <a:ext cx="4032250" cy="2168525"/>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Promozioni</a:t>
            </a:r>
          </a:p>
          <a:p>
            <a:pPr hangingPunct="0"/>
            <a:r>
              <a:rPr lang="it-IT" sz="4500" b="1">
                <a:solidFill>
                  <a:srgbClr val="7030A0"/>
                </a:solidFill>
                <a:latin typeface="Calibri" pitchFamily="34" charset="0"/>
              </a:rPr>
              <a:t>sul mercato italiano »</a:t>
            </a:r>
          </a:p>
        </p:txBody>
      </p:sp>
      <p:pic>
        <p:nvPicPr>
          <p:cNvPr id="26635" name="Immagine 7"/>
          <p:cNvPicPr>
            <a:picLocks noChangeAspect="1"/>
          </p:cNvPicPr>
          <p:nvPr/>
        </p:nvPicPr>
        <p:blipFill>
          <a:blip r:embed="rId7"/>
          <a:srcRect/>
          <a:stretch>
            <a:fillRect/>
          </a:stretch>
        </p:blipFill>
        <p:spPr bwMode="auto">
          <a:xfrm>
            <a:off x="11255375" y="-19050"/>
            <a:ext cx="1749425" cy="4535488"/>
          </a:xfrm>
          <a:prstGeom prst="rect">
            <a:avLst/>
          </a:prstGeom>
          <a:noFill/>
          <a:ln w="9525">
            <a:noFill/>
            <a:miter lim="800000"/>
            <a:headEnd/>
            <a:tailEnd/>
          </a:ln>
        </p:spPr>
      </p:pic>
      <p:pic>
        <p:nvPicPr>
          <p:cNvPr id="26636" name="Picture 2" descr="image2-small.png"/>
          <p:cNvPicPr>
            <a:picLocks noChangeAspect="1"/>
          </p:cNvPicPr>
          <p:nvPr/>
        </p:nvPicPr>
        <p:blipFill>
          <a:blip r:embed="rId8"/>
          <a:srcRect/>
          <a:stretch>
            <a:fillRect/>
          </a:stretch>
        </p:blipFill>
        <p:spPr bwMode="auto">
          <a:xfrm>
            <a:off x="3717925" y="4573588"/>
            <a:ext cx="7897813" cy="1993900"/>
          </a:xfrm>
          <a:prstGeom prst="rect">
            <a:avLst/>
          </a:prstGeom>
          <a:noFill/>
          <a:ln w="9525">
            <a:noFill/>
            <a:miter lim="800000"/>
            <a:headEnd/>
            <a:tailEnd/>
          </a:ln>
        </p:spPr>
      </p:pic>
      <p:sp>
        <p:nvSpPr>
          <p:cNvPr id="26637" name="Rettangolo 6"/>
          <p:cNvSpPr>
            <a:spLocks noChangeArrowheads="1"/>
          </p:cNvSpPr>
          <p:nvPr/>
        </p:nvSpPr>
        <p:spPr bwMode="auto">
          <a:xfrm>
            <a:off x="2930525" y="6807200"/>
            <a:ext cx="9721850" cy="2246313"/>
          </a:xfrm>
          <a:prstGeom prst="rect">
            <a:avLst/>
          </a:prstGeom>
          <a:noFill/>
          <a:ln w="9525">
            <a:noFill/>
            <a:miter lim="800000"/>
            <a:headEnd/>
            <a:tailEnd/>
          </a:ln>
        </p:spPr>
        <p:txBody>
          <a:bodyPr>
            <a:spAutoFit/>
          </a:bodyPr>
          <a:lstStyle/>
          <a:p>
            <a:pPr algn="ctr" hangingPunct="0"/>
            <a:r>
              <a:rPr lang="it-IT" sz="3500" b="1">
                <a:solidFill>
                  <a:schemeClr val="tx1"/>
                </a:solidFill>
                <a:latin typeface="Calibri" pitchFamily="34" charset="0"/>
              </a:rPr>
              <a:t>Il progetto coinvolge 10 aziende associate ed ha l’obiettivo di comunicare sui media nazionali come Repubblica Corriere della Sera QN e altri  i valori dell’ortofrutta organizzata italiana</a:t>
            </a:r>
          </a:p>
        </p:txBody>
      </p:sp>
      <p:pic>
        <p:nvPicPr>
          <p:cNvPr id="26638" name="Immagine 15"/>
          <p:cNvPicPr>
            <a:picLocks noChangeAspect="1"/>
          </p:cNvPicPr>
          <p:nvPr/>
        </p:nvPicPr>
        <p:blipFill>
          <a:blip r:embed="rId9"/>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21"/>
          <p:cNvPicPr>
            <a:picLocks noChangeAspect="1"/>
          </p:cNvPicPr>
          <p:nvPr/>
        </p:nvPicPr>
        <p:blipFill>
          <a:blip r:embed="rId3"/>
          <a:srcRect/>
          <a:stretch>
            <a:fillRect/>
          </a:stretch>
        </p:blipFill>
        <p:spPr bwMode="auto">
          <a:xfrm>
            <a:off x="2617788" y="0"/>
            <a:ext cx="4532312" cy="4516438"/>
          </a:xfrm>
          <a:prstGeom prst="rect">
            <a:avLst/>
          </a:prstGeom>
          <a:noFill/>
          <a:ln w="9525">
            <a:noFill/>
            <a:miter lim="800000"/>
            <a:headEnd/>
            <a:tailEnd/>
          </a:ln>
        </p:spPr>
      </p:pic>
      <p:pic>
        <p:nvPicPr>
          <p:cNvPr id="28674" name="Immagine 22"/>
          <p:cNvPicPr>
            <a:picLocks noChangeAspect="1"/>
          </p:cNvPicPr>
          <p:nvPr/>
        </p:nvPicPr>
        <p:blipFill>
          <a:blip r:embed="rId4"/>
          <a:srcRect/>
          <a:stretch>
            <a:fillRect/>
          </a:stretch>
        </p:blipFill>
        <p:spPr bwMode="auto">
          <a:xfrm>
            <a:off x="11256963" y="0"/>
            <a:ext cx="2149475" cy="4516438"/>
          </a:xfrm>
          <a:prstGeom prst="rect">
            <a:avLst/>
          </a:prstGeom>
          <a:noFill/>
          <a:ln w="9525">
            <a:noFill/>
            <a:miter lim="800000"/>
            <a:headEnd/>
            <a:tailEnd/>
          </a:ln>
        </p:spPr>
      </p:pic>
      <p:sp>
        <p:nvSpPr>
          <p:cNvPr id="28675"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28676" name="Picture 13"/>
          <p:cNvPicPr>
            <a:picLocks noChangeAspect="1"/>
          </p:cNvPicPr>
          <p:nvPr/>
        </p:nvPicPr>
        <p:blipFill>
          <a:blip r:embed="rId5"/>
          <a:srcRect/>
          <a:stretch>
            <a:fillRect/>
          </a:stretch>
        </p:blipFill>
        <p:spPr bwMode="auto">
          <a:xfrm>
            <a:off x="-6350" y="8097838"/>
            <a:ext cx="2692400" cy="1674812"/>
          </a:xfrm>
          <a:prstGeom prst="rect">
            <a:avLst/>
          </a:prstGeom>
          <a:noFill/>
          <a:ln w="9525">
            <a:noFill/>
            <a:miter lim="800000"/>
            <a:headEnd/>
            <a:tailEnd/>
          </a:ln>
        </p:spPr>
      </p:pic>
      <p:pic>
        <p:nvPicPr>
          <p:cNvPr id="28677" name="Immagine 5" descr="http://www.bsnstrategies.com/main/wp-content/uploads/2012/01/logo-regione-emilia-romagna.gif"/>
          <p:cNvPicPr>
            <a:picLocks noChangeAspect="1" noChangeArrowheads="1"/>
          </p:cNvPicPr>
          <p:nvPr/>
        </p:nvPicPr>
        <p:blipFill>
          <a:blip r:embed="rId6"/>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28679"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28680" name="Immagine 3" descr="http://www.csoservizi.com/press/cso_oriz_trasp_hq.png"/>
          <p:cNvPicPr>
            <a:picLocks noChangeAspect="1" noChangeArrowheads="1"/>
          </p:cNvPicPr>
          <p:nvPr/>
        </p:nvPicPr>
        <p:blipFill>
          <a:blip r:embed="rId7"/>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5132" name="Rettangolo 1"/>
          <p:cNvSpPr>
            <a:spLocks noChangeArrowheads="1"/>
          </p:cNvSpPr>
          <p:nvPr/>
        </p:nvSpPr>
        <p:spPr bwMode="auto">
          <a:xfrm>
            <a:off x="7294563" y="623888"/>
            <a:ext cx="4032250" cy="2170112"/>
          </a:xfrm>
          <a:prstGeom prst="rect">
            <a:avLst/>
          </a:prstGeom>
          <a:noFill/>
          <a:ln>
            <a:noFill/>
          </a:ln>
          <a:extLst>
            <a:ext uri="{909E8E84-426E-40DD-AFC4-6F175D3DCCD1}"/>
            <a:ext uri="{91240B29-F687-4F45-9708-019B960494DF}"/>
          </a:extLst>
        </p:spPr>
        <p:txBody>
          <a:bodyPr>
            <a:spAutoFit/>
          </a:bodyPr>
          <a:lstStyle/>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 Promozioni</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sul mercato italiano »</a:t>
            </a:r>
            <a:endParaRPr lang="it-IT" sz="4500" b="1" dirty="0">
              <a:solidFill>
                <a:schemeClr val="bg1">
                  <a:lumMod val="50000"/>
                </a:schemeClr>
              </a:solidFill>
              <a:latin typeface="Calibri" pitchFamily="34" charset="0"/>
              <a:ea typeface="Helvetica Light" charset="0"/>
              <a:cs typeface="Helvetica Light" charset="0"/>
              <a:sym typeface="Helvetica Light" charset="0"/>
            </a:endParaRPr>
          </a:p>
        </p:txBody>
      </p:sp>
      <p:pic>
        <p:nvPicPr>
          <p:cNvPr id="28684" name="Picture 2" descr="image2-small.png"/>
          <p:cNvPicPr>
            <a:picLocks noChangeAspect="1"/>
          </p:cNvPicPr>
          <p:nvPr/>
        </p:nvPicPr>
        <p:blipFill>
          <a:blip r:embed="rId8"/>
          <a:srcRect/>
          <a:stretch>
            <a:fillRect/>
          </a:stretch>
        </p:blipFill>
        <p:spPr bwMode="auto">
          <a:xfrm>
            <a:off x="7294563" y="2986088"/>
            <a:ext cx="3779837" cy="954087"/>
          </a:xfrm>
          <a:prstGeom prst="rect">
            <a:avLst/>
          </a:prstGeom>
          <a:noFill/>
          <a:ln w="9525">
            <a:noFill/>
            <a:miter lim="800000"/>
            <a:headEnd/>
            <a:tailEnd/>
          </a:ln>
        </p:spPr>
      </p:pic>
      <p:pic>
        <p:nvPicPr>
          <p:cNvPr id="28685" name="Picture 2" descr="\\CSOSRV\Progetti\APPROVATI\ORTOFRUTTA D'ITALIA\Progetto 2013\CSO_261X338-QN_Braccio-Inverno_1.jpg"/>
          <p:cNvPicPr>
            <a:picLocks noChangeAspect="1" noChangeArrowheads="1"/>
          </p:cNvPicPr>
          <p:nvPr/>
        </p:nvPicPr>
        <p:blipFill>
          <a:blip r:embed="rId9"/>
          <a:srcRect/>
          <a:stretch>
            <a:fillRect/>
          </a:stretch>
        </p:blipFill>
        <p:spPr bwMode="auto">
          <a:xfrm>
            <a:off x="2840038" y="5900738"/>
            <a:ext cx="3302000" cy="3079750"/>
          </a:xfrm>
          <a:prstGeom prst="rect">
            <a:avLst/>
          </a:prstGeom>
          <a:noFill/>
          <a:ln w="9525">
            <a:noFill/>
            <a:miter lim="800000"/>
            <a:headEnd/>
            <a:tailEnd/>
          </a:ln>
        </p:spPr>
      </p:pic>
      <p:pic>
        <p:nvPicPr>
          <p:cNvPr id="28686" name="Picture 3"/>
          <p:cNvPicPr>
            <a:picLocks noChangeAspect="1" noChangeArrowheads="1"/>
          </p:cNvPicPr>
          <p:nvPr/>
        </p:nvPicPr>
        <p:blipFill>
          <a:blip r:embed="rId10"/>
          <a:srcRect/>
          <a:stretch>
            <a:fillRect/>
          </a:stretch>
        </p:blipFill>
        <p:spPr bwMode="auto">
          <a:xfrm>
            <a:off x="6416675" y="5878513"/>
            <a:ext cx="3038475" cy="3079750"/>
          </a:xfrm>
          <a:prstGeom prst="rect">
            <a:avLst/>
          </a:prstGeom>
          <a:noFill/>
          <a:ln w="9525">
            <a:noFill/>
            <a:miter lim="800000"/>
            <a:headEnd/>
            <a:tailEnd/>
          </a:ln>
        </p:spPr>
      </p:pic>
      <p:pic>
        <p:nvPicPr>
          <p:cNvPr id="28687" name="Picture 4"/>
          <p:cNvPicPr>
            <a:picLocks noChangeAspect="1" noChangeArrowheads="1"/>
          </p:cNvPicPr>
          <p:nvPr/>
        </p:nvPicPr>
        <p:blipFill>
          <a:blip r:embed="rId11"/>
          <a:srcRect/>
          <a:stretch>
            <a:fillRect/>
          </a:stretch>
        </p:blipFill>
        <p:spPr bwMode="auto">
          <a:xfrm>
            <a:off x="9718675" y="5878513"/>
            <a:ext cx="3073400" cy="3079750"/>
          </a:xfrm>
          <a:prstGeom prst="rect">
            <a:avLst/>
          </a:prstGeom>
          <a:noFill/>
          <a:ln w="9525">
            <a:noFill/>
            <a:miter lim="800000"/>
            <a:headEnd/>
            <a:tailEnd/>
          </a:ln>
        </p:spPr>
      </p:pic>
      <p:sp>
        <p:nvSpPr>
          <p:cNvPr id="28688" name="Rettangolo 6"/>
          <p:cNvSpPr>
            <a:spLocks noChangeArrowheads="1"/>
          </p:cNvSpPr>
          <p:nvPr/>
        </p:nvSpPr>
        <p:spPr bwMode="auto">
          <a:xfrm>
            <a:off x="2840038" y="4894263"/>
            <a:ext cx="9721850" cy="738187"/>
          </a:xfrm>
          <a:prstGeom prst="rect">
            <a:avLst/>
          </a:prstGeom>
          <a:noFill/>
          <a:ln w="9525">
            <a:noFill/>
            <a:miter lim="800000"/>
            <a:headEnd/>
            <a:tailEnd/>
          </a:ln>
        </p:spPr>
        <p:txBody>
          <a:bodyPr>
            <a:spAutoFit/>
          </a:bodyPr>
          <a:lstStyle/>
          <a:p>
            <a:pPr algn="ctr" hangingPunct="0"/>
            <a:r>
              <a:rPr lang="it-IT" sz="4200" b="1">
                <a:solidFill>
                  <a:schemeClr val="tx1"/>
                </a:solidFill>
                <a:latin typeface="Calibri" pitchFamily="34" charset="0"/>
              </a:rPr>
              <a:t>I temi della comunicazione</a:t>
            </a:r>
          </a:p>
        </p:txBody>
      </p:sp>
      <p:pic>
        <p:nvPicPr>
          <p:cNvPr id="28689" name="Immagine 19"/>
          <p:cNvPicPr>
            <a:picLocks noChangeAspect="1"/>
          </p:cNvPicPr>
          <p:nvPr/>
        </p:nvPicPr>
        <p:blipFill>
          <a:blip r:embed="rId12"/>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2"/>
          <p:cNvPicPr>
            <a:picLocks noChangeAspect="1"/>
          </p:cNvPicPr>
          <p:nvPr/>
        </p:nvPicPr>
        <p:blipFill>
          <a:blip r:embed="rId3"/>
          <a:srcRect/>
          <a:stretch>
            <a:fillRect/>
          </a:stretch>
        </p:blipFill>
        <p:spPr bwMode="auto">
          <a:xfrm>
            <a:off x="2254250" y="0"/>
            <a:ext cx="4875213" cy="4516438"/>
          </a:xfrm>
          <a:prstGeom prst="rect">
            <a:avLst/>
          </a:prstGeom>
          <a:noFill/>
          <a:ln w="9525">
            <a:noFill/>
            <a:miter lim="800000"/>
            <a:headEnd/>
            <a:tailEnd/>
          </a:ln>
        </p:spPr>
      </p:pic>
      <p:sp>
        <p:nvSpPr>
          <p:cNvPr id="30722"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30723" name="Picture 13"/>
          <p:cNvPicPr>
            <a:picLocks noChangeAspect="1"/>
          </p:cNvPicPr>
          <p:nvPr/>
        </p:nvPicPr>
        <p:blipFill>
          <a:blip r:embed="rId4"/>
          <a:srcRect/>
          <a:stretch>
            <a:fillRect/>
          </a:stretch>
        </p:blipFill>
        <p:spPr bwMode="auto">
          <a:xfrm>
            <a:off x="-6350" y="8097838"/>
            <a:ext cx="2692400" cy="1674812"/>
          </a:xfrm>
          <a:prstGeom prst="rect">
            <a:avLst/>
          </a:prstGeom>
          <a:noFill/>
          <a:ln w="9525">
            <a:noFill/>
            <a:miter lim="800000"/>
            <a:headEnd/>
            <a:tailEnd/>
          </a:ln>
        </p:spPr>
      </p:pic>
      <p:pic>
        <p:nvPicPr>
          <p:cNvPr id="30724" name="Immagine 5" descr="http://www.bsnstrategies.com/main/wp-content/uploads/2012/01/logo-regione-emilia-romagna.gif"/>
          <p:cNvPicPr>
            <a:picLocks noChangeAspect="1" noChangeArrowheads="1"/>
          </p:cNvPicPr>
          <p:nvPr/>
        </p:nvPicPr>
        <p:blipFill>
          <a:blip r:embed="rId5"/>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30726"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30727" name="Immagine 3" descr="http://www.csoservizi.com/press/cso_oriz_trasp_hq.png"/>
          <p:cNvPicPr>
            <a:picLocks noChangeAspect="1" noChangeArrowheads="1"/>
          </p:cNvPicPr>
          <p:nvPr/>
        </p:nvPicPr>
        <p:blipFill>
          <a:blip r:embed="rId6"/>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5132" name="Rettangolo 1"/>
          <p:cNvSpPr>
            <a:spLocks noChangeArrowheads="1"/>
          </p:cNvSpPr>
          <p:nvPr/>
        </p:nvSpPr>
        <p:spPr bwMode="auto">
          <a:xfrm>
            <a:off x="7294563" y="979488"/>
            <a:ext cx="4032250" cy="2168525"/>
          </a:xfrm>
          <a:prstGeom prst="rect">
            <a:avLst/>
          </a:prstGeom>
          <a:noFill/>
          <a:ln>
            <a:noFill/>
          </a:ln>
          <a:extLst>
            <a:ext uri="{909E8E84-426E-40DD-AFC4-6F175D3DCCD1}"/>
            <a:ext uri="{91240B29-F687-4F45-9708-019B960494DF}"/>
          </a:extLst>
        </p:spPr>
        <p:txBody>
          <a:bodyPr>
            <a:spAutoFit/>
          </a:bodyPr>
          <a:lstStyle/>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 Promozioni</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sul mercato italiano »</a:t>
            </a:r>
            <a:endParaRPr lang="it-IT" sz="4500" b="1" dirty="0">
              <a:solidFill>
                <a:schemeClr val="bg1">
                  <a:lumMod val="50000"/>
                </a:schemeClr>
              </a:solidFill>
              <a:latin typeface="Calibri" pitchFamily="34" charset="0"/>
              <a:ea typeface="Helvetica Light" charset="0"/>
              <a:cs typeface="Helvetica Light" charset="0"/>
              <a:sym typeface="Helvetica Light" charset="0"/>
            </a:endParaRPr>
          </a:p>
        </p:txBody>
      </p:sp>
      <p:sp>
        <p:nvSpPr>
          <p:cNvPr id="30731" name="Rettangolo 6"/>
          <p:cNvSpPr>
            <a:spLocks noChangeArrowheads="1"/>
          </p:cNvSpPr>
          <p:nvPr/>
        </p:nvSpPr>
        <p:spPr bwMode="auto">
          <a:xfrm>
            <a:off x="2840038" y="4894263"/>
            <a:ext cx="9721850" cy="3430587"/>
          </a:xfrm>
          <a:prstGeom prst="rect">
            <a:avLst/>
          </a:prstGeom>
          <a:noFill/>
          <a:ln w="9525">
            <a:noFill/>
            <a:miter lim="800000"/>
            <a:headEnd/>
            <a:tailEnd/>
          </a:ln>
        </p:spPr>
        <p:txBody>
          <a:bodyPr>
            <a:spAutoFit/>
          </a:bodyPr>
          <a:lstStyle/>
          <a:p>
            <a:pPr algn="ctr" hangingPunct="0"/>
            <a:r>
              <a:rPr lang="it-IT" sz="4200" b="1">
                <a:solidFill>
                  <a:schemeClr val="tx1"/>
                </a:solidFill>
                <a:latin typeface="Calibri" pitchFamily="34" charset="0"/>
              </a:rPr>
              <a:t>Promozione della tipicità </a:t>
            </a:r>
          </a:p>
          <a:p>
            <a:pPr algn="ctr" hangingPunct="0"/>
            <a:endParaRPr lang="it-IT" sz="3500" b="1">
              <a:solidFill>
                <a:schemeClr val="tx1"/>
              </a:solidFill>
              <a:latin typeface="Calibri" pitchFamily="34" charset="0"/>
            </a:endParaRPr>
          </a:p>
          <a:p>
            <a:pPr algn="ctr" hangingPunct="0"/>
            <a:r>
              <a:rPr lang="it-IT" sz="3500" b="1">
                <a:solidFill>
                  <a:schemeClr val="tx1"/>
                </a:solidFill>
                <a:latin typeface="Calibri" pitchFamily="34" charset="0"/>
              </a:rPr>
              <a:t>Pesca e nettarina di Romagna IGP</a:t>
            </a:r>
          </a:p>
          <a:p>
            <a:pPr algn="ctr" hangingPunct="0"/>
            <a:r>
              <a:rPr lang="it-IT" sz="3500" b="1">
                <a:solidFill>
                  <a:schemeClr val="tx1"/>
                </a:solidFill>
                <a:latin typeface="Calibri" pitchFamily="34" charset="0"/>
              </a:rPr>
              <a:t>Pera dell‘Emilia Romagna IGP</a:t>
            </a:r>
          </a:p>
          <a:p>
            <a:pPr algn="ctr" hangingPunct="0"/>
            <a:r>
              <a:rPr lang="it-IT" sz="3500" b="1">
                <a:solidFill>
                  <a:schemeClr val="tx1"/>
                </a:solidFill>
                <a:latin typeface="Calibri" pitchFamily="34" charset="0"/>
              </a:rPr>
              <a:t>Asparago verde di Altedo IGP</a:t>
            </a:r>
          </a:p>
          <a:p>
            <a:pPr algn="ctr" hangingPunct="0"/>
            <a:endParaRPr lang="it-IT" sz="3500" b="1">
              <a:solidFill>
                <a:schemeClr val="tx1"/>
              </a:solidFill>
              <a:latin typeface="Calibri" pitchFamily="34" charset="0"/>
            </a:endParaRPr>
          </a:p>
        </p:txBody>
      </p:sp>
      <p:pic>
        <p:nvPicPr>
          <p:cNvPr id="30732" name="Immagine 1"/>
          <p:cNvPicPr>
            <a:picLocks noChangeAspect="1"/>
          </p:cNvPicPr>
          <p:nvPr/>
        </p:nvPicPr>
        <p:blipFill>
          <a:blip r:embed="rId7"/>
          <a:srcRect/>
          <a:stretch>
            <a:fillRect/>
          </a:stretch>
        </p:blipFill>
        <p:spPr bwMode="auto">
          <a:xfrm>
            <a:off x="11263313" y="0"/>
            <a:ext cx="1741487" cy="4516438"/>
          </a:xfrm>
          <a:prstGeom prst="rect">
            <a:avLst/>
          </a:prstGeom>
          <a:noFill/>
          <a:ln w="9525">
            <a:noFill/>
            <a:miter lim="800000"/>
            <a:headEnd/>
            <a:tailEnd/>
          </a:ln>
        </p:spPr>
      </p:pic>
      <p:pic>
        <p:nvPicPr>
          <p:cNvPr id="30733" name="Immagine 14"/>
          <p:cNvPicPr>
            <a:picLocks noChangeAspect="1"/>
          </p:cNvPicPr>
          <p:nvPr/>
        </p:nvPicPr>
        <p:blipFill>
          <a:blip r:embed="rId8"/>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magine 2"/>
          <p:cNvPicPr>
            <a:picLocks noChangeAspect="1"/>
          </p:cNvPicPr>
          <p:nvPr/>
        </p:nvPicPr>
        <p:blipFill>
          <a:blip r:embed="rId3"/>
          <a:srcRect/>
          <a:stretch>
            <a:fillRect/>
          </a:stretch>
        </p:blipFill>
        <p:spPr bwMode="auto">
          <a:xfrm>
            <a:off x="2613025" y="0"/>
            <a:ext cx="4537075" cy="4516438"/>
          </a:xfrm>
          <a:prstGeom prst="rect">
            <a:avLst/>
          </a:prstGeom>
          <a:noFill/>
          <a:ln w="9525">
            <a:noFill/>
            <a:miter lim="800000"/>
            <a:headEnd/>
            <a:tailEnd/>
          </a:ln>
        </p:spPr>
      </p:pic>
      <p:sp>
        <p:nvSpPr>
          <p:cNvPr id="32770"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32771" name="Picture 13"/>
          <p:cNvPicPr>
            <a:picLocks noChangeAspect="1"/>
          </p:cNvPicPr>
          <p:nvPr/>
        </p:nvPicPr>
        <p:blipFill>
          <a:blip r:embed="rId4"/>
          <a:srcRect/>
          <a:stretch>
            <a:fillRect/>
          </a:stretch>
        </p:blipFill>
        <p:spPr bwMode="auto">
          <a:xfrm>
            <a:off x="-6350" y="8097838"/>
            <a:ext cx="2692400" cy="1674812"/>
          </a:xfrm>
          <a:prstGeom prst="rect">
            <a:avLst/>
          </a:prstGeom>
          <a:noFill/>
          <a:ln w="9525">
            <a:noFill/>
            <a:miter lim="800000"/>
            <a:headEnd/>
            <a:tailEnd/>
          </a:ln>
        </p:spPr>
      </p:pic>
      <p:pic>
        <p:nvPicPr>
          <p:cNvPr id="32772" name="Immagine 5" descr="http://www.bsnstrategies.com/main/wp-content/uploads/2012/01/logo-regione-emilia-romagna.gif"/>
          <p:cNvPicPr>
            <a:picLocks noChangeAspect="1" noChangeArrowheads="1"/>
          </p:cNvPicPr>
          <p:nvPr/>
        </p:nvPicPr>
        <p:blipFill>
          <a:blip r:embed="rId5"/>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32774"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32775" name="Immagine 3" descr="http://www.csoservizi.com/press/cso_oriz_trasp_hq.png"/>
          <p:cNvPicPr>
            <a:picLocks noChangeAspect="1" noChangeArrowheads="1"/>
          </p:cNvPicPr>
          <p:nvPr/>
        </p:nvPicPr>
        <p:blipFill>
          <a:blip r:embed="rId6"/>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32778" name="Rettangolo 1"/>
          <p:cNvSpPr>
            <a:spLocks noChangeArrowheads="1"/>
          </p:cNvSpPr>
          <p:nvPr/>
        </p:nvSpPr>
        <p:spPr bwMode="auto">
          <a:xfrm>
            <a:off x="7294563" y="844550"/>
            <a:ext cx="4032250" cy="1476375"/>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Promozioni</a:t>
            </a:r>
          </a:p>
          <a:p>
            <a:pPr hangingPunct="0"/>
            <a:r>
              <a:rPr lang="it-IT" sz="4500" b="1">
                <a:solidFill>
                  <a:srgbClr val="7030A0"/>
                </a:solidFill>
                <a:latin typeface="Calibri" pitchFamily="34" charset="0"/>
              </a:rPr>
              <a:t>in Europa »</a:t>
            </a:r>
          </a:p>
        </p:txBody>
      </p:sp>
      <p:sp>
        <p:nvSpPr>
          <p:cNvPr id="32779" name="Rettangolo 6"/>
          <p:cNvSpPr>
            <a:spLocks noChangeArrowheads="1"/>
          </p:cNvSpPr>
          <p:nvPr/>
        </p:nvSpPr>
        <p:spPr bwMode="auto">
          <a:xfrm>
            <a:off x="2930525" y="4805363"/>
            <a:ext cx="9721850" cy="4554537"/>
          </a:xfrm>
          <a:prstGeom prst="rect">
            <a:avLst/>
          </a:prstGeom>
          <a:noFill/>
          <a:ln w="9525">
            <a:noFill/>
            <a:miter lim="800000"/>
            <a:headEnd/>
            <a:tailEnd/>
          </a:ln>
        </p:spPr>
        <p:txBody>
          <a:bodyPr>
            <a:spAutoFit/>
          </a:bodyPr>
          <a:lstStyle/>
          <a:p>
            <a:pPr algn="ctr" hangingPunct="0"/>
            <a:r>
              <a:rPr lang="it-IT" sz="3200" b="1">
                <a:solidFill>
                  <a:srgbClr val="7030A0"/>
                </a:solidFill>
                <a:latin typeface="Calibri" pitchFamily="34" charset="0"/>
              </a:rPr>
              <a:t>5,2 milioni di euro dal 2013 al 2016</a:t>
            </a:r>
          </a:p>
          <a:p>
            <a:pPr algn="ctr" hangingPunct="0"/>
            <a:r>
              <a:rPr lang="it-IT" sz="3200" b="1">
                <a:solidFill>
                  <a:schemeClr val="tx1"/>
                </a:solidFill>
                <a:latin typeface="Calibri" pitchFamily="34" charset="0"/>
              </a:rPr>
              <a:t>È stato un progetto innovativo che ha saputo per primo utilizzare nuovi strumenti come i social media il web per promuovere i consumi di ortofrutta adattandosi al linguaggio dei più giovani. </a:t>
            </a:r>
          </a:p>
          <a:p>
            <a:pPr algn="ctr" hangingPunct="0"/>
            <a:r>
              <a:rPr lang="it-IT" sz="2200" b="1">
                <a:solidFill>
                  <a:schemeClr val="tx1"/>
                </a:solidFill>
                <a:latin typeface="Calibri" pitchFamily="34" charset="0"/>
              </a:rPr>
              <a:t>Nei primi due trienni l'attività ha portato a raggiungere:</a:t>
            </a:r>
          </a:p>
          <a:p>
            <a:pPr algn="ctr" hangingPunct="0"/>
            <a:r>
              <a:rPr lang="it-IT" sz="2200" b="1">
                <a:solidFill>
                  <a:srgbClr val="7030A0"/>
                </a:solidFill>
                <a:latin typeface="Calibri" pitchFamily="34" charset="0"/>
                <a:sym typeface="Webdings" pitchFamily="18" charset="2"/>
              </a:rPr>
              <a:t></a:t>
            </a:r>
            <a:r>
              <a:rPr lang="it-IT" sz="2200" b="1">
                <a:solidFill>
                  <a:schemeClr val="tx1"/>
                </a:solidFill>
                <a:latin typeface="Calibri" pitchFamily="34" charset="0"/>
              </a:rPr>
              <a:t>50 milioni di contatti stampa </a:t>
            </a:r>
            <a:r>
              <a:rPr lang="it-IT" sz="2200" b="1">
                <a:solidFill>
                  <a:srgbClr val="7030A0"/>
                </a:solidFill>
                <a:latin typeface="Calibri" pitchFamily="34" charset="0"/>
                <a:sym typeface="Webdings" pitchFamily="18" charset="2"/>
              </a:rPr>
              <a:t> </a:t>
            </a:r>
            <a:r>
              <a:rPr lang="it-IT" sz="2200" b="1">
                <a:solidFill>
                  <a:schemeClr val="tx1"/>
                </a:solidFill>
                <a:latin typeface="Calibri" pitchFamily="34" charset="0"/>
              </a:rPr>
              <a:t>70 mln di contatti web</a:t>
            </a:r>
          </a:p>
          <a:p>
            <a:pPr algn="ctr" hangingPunct="0"/>
            <a:r>
              <a:rPr lang="it-IT" sz="2200" b="1">
                <a:solidFill>
                  <a:srgbClr val="7030A0"/>
                </a:solidFill>
                <a:latin typeface="Calibri" pitchFamily="34" charset="0"/>
                <a:sym typeface="Webdings" pitchFamily="18" charset="2"/>
              </a:rPr>
              <a:t> </a:t>
            </a:r>
            <a:r>
              <a:rPr lang="it-IT" sz="2200" b="1">
                <a:solidFill>
                  <a:schemeClr val="tx1"/>
                </a:solidFill>
                <a:latin typeface="Calibri" pitchFamily="34" charset="0"/>
              </a:rPr>
              <a:t>20 mln di contatti per campagne informative sui pdv</a:t>
            </a:r>
          </a:p>
          <a:p>
            <a:pPr hangingPunct="0"/>
            <a:r>
              <a:rPr lang="it-IT" sz="3200" b="1">
                <a:solidFill>
                  <a:schemeClr val="tx1"/>
                </a:solidFill>
                <a:latin typeface="Calibri" pitchFamily="34" charset="0"/>
              </a:rPr>
              <a:t>Da Luglio partiranno le iniziative promozionali sulla frutta estiva in Germania, Uk, Danimarca, Polonia Svezia</a:t>
            </a:r>
          </a:p>
        </p:txBody>
      </p:sp>
      <p:pic>
        <p:nvPicPr>
          <p:cNvPr id="32780" name="Immagine 1"/>
          <p:cNvPicPr>
            <a:picLocks noChangeAspect="1"/>
          </p:cNvPicPr>
          <p:nvPr/>
        </p:nvPicPr>
        <p:blipFill>
          <a:blip r:embed="rId7"/>
          <a:srcRect/>
          <a:stretch>
            <a:fillRect/>
          </a:stretch>
        </p:blipFill>
        <p:spPr bwMode="auto">
          <a:xfrm>
            <a:off x="11255375" y="0"/>
            <a:ext cx="1760538" cy="4516438"/>
          </a:xfrm>
          <a:prstGeom prst="rect">
            <a:avLst/>
          </a:prstGeom>
          <a:noFill/>
          <a:ln w="9525">
            <a:noFill/>
            <a:miter lim="800000"/>
            <a:headEnd/>
            <a:tailEnd/>
          </a:ln>
        </p:spPr>
      </p:pic>
      <p:pic>
        <p:nvPicPr>
          <p:cNvPr id="32781" name="Picture 2"/>
          <p:cNvPicPr>
            <a:picLocks noChangeAspect="1"/>
          </p:cNvPicPr>
          <p:nvPr/>
        </p:nvPicPr>
        <p:blipFill>
          <a:blip r:embed="rId8"/>
          <a:srcRect/>
          <a:stretch>
            <a:fillRect/>
          </a:stretch>
        </p:blipFill>
        <p:spPr bwMode="auto">
          <a:xfrm>
            <a:off x="7439025" y="2609850"/>
            <a:ext cx="3559175" cy="1368425"/>
          </a:xfrm>
          <a:prstGeom prst="rect">
            <a:avLst/>
          </a:prstGeom>
          <a:noFill/>
          <a:ln w="9525">
            <a:noFill/>
            <a:miter lim="800000"/>
            <a:headEnd/>
            <a:tailEnd/>
          </a:ln>
        </p:spPr>
      </p:pic>
      <p:pic>
        <p:nvPicPr>
          <p:cNvPr id="32782" name="Immagine 15"/>
          <p:cNvPicPr>
            <a:picLocks noChangeAspect="1"/>
          </p:cNvPicPr>
          <p:nvPr/>
        </p:nvPicPr>
        <p:blipFill>
          <a:blip r:embed="rId9"/>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magine 11"/>
          <p:cNvPicPr>
            <a:picLocks noChangeAspect="1"/>
          </p:cNvPicPr>
          <p:nvPr/>
        </p:nvPicPr>
        <p:blipFill>
          <a:blip r:embed="rId3"/>
          <a:srcRect/>
          <a:stretch>
            <a:fillRect/>
          </a:stretch>
        </p:blipFill>
        <p:spPr bwMode="auto">
          <a:xfrm>
            <a:off x="2617788" y="0"/>
            <a:ext cx="4532312" cy="4516438"/>
          </a:xfrm>
          <a:prstGeom prst="rect">
            <a:avLst/>
          </a:prstGeom>
          <a:noFill/>
          <a:ln w="9525">
            <a:noFill/>
            <a:miter lim="800000"/>
            <a:headEnd/>
            <a:tailEnd/>
          </a:ln>
        </p:spPr>
      </p:pic>
      <p:sp>
        <p:nvSpPr>
          <p:cNvPr id="34818"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34819" name="Picture 13"/>
          <p:cNvPicPr>
            <a:picLocks noChangeAspect="1"/>
          </p:cNvPicPr>
          <p:nvPr/>
        </p:nvPicPr>
        <p:blipFill>
          <a:blip r:embed="rId4"/>
          <a:srcRect/>
          <a:stretch>
            <a:fillRect/>
          </a:stretch>
        </p:blipFill>
        <p:spPr bwMode="auto">
          <a:xfrm>
            <a:off x="-6350" y="8097838"/>
            <a:ext cx="2692400" cy="1674812"/>
          </a:xfrm>
          <a:prstGeom prst="rect">
            <a:avLst/>
          </a:prstGeom>
          <a:noFill/>
          <a:ln w="9525">
            <a:noFill/>
            <a:miter lim="800000"/>
            <a:headEnd/>
            <a:tailEnd/>
          </a:ln>
        </p:spPr>
      </p:pic>
      <p:pic>
        <p:nvPicPr>
          <p:cNvPr id="34820" name="Immagine 5" descr="http://www.bsnstrategies.com/main/wp-content/uploads/2012/01/logo-regione-emilia-romagna.gif"/>
          <p:cNvPicPr>
            <a:picLocks noChangeAspect="1" noChangeArrowheads="1"/>
          </p:cNvPicPr>
          <p:nvPr/>
        </p:nvPicPr>
        <p:blipFill>
          <a:blip r:embed="rId5"/>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34822"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34823" name="Immagine 3" descr="http://www.csoservizi.com/press/cso_oriz_trasp_hq.png"/>
          <p:cNvPicPr>
            <a:picLocks noChangeAspect="1" noChangeArrowheads="1"/>
          </p:cNvPicPr>
          <p:nvPr/>
        </p:nvPicPr>
        <p:blipFill>
          <a:blip r:embed="rId6"/>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34826" name="Rettangolo 1"/>
          <p:cNvSpPr>
            <a:spLocks noChangeArrowheads="1"/>
          </p:cNvSpPr>
          <p:nvPr/>
        </p:nvSpPr>
        <p:spPr bwMode="auto">
          <a:xfrm>
            <a:off x="7294563" y="1527175"/>
            <a:ext cx="4032250" cy="1477963"/>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Promozioni</a:t>
            </a:r>
          </a:p>
          <a:p>
            <a:pPr hangingPunct="0"/>
            <a:r>
              <a:rPr lang="it-IT" sz="4500" b="1">
                <a:solidFill>
                  <a:srgbClr val="7030A0"/>
                </a:solidFill>
                <a:latin typeface="Calibri" pitchFamily="34" charset="0"/>
              </a:rPr>
              <a:t>extra UE »</a:t>
            </a:r>
          </a:p>
        </p:txBody>
      </p:sp>
      <p:sp>
        <p:nvSpPr>
          <p:cNvPr id="34827" name="Rettangolo 6"/>
          <p:cNvSpPr>
            <a:spLocks noChangeArrowheads="1"/>
          </p:cNvSpPr>
          <p:nvPr/>
        </p:nvSpPr>
        <p:spPr bwMode="auto">
          <a:xfrm>
            <a:off x="2930525" y="5491163"/>
            <a:ext cx="9721850" cy="2554287"/>
          </a:xfrm>
          <a:prstGeom prst="rect">
            <a:avLst/>
          </a:prstGeom>
          <a:noFill/>
          <a:ln w="9525">
            <a:noFill/>
            <a:miter lim="800000"/>
            <a:headEnd/>
            <a:tailEnd/>
          </a:ln>
        </p:spPr>
        <p:txBody>
          <a:bodyPr>
            <a:spAutoFit/>
          </a:bodyPr>
          <a:lstStyle/>
          <a:p>
            <a:pPr algn="ctr" hangingPunct="0"/>
            <a:r>
              <a:rPr lang="it-IT" sz="3200" b="1">
                <a:solidFill>
                  <a:srgbClr val="7030A0"/>
                </a:solidFill>
                <a:latin typeface="Calibri" pitchFamily="34" charset="0"/>
                <a:sym typeface="Webdings" pitchFamily="18" charset="2"/>
              </a:rPr>
              <a:t> </a:t>
            </a:r>
            <a:r>
              <a:rPr lang="it-IT" sz="3200" b="1">
                <a:solidFill>
                  <a:schemeClr val="tx1"/>
                </a:solidFill>
                <a:latin typeface="Calibri" pitchFamily="34" charset="0"/>
              </a:rPr>
              <a:t>Russia </a:t>
            </a:r>
            <a:r>
              <a:rPr lang="it-IT" sz="3200">
                <a:solidFill>
                  <a:schemeClr val="tx1"/>
                </a:solidFill>
                <a:latin typeface="Calibri" pitchFamily="34" charset="0"/>
              </a:rPr>
              <a:t>- Forte interesse per la frutta estiva e grande impegno dei soci CSO per raggiungere tale mercato</a:t>
            </a:r>
          </a:p>
          <a:p>
            <a:pPr algn="ctr" hangingPunct="0"/>
            <a:r>
              <a:rPr lang="it-IT" sz="3200" b="1">
                <a:solidFill>
                  <a:srgbClr val="7030A0"/>
                </a:solidFill>
                <a:latin typeface="Calibri" pitchFamily="34" charset="0"/>
                <a:sym typeface="Webdings" pitchFamily="18" charset="2"/>
              </a:rPr>
              <a:t> </a:t>
            </a:r>
            <a:r>
              <a:rPr lang="it-IT" sz="3200" b="1">
                <a:solidFill>
                  <a:schemeClr val="tx1"/>
                </a:solidFill>
                <a:latin typeface="Calibri" pitchFamily="34" charset="0"/>
              </a:rPr>
              <a:t>USA</a:t>
            </a:r>
          </a:p>
          <a:p>
            <a:pPr algn="ctr" hangingPunct="0"/>
            <a:r>
              <a:rPr lang="it-IT" sz="3200" b="1">
                <a:solidFill>
                  <a:srgbClr val="7030A0"/>
                </a:solidFill>
                <a:latin typeface="Calibri" pitchFamily="34" charset="0"/>
                <a:sym typeface="Webdings" pitchFamily="18" charset="2"/>
              </a:rPr>
              <a:t> </a:t>
            </a:r>
            <a:r>
              <a:rPr lang="it-IT" sz="3200" b="1">
                <a:solidFill>
                  <a:schemeClr val="tx1"/>
                </a:solidFill>
                <a:latin typeface="Calibri" pitchFamily="34" charset="0"/>
              </a:rPr>
              <a:t>Giappone</a:t>
            </a:r>
          </a:p>
          <a:p>
            <a:pPr algn="ctr" hangingPunct="0"/>
            <a:r>
              <a:rPr lang="it-IT" sz="3200" b="1">
                <a:solidFill>
                  <a:srgbClr val="7030A0"/>
                </a:solidFill>
                <a:latin typeface="Calibri" pitchFamily="34" charset="0"/>
                <a:sym typeface="Webdings" pitchFamily="18" charset="2"/>
              </a:rPr>
              <a:t> </a:t>
            </a:r>
            <a:r>
              <a:rPr lang="it-IT" sz="3200" b="1">
                <a:solidFill>
                  <a:schemeClr val="tx1"/>
                </a:solidFill>
                <a:latin typeface="Calibri" pitchFamily="34" charset="0"/>
              </a:rPr>
              <a:t>Canada</a:t>
            </a:r>
          </a:p>
        </p:txBody>
      </p:sp>
      <p:pic>
        <p:nvPicPr>
          <p:cNvPr id="34828" name="Immagine 10"/>
          <p:cNvPicPr>
            <a:picLocks noChangeAspect="1"/>
          </p:cNvPicPr>
          <p:nvPr/>
        </p:nvPicPr>
        <p:blipFill>
          <a:blip r:embed="rId7"/>
          <a:srcRect/>
          <a:stretch>
            <a:fillRect/>
          </a:stretch>
        </p:blipFill>
        <p:spPr bwMode="auto">
          <a:xfrm>
            <a:off x="11256963" y="0"/>
            <a:ext cx="2149475" cy="4516438"/>
          </a:xfrm>
          <a:prstGeom prst="rect">
            <a:avLst/>
          </a:prstGeom>
          <a:noFill/>
          <a:ln w="9525">
            <a:noFill/>
            <a:miter lim="800000"/>
            <a:headEnd/>
            <a:tailEnd/>
          </a:ln>
        </p:spPr>
      </p:pic>
      <p:pic>
        <p:nvPicPr>
          <p:cNvPr id="34829" name="Immagine 14"/>
          <p:cNvPicPr>
            <a:picLocks noChangeAspect="1"/>
          </p:cNvPicPr>
          <p:nvPr/>
        </p:nvPicPr>
        <p:blipFill>
          <a:blip r:embed="rId8"/>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magine 6"/>
          <p:cNvPicPr>
            <a:picLocks noChangeAspect="1"/>
          </p:cNvPicPr>
          <p:nvPr/>
        </p:nvPicPr>
        <p:blipFill>
          <a:blip r:embed="rId3"/>
          <a:srcRect/>
          <a:stretch>
            <a:fillRect/>
          </a:stretch>
        </p:blipFill>
        <p:spPr bwMode="auto">
          <a:xfrm>
            <a:off x="2614613" y="-161925"/>
            <a:ext cx="4535487" cy="4678363"/>
          </a:xfrm>
          <a:prstGeom prst="rect">
            <a:avLst/>
          </a:prstGeom>
          <a:noFill/>
          <a:ln w="9525">
            <a:noFill/>
            <a:miter lim="800000"/>
            <a:headEnd/>
            <a:tailEnd/>
          </a:ln>
        </p:spPr>
      </p:pic>
      <p:sp>
        <p:nvSpPr>
          <p:cNvPr id="36866"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36867" name="Picture 13"/>
          <p:cNvPicPr>
            <a:picLocks noChangeAspect="1"/>
          </p:cNvPicPr>
          <p:nvPr/>
        </p:nvPicPr>
        <p:blipFill>
          <a:blip r:embed="rId4"/>
          <a:srcRect/>
          <a:stretch>
            <a:fillRect/>
          </a:stretch>
        </p:blipFill>
        <p:spPr bwMode="auto">
          <a:xfrm>
            <a:off x="-6350" y="8097838"/>
            <a:ext cx="2692400" cy="1674812"/>
          </a:xfrm>
          <a:prstGeom prst="rect">
            <a:avLst/>
          </a:prstGeom>
          <a:noFill/>
          <a:ln w="9525">
            <a:noFill/>
            <a:miter lim="800000"/>
            <a:headEnd/>
            <a:tailEnd/>
          </a:ln>
        </p:spPr>
      </p:pic>
      <p:pic>
        <p:nvPicPr>
          <p:cNvPr id="36868" name="Immagine 5" descr="http://www.bsnstrategies.com/main/wp-content/uploads/2012/01/logo-regione-emilia-romagna.gif"/>
          <p:cNvPicPr>
            <a:picLocks noChangeAspect="1" noChangeArrowheads="1"/>
          </p:cNvPicPr>
          <p:nvPr/>
        </p:nvPicPr>
        <p:blipFill>
          <a:blip r:embed="rId5"/>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36870"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36871" name="Immagine 3" descr="http://www.csoservizi.com/press/cso_oriz_trasp_hq.png"/>
          <p:cNvPicPr>
            <a:picLocks noChangeAspect="1" noChangeArrowheads="1"/>
          </p:cNvPicPr>
          <p:nvPr/>
        </p:nvPicPr>
        <p:blipFill>
          <a:blip r:embed="rId6"/>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36874" name="Rettangolo 1"/>
          <p:cNvSpPr>
            <a:spLocks noChangeArrowheads="1"/>
          </p:cNvSpPr>
          <p:nvPr/>
        </p:nvSpPr>
        <p:spPr bwMode="auto">
          <a:xfrm>
            <a:off x="7294563" y="1527175"/>
            <a:ext cx="4032250" cy="1477963"/>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Promozioni</a:t>
            </a:r>
          </a:p>
          <a:p>
            <a:pPr hangingPunct="0"/>
            <a:r>
              <a:rPr lang="it-IT" sz="4500" b="1">
                <a:solidFill>
                  <a:srgbClr val="7030A0"/>
                </a:solidFill>
                <a:latin typeface="Calibri" pitchFamily="34" charset="0"/>
              </a:rPr>
              <a:t>extra UE»</a:t>
            </a:r>
          </a:p>
        </p:txBody>
      </p:sp>
      <p:sp>
        <p:nvSpPr>
          <p:cNvPr id="36875" name="Rettangolo 6"/>
          <p:cNvSpPr>
            <a:spLocks noChangeArrowheads="1"/>
          </p:cNvSpPr>
          <p:nvPr/>
        </p:nvSpPr>
        <p:spPr bwMode="auto">
          <a:xfrm>
            <a:off x="2930525" y="7459663"/>
            <a:ext cx="9721850" cy="585787"/>
          </a:xfrm>
          <a:prstGeom prst="rect">
            <a:avLst/>
          </a:prstGeom>
          <a:noFill/>
          <a:ln w="9525">
            <a:noFill/>
            <a:miter lim="800000"/>
            <a:headEnd/>
            <a:tailEnd/>
          </a:ln>
        </p:spPr>
        <p:txBody>
          <a:bodyPr>
            <a:spAutoFit/>
          </a:bodyPr>
          <a:lstStyle/>
          <a:p>
            <a:pPr algn="ctr" hangingPunct="0"/>
            <a:r>
              <a:rPr lang="it-IT" sz="3200" b="1">
                <a:solidFill>
                  <a:schemeClr val="tx1"/>
                </a:solidFill>
                <a:latin typeface="Calibri" pitchFamily="34" charset="0"/>
              </a:rPr>
              <a:t>European Flavors in Canada, USA, Russia e Giappone</a:t>
            </a:r>
          </a:p>
        </p:txBody>
      </p:sp>
      <p:pic>
        <p:nvPicPr>
          <p:cNvPr id="36876" name="Immagine 3"/>
          <p:cNvPicPr>
            <a:picLocks noChangeAspect="1"/>
          </p:cNvPicPr>
          <p:nvPr/>
        </p:nvPicPr>
        <p:blipFill>
          <a:blip r:embed="rId7"/>
          <a:srcRect/>
          <a:stretch>
            <a:fillRect/>
          </a:stretch>
        </p:blipFill>
        <p:spPr bwMode="auto">
          <a:xfrm>
            <a:off x="11255375" y="0"/>
            <a:ext cx="1749425" cy="4516438"/>
          </a:xfrm>
          <a:prstGeom prst="rect">
            <a:avLst/>
          </a:prstGeom>
          <a:noFill/>
          <a:ln w="9525">
            <a:noFill/>
            <a:miter lim="800000"/>
            <a:headEnd/>
            <a:tailEnd/>
          </a:ln>
        </p:spPr>
      </p:pic>
      <p:pic>
        <p:nvPicPr>
          <p:cNvPr id="36877" name="Picture 26"/>
          <p:cNvPicPr>
            <a:picLocks noChangeAspect="1" noChangeArrowheads="1"/>
          </p:cNvPicPr>
          <p:nvPr/>
        </p:nvPicPr>
        <p:blipFill>
          <a:blip r:embed="rId8"/>
          <a:srcRect/>
          <a:stretch>
            <a:fillRect/>
          </a:stretch>
        </p:blipFill>
        <p:spPr bwMode="auto">
          <a:xfrm>
            <a:off x="5443538" y="5080000"/>
            <a:ext cx="3867150" cy="2100263"/>
          </a:xfrm>
          <a:prstGeom prst="rect">
            <a:avLst/>
          </a:prstGeom>
          <a:noFill/>
          <a:ln w="9525">
            <a:noFill/>
            <a:miter lim="800000"/>
            <a:headEnd/>
            <a:tailEnd/>
          </a:ln>
        </p:spPr>
      </p:pic>
      <p:pic>
        <p:nvPicPr>
          <p:cNvPr id="36878" name="Immagine 15"/>
          <p:cNvPicPr>
            <a:picLocks noChangeAspect="1"/>
          </p:cNvPicPr>
          <p:nvPr/>
        </p:nvPicPr>
        <p:blipFill>
          <a:blip r:embed="rId9"/>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2"/>
          <p:cNvPicPr>
            <a:picLocks noChangeAspect="1"/>
          </p:cNvPicPr>
          <p:nvPr/>
        </p:nvPicPr>
        <p:blipFill>
          <a:blip r:embed="rId3"/>
          <a:srcRect/>
          <a:stretch>
            <a:fillRect/>
          </a:stretch>
        </p:blipFill>
        <p:spPr bwMode="auto">
          <a:xfrm>
            <a:off x="2324100" y="19050"/>
            <a:ext cx="4826000" cy="4494213"/>
          </a:xfrm>
          <a:prstGeom prst="rect">
            <a:avLst/>
          </a:prstGeom>
          <a:noFill/>
          <a:ln w="9525">
            <a:noFill/>
            <a:miter lim="800000"/>
            <a:headEnd/>
            <a:tailEnd/>
          </a:ln>
        </p:spPr>
      </p:pic>
      <p:sp>
        <p:nvSpPr>
          <p:cNvPr id="38914"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38915" name="Picture 13"/>
          <p:cNvPicPr>
            <a:picLocks noChangeAspect="1"/>
          </p:cNvPicPr>
          <p:nvPr/>
        </p:nvPicPr>
        <p:blipFill>
          <a:blip r:embed="rId4"/>
          <a:srcRect/>
          <a:stretch>
            <a:fillRect/>
          </a:stretch>
        </p:blipFill>
        <p:spPr bwMode="auto">
          <a:xfrm>
            <a:off x="-6350" y="8097838"/>
            <a:ext cx="2692400" cy="1674812"/>
          </a:xfrm>
          <a:prstGeom prst="rect">
            <a:avLst/>
          </a:prstGeom>
          <a:noFill/>
          <a:ln w="9525">
            <a:noFill/>
            <a:miter lim="800000"/>
            <a:headEnd/>
            <a:tailEnd/>
          </a:ln>
        </p:spPr>
      </p:pic>
      <p:pic>
        <p:nvPicPr>
          <p:cNvPr id="38916" name="Immagine 5" descr="http://www.bsnstrategies.com/main/wp-content/uploads/2012/01/logo-regione-emilia-romagna.gif"/>
          <p:cNvPicPr>
            <a:picLocks noChangeAspect="1" noChangeArrowheads="1"/>
          </p:cNvPicPr>
          <p:nvPr/>
        </p:nvPicPr>
        <p:blipFill>
          <a:blip r:embed="rId5"/>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38918"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38919" name="Immagine 3" descr="http://www.csoservizi.com/press/cso_oriz_trasp_hq.png"/>
          <p:cNvPicPr>
            <a:picLocks noChangeAspect="1" noChangeArrowheads="1"/>
          </p:cNvPicPr>
          <p:nvPr/>
        </p:nvPicPr>
        <p:blipFill>
          <a:blip r:embed="rId6"/>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38922" name="Rettangolo 6"/>
          <p:cNvSpPr>
            <a:spLocks noChangeArrowheads="1"/>
          </p:cNvSpPr>
          <p:nvPr/>
        </p:nvSpPr>
        <p:spPr bwMode="auto">
          <a:xfrm>
            <a:off x="2930525" y="5164138"/>
            <a:ext cx="9401175" cy="3540125"/>
          </a:xfrm>
          <a:prstGeom prst="rect">
            <a:avLst/>
          </a:prstGeom>
          <a:noFill/>
          <a:ln w="9525">
            <a:noFill/>
            <a:miter lim="800000"/>
            <a:headEnd/>
            <a:tailEnd/>
          </a:ln>
        </p:spPr>
        <p:txBody>
          <a:bodyPr>
            <a:spAutoFit/>
          </a:bodyPr>
          <a:lstStyle/>
          <a:p>
            <a:pPr algn="ctr" hangingPunct="0"/>
            <a:r>
              <a:rPr lang="it-IT" sz="3200" b="1">
                <a:solidFill>
                  <a:schemeClr val="tx1"/>
                </a:solidFill>
                <a:latin typeface="Calibri" pitchFamily="34" charset="0"/>
              </a:rPr>
              <a:t>Per creare un filo conduttore comune a tutte le nostre attività di promozione e identificarci immediatamente all’estero  abbiamo messo a punto un logo che rappresenta a mio parere la sintesi in pochi tratti del valore inestimabile della nostra terra ed è uno strumento di sintesi straordinario per presentare i nostri valori</a:t>
            </a:r>
          </a:p>
        </p:txBody>
      </p:sp>
      <p:pic>
        <p:nvPicPr>
          <p:cNvPr id="38923" name="Immagine 15"/>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pic>
        <p:nvPicPr>
          <p:cNvPr id="38924" name="Immagine 6"/>
          <p:cNvPicPr>
            <a:picLocks noChangeAspect="1"/>
          </p:cNvPicPr>
          <p:nvPr/>
        </p:nvPicPr>
        <p:blipFill>
          <a:blip r:embed="rId8"/>
          <a:srcRect/>
          <a:stretch>
            <a:fillRect/>
          </a:stretch>
        </p:blipFill>
        <p:spPr bwMode="auto">
          <a:xfrm>
            <a:off x="11244263" y="-19050"/>
            <a:ext cx="1760537" cy="4535488"/>
          </a:xfrm>
          <a:prstGeom prst="rect">
            <a:avLst/>
          </a:prstGeom>
          <a:noFill/>
          <a:ln w="9525">
            <a:noFill/>
            <a:miter lim="800000"/>
            <a:headEnd/>
            <a:tailEnd/>
          </a:ln>
        </p:spPr>
      </p:pic>
      <p:pic>
        <p:nvPicPr>
          <p:cNvPr id="38925" name="Picture 2"/>
          <p:cNvPicPr>
            <a:picLocks noChangeAspect="1" noChangeArrowheads="1"/>
          </p:cNvPicPr>
          <p:nvPr/>
        </p:nvPicPr>
        <p:blipFill>
          <a:blip r:embed="rId9"/>
          <a:srcRect/>
          <a:stretch>
            <a:fillRect/>
          </a:stretch>
        </p:blipFill>
        <p:spPr bwMode="auto">
          <a:xfrm>
            <a:off x="7366000" y="1443038"/>
            <a:ext cx="3673475" cy="14493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40962"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40963"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40965"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40966"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40969" name="Rettangolo 1"/>
          <p:cNvSpPr>
            <a:spLocks noChangeArrowheads="1"/>
          </p:cNvSpPr>
          <p:nvPr/>
        </p:nvSpPr>
        <p:spPr bwMode="auto">
          <a:xfrm>
            <a:off x="7294563" y="773113"/>
            <a:ext cx="4032250" cy="784225"/>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Conclusioni</a:t>
            </a:r>
          </a:p>
        </p:txBody>
      </p:sp>
      <p:sp>
        <p:nvSpPr>
          <p:cNvPr id="40970" name="Rettangolo 6"/>
          <p:cNvSpPr>
            <a:spLocks noChangeArrowheads="1"/>
          </p:cNvSpPr>
          <p:nvPr/>
        </p:nvSpPr>
        <p:spPr bwMode="auto">
          <a:xfrm>
            <a:off x="2930525" y="1997075"/>
            <a:ext cx="9401175" cy="6000750"/>
          </a:xfrm>
          <a:prstGeom prst="rect">
            <a:avLst/>
          </a:prstGeom>
          <a:noFill/>
          <a:ln w="9525">
            <a:noFill/>
            <a:miter lim="800000"/>
            <a:headEnd/>
            <a:tailEnd/>
          </a:ln>
        </p:spPr>
        <p:txBody>
          <a:bodyPr>
            <a:spAutoFit/>
          </a:bodyPr>
          <a:lstStyle/>
          <a:p>
            <a:pPr algn="ctr" hangingPunct="0"/>
            <a:r>
              <a:rPr lang="it-IT" sz="3200" b="1">
                <a:solidFill>
                  <a:schemeClr val="tx1"/>
                </a:solidFill>
                <a:latin typeface="Calibri" pitchFamily="34" charset="0"/>
              </a:rPr>
              <a:t>Il valore della produzione ortofrutticola italiana deve essere inequivocabile, riconoscibile e tutelato.</a:t>
            </a:r>
          </a:p>
          <a:p>
            <a:pPr algn="ctr" hangingPunct="0"/>
            <a:r>
              <a:rPr lang="it-IT" sz="3200" b="1">
                <a:solidFill>
                  <a:schemeClr val="tx1"/>
                </a:solidFill>
                <a:latin typeface="Calibri" pitchFamily="34" charset="0"/>
              </a:rPr>
              <a:t>È fondamentale tornare, come si sta verificando, ad una cultura del prodotto che conferisca unicità alla nostra proposta.</a:t>
            </a:r>
          </a:p>
          <a:p>
            <a:pPr algn="ctr" hangingPunct="0"/>
            <a:endParaRPr lang="it-IT" sz="3200" b="1">
              <a:solidFill>
                <a:schemeClr val="tx1"/>
              </a:solidFill>
              <a:latin typeface="Calibri" pitchFamily="34" charset="0"/>
            </a:endParaRPr>
          </a:p>
          <a:p>
            <a:pPr algn="ctr" hangingPunct="0"/>
            <a:r>
              <a:rPr lang="it-IT" sz="3200" b="1">
                <a:solidFill>
                  <a:schemeClr val="tx1"/>
                </a:solidFill>
                <a:latin typeface="Calibri" pitchFamily="34" charset="0"/>
              </a:rPr>
              <a:t>Dobbiamo stare il più possibile uniti, remando tutti dalla stessa parte per valorizzare l’idea di una produzione nazionale nella quale si uniscono fattori determinanti come il territorio, la sapienza dei produttori, la storia, l’organizzazione, la passione per ottenere prodotti unici al mondo anche nell’ortofrutta. </a:t>
            </a:r>
          </a:p>
        </p:txBody>
      </p:sp>
      <p:pic>
        <p:nvPicPr>
          <p:cNvPr id="40971" name="Immagine 12"/>
          <p:cNvPicPr>
            <a:picLocks noChangeAspect="1"/>
          </p:cNvPicPr>
          <p:nvPr/>
        </p:nvPicPr>
        <p:blipFill>
          <a:blip r:embed="rId6"/>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magine 6"/>
          <p:cNvPicPr>
            <a:picLocks noChangeAspect="1"/>
          </p:cNvPicPr>
          <p:nvPr/>
        </p:nvPicPr>
        <p:blipFill>
          <a:blip r:embed="rId2"/>
          <a:srcRect/>
          <a:stretch>
            <a:fillRect/>
          </a:stretch>
        </p:blipFill>
        <p:spPr bwMode="auto">
          <a:xfrm>
            <a:off x="1749425" y="0"/>
            <a:ext cx="5391150" cy="6316663"/>
          </a:xfrm>
          <a:prstGeom prst="rect">
            <a:avLst/>
          </a:prstGeom>
          <a:noFill/>
          <a:ln w="9525">
            <a:noFill/>
            <a:miter lim="800000"/>
            <a:headEnd/>
            <a:tailEnd/>
          </a:ln>
        </p:spPr>
      </p:pic>
      <p:sp>
        <p:nvSpPr>
          <p:cNvPr id="15362" name="Rettangolo 7"/>
          <p:cNvSpPr>
            <a:spLocks noChangeArrowheads="1"/>
          </p:cNvSpPr>
          <p:nvPr/>
        </p:nvSpPr>
        <p:spPr bwMode="auto">
          <a:xfrm>
            <a:off x="0" y="0"/>
            <a:ext cx="2686050" cy="6316663"/>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15363"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15364"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15366"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15367"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15370" name="Rettangolo 1"/>
          <p:cNvSpPr>
            <a:spLocks noChangeArrowheads="1"/>
          </p:cNvSpPr>
          <p:nvPr/>
        </p:nvSpPr>
        <p:spPr bwMode="auto">
          <a:xfrm>
            <a:off x="7294563" y="773113"/>
            <a:ext cx="4032250" cy="4938712"/>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Il sistema agroalimentare</a:t>
            </a:r>
          </a:p>
          <a:p>
            <a:pPr hangingPunct="0"/>
            <a:r>
              <a:rPr lang="it-IT" sz="4500" b="1">
                <a:solidFill>
                  <a:srgbClr val="7030A0"/>
                </a:solidFill>
                <a:latin typeface="Calibri" pitchFamily="34" charset="0"/>
              </a:rPr>
              <a:t>è uno degli elementi</a:t>
            </a:r>
          </a:p>
          <a:p>
            <a:pPr hangingPunct="0"/>
            <a:r>
              <a:rPr lang="it-IT" sz="4500" b="1">
                <a:solidFill>
                  <a:srgbClr val="7030A0"/>
                </a:solidFill>
                <a:latin typeface="Calibri" pitchFamily="34" charset="0"/>
              </a:rPr>
              <a:t>portanti dell'economia italiana »</a:t>
            </a:r>
            <a:endParaRPr lang="it-IT" sz="4500">
              <a:solidFill>
                <a:srgbClr val="7030A0"/>
              </a:solidFill>
              <a:latin typeface="Calibri" pitchFamily="34" charset="0"/>
            </a:endParaRPr>
          </a:p>
        </p:txBody>
      </p:sp>
      <p:sp>
        <p:nvSpPr>
          <p:cNvPr id="15371" name="Rettangolo 6"/>
          <p:cNvSpPr>
            <a:spLocks noChangeArrowheads="1"/>
          </p:cNvSpPr>
          <p:nvPr/>
        </p:nvSpPr>
        <p:spPr bwMode="auto">
          <a:xfrm>
            <a:off x="3167063" y="6605588"/>
            <a:ext cx="8880475" cy="2554287"/>
          </a:xfrm>
          <a:prstGeom prst="rect">
            <a:avLst/>
          </a:prstGeom>
          <a:noFill/>
          <a:ln w="9525">
            <a:noFill/>
            <a:miter lim="800000"/>
            <a:headEnd/>
            <a:tailEnd/>
          </a:ln>
        </p:spPr>
        <p:txBody>
          <a:bodyPr>
            <a:spAutoFit/>
          </a:bodyPr>
          <a:lstStyle/>
          <a:p>
            <a:pPr algn="ctr" hangingPunct="0"/>
            <a:r>
              <a:rPr lang="it-IT" sz="4000" b="1">
                <a:latin typeface="Calibri" pitchFamily="34" charset="0"/>
              </a:rPr>
              <a:t>L'intero comparto agroalimentare italiano, compresa la ristorazione, vale</a:t>
            </a:r>
            <a:br>
              <a:rPr lang="it-IT" sz="4000" b="1">
                <a:latin typeface="Calibri" pitchFamily="34" charset="0"/>
              </a:rPr>
            </a:br>
            <a:r>
              <a:rPr lang="it-IT" sz="4000" b="1">
                <a:solidFill>
                  <a:srgbClr val="7030A0"/>
                </a:solidFill>
                <a:latin typeface="Calibri" pitchFamily="34" charset="0"/>
              </a:rPr>
              <a:t>249 miliardi di euro</a:t>
            </a:r>
            <a:r>
              <a:rPr lang="it-IT" sz="4000" b="1">
                <a:latin typeface="Calibri" pitchFamily="34" charset="0"/>
              </a:rPr>
              <a:t/>
            </a:r>
            <a:br>
              <a:rPr lang="it-IT" sz="4000" b="1">
                <a:latin typeface="Calibri" pitchFamily="34" charset="0"/>
              </a:rPr>
            </a:br>
            <a:r>
              <a:rPr lang="it-IT" sz="4000" b="1">
                <a:latin typeface="Calibri" pitchFamily="34" charset="0"/>
              </a:rPr>
              <a:t>pari al </a:t>
            </a:r>
            <a:r>
              <a:rPr lang="it-IT" sz="4000" b="1">
                <a:solidFill>
                  <a:srgbClr val="7030A0"/>
                </a:solidFill>
                <a:latin typeface="Calibri" pitchFamily="34" charset="0"/>
              </a:rPr>
              <a:t>15,9% del PIL</a:t>
            </a:r>
          </a:p>
        </p:txBody>
      </p:sp>
      <p:pic>
        <p:nvPicPr>
          <p:cNvPr id="15372" name="Immagine 3"/>
          <p:cNvPicPr>
            <a:picLocks noChangeAspect="1"/>
          </p:cNvPicPr>
          <p:nvPr/>
        </p:nvPicPr>
        <p:blipFill>
          <a:blip r:embed="rId6"/>
          <a:srcRect/>
          <a:stretch>
            <a:fillRect/>
          </a:stretch>
        </p:blipFill>
        <p:spPr bwMode="auto">
          <a:xfrm>
            <a:off x="11242675" y="0"/>
            <a:ext cx="1884363" cy="6316663"/>
          </a:xfrm>
          <a:prstGeom prst="rect">
            <a:avLst/>
          </a:prstGeom>
          <a:noFill/>
          <a:ln w="9525">
            <a:noFill/>
            <a:miter lim="800000"/>
            <a:headEnd/>
            <a:tailEnd/>
          </a:ln>
        </p:spPr>
      </p:pic>
      <p:sp>
        <p:nvSpPr>
          <p:cNvPr id="15373" name="Rettangolo 18"/>
          <p:cNvSpPr>
            <a:spLocks noChangeArrowheads="1"/>
          </p:cNvSpPr>
          <p:nvPr/>
        </p:nvSpPr>
        <p:spPr bwMode="auto">
          <a:xfrm>
            <a:off x="11039475" y="9340850"/>
            <a:ext cx="1695450" cy="277813"/>
          </a:xfrm>
          <a:prstGeom prst="rect">
            <a:avLst/>
          </a:prstGeom>
          <a:noFill/>
          <a:ln w="9525">
            <a:noFill/>
            <a:miter lim="800000"/>
            <a:headEnd/>
            <a:tailEnd/>
          </a:ln>
        </p:spPr>
        <p:txBody>
          <a:bodyPr wrap="none">
            <a:spAutoFit/>
          </a:bodyPr>
          <a:lstStyle/>
          <a:p>
            <a:pPr algn="r" hangingPunct="0"/>
            <a:r>
              <a:rPr lang="it-IT" sz="1200" i="1">
                <a:latin typeface="Calibri" pitchFamily="34" charset="0"/>
              </a:rPr>
              <a:t>fonte: INEA su dati ISTAT</a:t>
            </a:r>
          </a:p>
        </p:txBody>
      </p:sp>
      <p:pic>
        <p:nvPicPr>
          <p:cNvPr id="15374" name="Immagine 15"/>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2"/>
          <p:cNvPicPr>
            <a:picLocks noChangeAspect="1"/>
          </p:cNvPicPr>
          <p:nvPr/>
        </p:nvPicPr>
        <p:blipFill>
          <a:blip r:embed="rId2"/>
          <a:srcRect/>
          <a:stretch>
            <a:fillRect/>
          </a:stretch>
        </p:blipFill>
        <p:spPr bwMode="auto">
          <a:xfrm>
            <a:off x="1651000" y="-20638"/>
            <a:ext cx="5499100" cy="6337301"/>
          </a:xfrm>
          <a:prstGeom prst="rect">
            <a:avLst/>
          </a:prstGeom>
          <a:noFill/>
          <a:ln w="9525">
            <a:noFill/>
            <a:miter lim="800000"/>
            <a:headEnd/>
            <a:tailEnd/>
          </a:ln>
        </p:spPr>
      </p:pic>
      <p:sp>
        <p:nvSpPr>
          <p:cNvPr id="16386" name="Rettangolo 7"/>
          <p:cNvSpPr>
            <a:spLocks noChangeArrowheads="1"/>
          </p:cNvSpPr>
          <p:nvPr/>
        </p:nvSpPr>
        <p:spPr bwMode="auto">
          <a:xfrm>
            <a:off x="0" y="0"/>
            <a:ext cx="2686050" cy="6316663"/>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16387"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16388"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16390"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16391"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5132" name="Rettangolo 1"/>
          <p:cNvSpPr>
            <a:spLocks noChangeArrowheads="1"/>
          </p:cNvSpPr>
          <p:nvPr/>
        </p:nvSpPr>
        <p:spPr bwMode="auto">
          <a:xfrm>
            <a:off x="7294563" y="773113"/>
            <a:ext cx="4032250" cy="4938712"/>
          </a:xfrm>
          <a:prstGeom prst="rect">
            <a:avLst/>
          </a:prstGeom>
          <a:noFill/>
          <a:ln>
            <a:noFill/>
          </a:ln>
          <a:extLst>
            <a:ext uri="{909E8E84-426E-40DD-AFC4-6F175D3DCCD1}"/>
            <a:ext uri="{91240B29-F687-4F45-9708-019B960494DF}"/>
          </a:extLst>
        </p:spPr>
        <p:txBody>
          <a:bodyPr>
            <a:spAutoFit/>
          </a:bodyPr>
          <a:lstStyle/>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 Il sistema agroalimentare</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è uno degli </a:t>
            </a:r>
            <a:r>
              <a:rPr lang="it-IT" sz="4500" b="1" dirty="0">
                <a:solidFill>
                  <a:schemeClr val="bg1">
                    <a:lumMod val="50000"/>
                  </a:schemeClr>
                </a:solidFill>
                <a:latin typeface="Calibri" pitchFamily="34" charset="0"/>
                <a:ea typeface="Helvetica Light" charset="0"/>
                <a:cs typeface="Helvetica Light" charset="0"/>
                <a:sym typeface="Helvetica Light" charset="0"/>
              </a:rPr>
              <a:t>elementi</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portanti </a:t>
            </a:r>
            <a:r>
              <a:rPr lang="it-IT" sz="4500" b="1" dirty="0">
                <a:solidFill>
                  <a:schemeClr val="bg1">
                    <a:lumMod val="50000"/>
                  </a:schemeClr>
                </a:solidFill>
                <a:latin typeface="Calibri" pitchFamily="34" charset="0"/>
                <a:ea typeface="Helvetica Light" charset="0"/>
                <a:cs typeface="Helvetica Light" charset="0"/>
                <a:sym typeface="Helvetica Light" charset="0"/>
              </a:rPr>
              <a:t>dell'economia italiana »</a:t>
            </a:r>
            <a:endParaRPr lang="it-IT" sz="4500" dirty="0">
              <a:solidFill>
                <a:schemeClr val="bg1">
                  <a:lumMod val="50000"/>
                </a:schemeClr>
              </a:solidFill>
              <a:latin typeface="Calibri" pitchFamily="34" charset="0"/>
              <a:ea typeface="Helvetica Light" charset="0"/>
              <a:cs typeface="Helvetica Light" charset="0"/>
              <a:sym typeface="Helvetica Light" charset="0"/>
            </a:endParaRPr>
          </a:p>
        </p:txBody>
      </p:sp>
      <p:sp>
        <p:nvSpPr>
          <p:cNvPr id="16395" name="Rettangolo 6"/>
          <p:cNvSpPr>
            <a:spLocks noChangeArrowheads="1"/>
          </p:cNvSpPr>
          <p:nvPr/>
        </p:nvSpPr>
        <p:spPr bwMode="auto">
          <a:xfrm>
            <a:off x="3167063" y="6605588"/>
            <a:ext cx="8880475" cy="1938337"/>
          </a:xfrm>
          <a:prstGeom prst="rect">
            <a:avLst/>
          </a:prstGeom>
          <a:noFill/>
          <a:ln w="9525">
            <a:noFill/>
            <a:miter lim="800000"/>
            <a:headEnd/>
            <a:tailEnd/>
          </a:ln>
        </p:spPr>
        <p:txBody>
          <a:bodyPr>
            <a:spAutoFit/>
          </a:bodyPr>
          <a:lstStyle/>
          <a:p>
            <a:pPr algn="ctr" hangingPunct="0"/>
            <a:r>
              <a:rPr lang="it-IT" sz="4000" b="1">
                <a:latin typeface="Calibri" pitchFamily="34" charset="0"/>
              </a:rPr>
              <a:t>Il valore della produzione agricola è pari </a:t>
            </a:r>
          </a:p>
          <a:p>
            <a:pPr algn="ctr" hangingPunct="0"/>
            <a:r>
              <a:rPr lang="it-IT" sz="4000" b="1">
                <a:latin typeface="Calibri" pitchFamily="34" charset="0"/>
              </a:rPr>
              <a:t>a </a:t>
            </a:r>
            <a:r>
              <a:rPr lang="it-IT" sz="4000" b="1">
                <a:solidFill>
                  <a:srgbClr val="7030A0"/>
                </a:solidFill>
                <a:latin typeface="Calibri" pitchFamily="34" charset="0"/>
              </a:rPr>
              <a:t>48,8 miliardi di euro</a:t>
            </a:r>
          </a:p>
          <a:p>
            <a:pPr algn="ctr" hangingPunct="0"/>
            <a:r>
              <a:rPr lang="it-IT" sz="4000" b="1">
                <a:latin typeface="Calibri" pitchFamily="34" charset="0"/>
              </a:rPr>
              <a:t>equivalente al </a:t>
            </a:r>
            <a:r>
              <a:rPr lang="it-IT" sz="4000" b="1">
                <a:solidFill>
                  <a:srgbClr val="7030A0"/>
                </a:solidFill>
                <a:latin typeface="Calibri" pitchFamily="34" charset="0"/>
              </a:rPr>
              <a:t>3% del PIL</a:t>
            </a:r>
          </a:p>
        </p:txBody>
      </p:sp>
      <p:sp>
        <p:nvSpPr>
          <p:cNvPr id="16396" name="Rettangolo 14"/>
          <p:cNvSpPr>
            <a:spLocks noChangeArrowheads="1"/>
          </p:cNvSpPr>
          <p:nvPr/>
        </p:nvSpPr>
        <p:spPr bwMode="auto">
          <a:xfrm>
            <a:off x="11039475" y="9340850"/>
            <a:ext cx="1695450" cy="277813"/>
          </a:xfrm>
          <a:prstGeom prst="rect">
            <a:avLst/>
          </a:prstGeom>
          <a:noFill/>
          <a:ln w="9525">
            <a:noFill/>
            <a:miter lim="800000"/>
            <a:headEnd/>
            <a:tailEnd/>
          </a:ln>
        </p:spPr>
        <p:txBody>
          <a:bodyPr wrap="none">
            <a:spAutoFit/>
          </a:bodyPr>
          <a:lstStyle/>
          <a:p>
            <a:pPr algn="r" hangingPunct="0"/>
            <a:r>
              <a:rPr lang="it-IT" sz="1200" i="1">
                <a:latin typeface="Calibri" pitchFamily="34" charset="0"/>
              </a:rPr>
              <a:t>fonte: INEA su dati ISTAT</a:t>
            </a:r>
          </a:p>
        </p:txBody>
      </p:sp>
      <p:pic>
        <p:nvPicPr>
          <p:cNvPr id="16397" name="Immagine 1"/>
          <p:cNvPicPr>
            <a:picLocks noChangeAspect="1"/>
          </p:cNvPicPr>
          <p:nvPr/>
        </p:nvPicPr>
        <p:blipFill>
          <a:blip r:embed="rId6"/>
          <a:srcRect/>
          <a:stretch>
            <a:fillRect/>
          </a:stretch>
        </p:blipFill>
        <p:spPr bwMode="auto">
          <a:xfrm>
            <a:off x="11236325" y="-19050"/>
            <a:ext cx="2035175" cy="6335713"/>
          </a:xfrm>
          <a:prstGeom prst="rect">
            <a:avLst/>
          </a:prstGeom>
          <a:noFill/>
          <a:ln w="9525">
            <a:noFill/>
            <a:miter lim="800000"/>
            <a:headEnd/>
            <a:tailEnd/>
          </a:ln>
        </p:spPr>
      </p:pic>
      <p:pic>
        <p:nvPicPr>
          <p:cNvPr id="16398" name="Immagine 15"/>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magine 3"/>
          <p:cNvPicPr>
            <a:picLocks noChangeAspect="1"/>
          </p:cNvPicPr>
          <p:nvPr/>
        </p:nvPicPr>
        <p:blipFill>
          <a:blip r:embed="rId2"/>
          <a:srcRect/>
          <a:stretch>
            <a:fillRect/>
          </a:stretch>
        </p:blipFill>
        <p:spPr bwMode="auto">
          <a:xfrm>
            <a:off x="1533525" y="-11113"/>
            <a:ext cx="5599113" cy="6316663"/>
          </a:xfrm>
          <a:prstGeom prst="rect">
            <a:avLst/>
          </a:prstGeom>
          <a:noFill/>
          <a:ln w="9525">
            <a:noFill/>
            <a:miter lim="800000"/>
            <a:headEnd/>
            <a:tailEnd/>
          </a:ln>
        </p:spPr>
      </p:pic>
      <p:sp>
        <p:nvSpPr>
          <p:cNvPr id="17410" name="Rettangolo 7"/>
          <p:cNvSpPr>
            <a:spLocks noChangeArrowheads="1"/>
          </p:cNvSpPr>
          <p:nvPr/>
        </p:nvSpPr>
        <p:spPr bwMode="auto">
          <a:xfrm>
            <a:off x="0" y="0"/>
            <a:ext cx="2686050" cy="6316663"/>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17411"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17412"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17414"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17415"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5132" name="Rettangolo 1"/>
          <p:cNvSpPr>
            <a:spLocks noChangeArrowheads="1"/>
          </p:cNvSpPr>
          <p:nvPr/>
        </p:nvSpPr>
        <p:spPr bwMode="auto">
          <a:xfrm>
            <a:off x="7294563" y="773113"/>
            <a:ext cx="4032250" cy="4938712"/>
          </a:xfrm>
          <a:prstGeom prst="rect">
            <a:avLst/>
          </a:prstGeom>
          <a:noFill/>
          <a:ln>
            <a:noFill/>
          </a:ln>
          <a:extLst>
            <a:ext uri="{909E8E84-426E-40DD-AFC4-6F175D3DCCD1}"/>
            <a:ext uri="{91240B29-F687-4F45-9708-019B960494DF}"/>
          </a:extLst>
        </p:spPr>
        <p:txBody>
          <a:bodyPr>
            <a:spAutoFit/>
          </a:bodyPr>
          <a:lstStyle/>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 Il sistema agroalimentare</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è uno degli </a:t>
            </a:r>
            <a:r>
              <a:rPr lang="it-IT" sz="4500" b="1" dirty="0">
                <a:solidFill>
                  <a:schemeClr val="bg1">
                    <a:lumMod val="50000"/>
                  </a:schemeClr>
                </a:solidFill>
                <a:latin typeface="Calibri" pitchFamily="34" charset="0"/>
                <a:ea typeface="Helvetica Light" charset="0"/>
                <a:cs typeface="Helvetica Light" charset="0"/>
                <a:sym typeface="Helvetica Light" charset="0"/>
              </a:rPr>
              <a:t>elementi</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portanti </a:t>
            </a:r>
            <a:r>
              <a:rPr lang="it-IT" sz="4500" b="1" dirty="0">
                <a:solidFill>
                  <a:schemeClr val="bg1">
                    <a:lumMod val="50000"/>
                  </a:schemeClr>
                </a:solidFill>
                <a:latin typeface="Calibri" pitchFamily="34" charset="0"/>
                <a:ea typeface="Helvetica Light" charset="0"/>
                <a:cs typeface="Helvetica Light" charset="0"/>
                <a:sym typeface="Helvetica Light" charset="0"/>
              </a:rPr>
              <a:t>dell'economia italiana »</a:t>
            </a:r>
            <a:endParaRPr lang="it-IT" sz="4500" dirty="0">
              <a:solidFill>
                <a:schemeClr val="bg1">
                  <a:lumMod val="50000"/>
                </a:schemeClr>
              </a:solidFill>
              <a:latin typeface="Calibri" pitchFamily="34" charset="0"/>
              <a:ea typeface="Helvetica Light" charset="0"/>
              <a:cs typeface="Helvetica Light" charset="0"/>
              <a:sym typeface="Helvetica Light" charset="0"/>
            </a:endParaRPr>
          </a:p>
        </p:txBody>
      </p:sp>
      <p:sp>
        <p:nvSpPr>
          <p:cNvPr id="17419" name="Rettangolo 6"/>
          <p:cNvSpPr>
            <a:spLocks noChangeArrowheads="1"/>
          </p:cNvSpPr>
          <p:nvPr/>
        </p:nvSpPr>
        <p:spPr bwMode="auto">
          <a:xfrm>
            <a:off x="3167063" y="6605588"/>
            <a:ext cx="8880475" cy="1938337"/>
          </a:xfrm>
          <a:prstGeom prst="rect">
            <a:avLst/>
          </a:prstGeom>
          <a:noFill/>
          <a:ln w="9525">
            <a:noFill/>
            <a:miter lim="800000"/>
            <a:headEnd/>
            <a:tailEnd/>
          </a:ln>
        </p:spPr>
        <p:txBody>
          <a:bodyPr>
            <a:spAutoFit/>
          </a:bodyPr>
          <a:lstStyle/>
          <a:p>
            <a:pPr algn="ctr" hangingPunct="0"/>
            <a:r>
              <a:rPr lang="it-IT" sz="4000" b="1">
                <a:solidFill>
                  <a:schemeClr val="tx1"/>
                </a:solidFill>
                <a:latin typeface="Calibri" pitchFamily="34" charset="0"/>
              </a:rPr>
              <a:t>Il valore delle esportazioni agroalimentari è</a:t>
            </a:r>
          </a:p>
          <a:p>
            <a:pPr algn="ctr" hangingPunct="0"/>
            <a:r>
              <a:rPr lang="it-IT" sz="4000" b="1">
                <a:solidFill>
                  <a:srgbClr val="7030A0"/>
                </a:solidFill>
                <a:latin typeface="Calibri" pitchFamily="34" charset="0"/>
              </a:rPr>
              <a:t> 48 miliardi di euro</a:t>
            </a:r>
          </a:p>
        </p:txBody>
      </p:sp>
      <p:sp>
        <p:nvSpPr>
          <p:cNvPr id="17420" name="Rettangolo 14"/>
          <p:cNvSpPr>
            <a:spLocks noChangeArrowheads="1"/>
          </p:cNvSpPr>
          <p:nvPr/>
        </p:nvSpPr>
        <p:spPr bwMode="auto">
          <a:xfrm>
            <a:off x="11039475" y="9340850"/>
            <a:ext cx="1695450" cy="277813"/>
          </a:xfrm>
          <a:prstGeom prst="rect">
            <a:avLst/>
          </a:prstGeom>
          <a:noFill/>
          <a:ln w="9525">
            <a:noFill/>
            <a:miter lim="800000"/>
            <a:headEnd/>
            <a:tailEnd/>
          </a:ln>
        </p:spPr>
        <p:txBody>
          <a:bodyPr wrap="none">
            <a:spAutoFit/>
          </a:bodyPr>
          <a:lstStyle/>
          <a:p>
            <a:pPr algn="r" hangingPunct="0"/>
            <a:r>
              <a:rPr lang="it-IT" sz="1200" i="1">
                <a:latin typeface="Calibri" pitchFamily="34" charset="0"/>
              </a:rPr>
              <a:t>fonte: INEA su dati ISTAT</a:t>
            </a:r>
          </a:p>
        </p:txBody>
      </p:sp>
      <p:pic>
        <p:nvPicPr>
          <p:cNvPr id="17421" name="Picture 2"/>
          <p:cNvPicPr>
            <a:picLocks noChangeAspect="1"/>
          </p:cNvPicPr>
          <p:nvPr/>
        </p:nvPicPr>
        <p:blipFill>
          <a:blip r:embed="rId6"/>
          <a:srcRect/>
          <a:stretch>
            <a:fillRect/>
          </a:stretch>
        </p:blipFill>
        <p:spPr bwMode="auto">
          <a:xfrm>
            <a:off x="11255375" y="-20638"/>
            <a:ext cx="1812925" cy="6337301"/>
          </a:xfrm>
          <a:prstGeom prst="rect">
            <a:avLst/>
          </a:prstGeom>
          <a:noFill/>
          <a:ln w="9525">
            <a:noFill/>
            <a:miter lim="800000"/>
            <a:headEnd/>
            <a:tailEnd/>
          </a:ln>
        </p:spPr>
      </p:pic>
      <p:pic>
        <p:nvPicPr>
          <p:cNvPr id="17422" name="Immagine 15"/>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magine 2"/>
          <p:cNvPicPr>
            <a:picLocks noChangeAspect="1"/>
          </p:cNvPicPr>
          <p:nvPr/>
        </p:nvPicPr>
        <p:blipFill>
          <a:blip r:embed="rId2"/>
          <a:srcRect/>
          <a:stretch>
            <a:fillRect/>
          </a:stretch>
        </p:blipFill>
        <p:spPr bwMode="auto">
          <a:xfrm>
            <a:off x="914400" y="0"/>
            <a:ext cx="6235700" cy="6316663"/>
          </a:xfrm>
          <a:prstGeom prst="rect">
            <a:avLst/>
          </a:prstGeom>
          <a:noFill/>
          <a:ln w="9525">
            <a:noFill/>
            <a:miter lim="800000"/>
            <a:headEnd/>
            <a:tailEnd/>
          </a:ln>
        </p:spPr>
      </p:pic>
      <p:sp>
        <p:nvSpPr>
          <p:cNvPr id="18434" name="Rettangolo 7"/>
          <p:cNvSpPr>
            <a:spLocks noChangeArrowheads="1"/>
          </p:cNvSpPr>
          <p:nvPr/>
        </p:nvSpPr>
        <p:spPr bwMode="auto">
          <a:xfrm>
            <a:off x="0" y="0"/>
            <a:ext cx="2686050" cy="6316663"/>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18435"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18436"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18438"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18439"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5132" name="Rettangolo 1"/>
          <p:cNvSpPr>
            <a:spLocks noChangeArrowheads="1"/>
          </p:cNvSpPr>
          <p:nvPr/>
        </p:nvSpPr>
        <p:spPr bwMode="auto">
          <a:xfrm>
            <a:off x="7294563" y="773113"/>
            <a:ext cx="4032250" cy="4938712"/>
          </a:xfrm>
          <a:prstGeom prst="rect">
            <a:avLst/>
          </a:prstGeom>
          <a:noFill/>
          <a:ln>
            <a:noFill/>
          </a:ln>
          <a:extLst>
            <a:ext uri="{909E8E84-426E-40DD-AFC4-6F175D3DCCD1}"/>
            <a:ext uri="{91240B29-F687-4F45-9708-019B960494DF}"/>
          </a:extLst>
        </p:spPr>
        <p:txBody>
          <a:bodyPr>
            <a:spAutoFit/>
          </a:bodyPr>
          <a:lstStyle/>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 Il sistema agroalimentare</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è uno degli </a:t>
            </a:r>
            <a:r>
              <a:rPr lang="it-IT" sz="4500" b="1" dirty="0">
                <a:solidFill>
                  <a:schemeClr val="bg1">
                    <a:lumMod val="50000"/>
                  </a:schemeClr>
                </a:solidFill>
                <a:latin typeface="Calibri" pitchFamily="34" charset="0"/>
                <a:ea typeface="Helvetica Light" charset="0"/>
                <a:cs typeface="Helvetica Light" charset="0"/>
                <a:sym typeface="Helvetica Light" charset="0"/>
              </a:rPr>
              <a:t>elementi</a:t>
            </a:r>
          </a:p>
          <a:p>
            <a:pPr hangingPunct="0">
              <a:defRPr/>
            </a:pPr>
            <a:r>
              <a:rPr lang="it-IT" sz="4500" b="1" dirty="0">
                <a:solidFill>
                  <a:schemeClr val="bg1">
                    <a:lumMod val="50000"/>
                  </a:schemeClr>
                </a:solidFill>
                <a:latin typeface="Calibri" pitchFamily="34" charset="0"/>
                <a:ea typeface="Helvetica Light" charset="0"/>
                <a:cs typeface="Helvetica Light" charset="0"/>
                <a:sym typeface="Helvetica Light" charset="0"/>
              </a:rPr>
              <a:t>portanti </a:t>
            </a:r>
            <a:r>
              <a:rPr lang="it-IT" sz="4500" b="1" dirty="0">
                <a:solidFill>
                  <a:schemeClr val="bg1">
                    <a:lumMod val="50000"/>
                  </a:schemeClr>
                </a:solidFill>
                <a:latin typeface="Calibri" pitchFamily="34" charset="0"/>
                <a:ea typeface="Helvetica Light" charset="0"/>
                <a:cs typeface="Helvetica Light" charset="0"/>
                <a:sym typeface="Helvetica Light" charset="0"/>
              </a:rPr>
              <a:t>dell'economia italiana »</a:t>
            </a:r>
            <a:endParaRPr lang="it-IT" sz="4500" dirty="0">
              <a:solidFill>
                <a:schemeClr val="bg1">
                  <a:lumMod val="50000"/>
                </a:schemeClr>
              </a:solidFill>
              <a:latin typeface="Calibri" pitchFamily="34" charset="0"/>
              <a:ea typeface="Helvetica Light" charset="0"/>
              <a:cs typeface="Helvetica Light" charset="0"/>
              <a:sym typeface="Helvetica Light" charset="0"/>
            </a:endParaRPr>
          </a:p>
        </p:txBody>
      </p:sp>
      <p:sp>
        <p:nvSpPr>
          <p:cNvPr id="18443" name="Rettangolo 6"/>
          <p:cNvSpPr>
            <a:spLocks noChangeArrowheads="1"/>
          </p:cNvSpPr>
          <p:nvPr/>
        </p:nvSpPr>
        <p:spPr bwMode="auto">
          <a:xfrm>
            <a:off x="3167063" y="6605588"/>
            <a:ext cx="8880475" cy="1938337"/>
          </a:xfrm>
          <a:prstGeom prst="rect">
            <a:avLst/>
          </a:prstGeom>
          <a:noFill/>
          <a:ln w="9525">
            <a:noFill/>
            <a:miter lim="800000"/>
            <a:headEnd/>
            <a:tailEnd/>
          </a:ln>
        </p:spPr>
        <p:txBody>
          <a:bodyPr>
            <a:spAutoFit/>
          </a:bodyPr>
          <a:lstStyle/>
          <a:p>
            <a:pPr algn="ctr" hangingPunct="0"/>
            <a:r>
              <a:rPr lang="it-IT" sz="4000" b="1">
                <a:solidFill>
                  <a:schemeClr val="tx1"/>
                </a:solidFill>
                <a:latin typeface="Calibri" pitchFamily="34" charset="0"/>
              </a:rPr>
              <a:t>Le unità di lavoro del comparto agricolo </a:t>
            </a:r>
            <a:r>
              <a:rPr lang="it-IT" sz="4000" b="1">
                <a:solidFill>
                  <a:srgbClr val="7030A0"/>
                </a:solidFill>
                <a:latin typeface="Calibri" pitchFamily="34" charset="0"/>
              </a:rPr>
              <a:t>sono 1.274.000</a:t>
            </a:r>
          </a:p>
          <a:p>
            <a:pPr algn="ctr" hangingPunct="0"/>
            <a:r>
              <a:rPr lang="it-IT" sz="4000" b="1">
                <a:solidFill>
                  <a:schemeClr val="tx1"/>
                </a:solidFill>
                <a:latin typeface="Calibri" pitchFamily="34" charset="0"/>
              </a:rPr>
              <a:t>pari al </a:t>
            </a:r>
            <a:r>
              <a:rPr lang="it-IT" sz="4000" b="1">
                <a:solidFill>
                  <a:srgbClr val="7030A0"/>
                </a:solidFill>
                <a:latin typeface="Calibri" pitchFamily="34" charset="0"/>
              </a:rPr>
              <a:t>5% delle unità di lavoro totali</a:t>
            </a:r>
          </a:p>
        </p:txBody>
      </p:sp>
      <p:sp>
        <p:nvSpPr>
          <p:cNvPr id="18444" name="Rettangolo 14"/>
          <p:cNvSpPr>
            <a:spLocks noChangeArrowheads="1"/>
          </p:cNvSpPr>
          <p:nvPr/>
        </p:nvSpPr>
        <p:spPr bwMode="auto">
          <a:xfrm>
            <a:off x="11039475" y="9340850"/>
            <a:ext cx="1695450" cy="277813"/>
          </a:xfrm>
          <a:prstGeom prst="rect">
            <a:avLst/>
          </a:prstGeom>
          <a:noFill/>
          <a:ln w="9525">
            <a:noFill/>
            <a:miter lim="800000"/>
            <a:headEnd/>
            <a:tailEnd/>
          </a:ln>
        </p:spPr>
        <p:txBody>
          <a:bodyPr wrap="none">
            <a:spAutoFit/>
          </a:bodyPr>
          <a:lstStyle/>
          <a:p>
            <a:pPr algn="r" hangingPunct="0"/>
            <a:r>
              <a:rPr lang="it-IT" sz="1200" i="1">
                <a:latin typeface="Calibri" pitchFamily="34" charset="0"/>
              </a:rPr>
              <a:t>fonte: INEA su dati ISTAT</a:t>
            </a:r>
          </a:p>
        </p:txBody>
      </p:sp>
      <p:pic>
        <p:nvPicPr>
          <p:cNvPr id="18445" name="Immagine 1"/>
          <p:cNvPicPr>
            <a:picLocks noChangeAspect="1"/>
          </p:cNvPicPr>
          <p:nvPr/>
        </p:nvPicPr>
        <p:blipFill>
          <a:blip r:embed="rId6"/>
          <a:srcRect/>
          <a:stretch>
            <a:fillRect/>
          </a:stretch>
        </p:blipFill>
        <p:spPr bwMode="auto">
          <a:xfrm>
            <a:off x="11255375" y="-15875"/>
            <a:ext cx="2028825" cy="6332538"/>
          </a:xfrm>
          <a:prstGeom prst="rect">
            <a:avLst/>
          </a:prstGeom>
          <a:noFill/>
          <a:ln w="9525">
            <a:noFill/>
            <a:miter lim="800000"/>
            <a:headEnd/>
            <a:tailEnd/>
          </a:ln>
        </p:spPr>
      </p:pic>
      <p:pic>
        <p:nvPicPr>
          <p:cNvPr id="18446" name="Immagine 15"/>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magine 7"/>
          <p:cNvPicPr>
            <a:picLocks noChangeAspect="1"/>
          </p:cNvPicPr>
          <p:nvPr/>
        </p:nvPicPr>
        <p:blipFill>
          <a:blip r:embed="rId2"/>
          <a:srcRect/>
          <a:stretch>
            <a:fillRect/>
          </a:stretch>
        </p:blipFill>
        <p:spPr bwMode="auto">
          <a:xfrm>
            <a:off x="1600200" y="-15875"/>
            <a:ext cx="5549900" cy="6332538"/>
          </a:xfrm>
          <a:prstGeom prst="rect">
            <a:avLst/>
          </a:prstGeom>
          <a:noFill/>
          <a:ln w="9525">
            <a:noFill/>
            <a:miter lim="800000"/>
            <a:headEnd/>
            <a:tailEnd/>
          </a:ln>
        </p:spPr>
      </p:pic>
      <p:sp>
        <p:nvSpPr>
          <p:cNvPr id="19458" name="Rettangolo 7"/>
          <p:cNvSpPr>
            <a:spLocks noChangeArrowheads="1"/>
          </p:cNvSpPr>
          <p:nvPr/>
        </p:nvSpPr>
        <p:spPr bwMode="auto">
          <a:xfrm>
            <a:off x="0" y="0"/>
            <a:ext cx="2686050" cy="6316663"/>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19459"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19460"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19462"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19463"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19466" name="Rettangolo 1"/>
          <p:cNvSpPr>
            <a:spLocks noChangeArrowheads="1"/>
          </p:cNvSpPr>
          <p:nvPr/>
        </p:nvSpPr>
        <p:spPr bwMode="auto">
          <a:xfrm>
            <a:off x="7294563" y="1027113"/>
            <a:ext cx="4032250" cy="4246562"/>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a questi interessanti</a:t>
            </a:r>
          </a:p>
          <a:p>
            <a:pPr hangingPunct="0"/>
            <a:r>
              <a:rPr lang="it-IT" sz="4500" b="1">
                <a:solidFill>
                  <a:srgbClr val="7030A0"/>
                </a:solidFill>
                <a:latin typeface="Calibri" pitchFamily="34" charset="0"/>
              </a:rPr>
              <a:t>dati aggiungo </a:t>
            </a:r>
            <a:br>
              <a:rPr lang="it-IT" sz="4500" b="1">
                <a:solidFill>
                  <a:srgbClr val="7030A0"/>
                </a:solidFill>
                <a:latin typeface="Calibri" pitchFamily="34" charset="0"/>
              </a:rPr>
            </a:br>
            <a:r>
              <a:rPr lang="it-IT" sz="4500" b="1">
                <a:solidFill>
                  <a:srgbClr val="7030A0"/>
                </a:solidFill>
                <a:latin typeface="Calibri" pitchFamily="34" charset="0"/>
              </a:rPr>
              <a:t>questo elemento di riflessione.</a:t>
            </a:r>
          </a:p>
        </p:txBody>
      </p:sp>
      <p:sp>
        <p:nvSpPr>
          <p:cNvPr id="19467" name="Rettangolo 6"/>
          <p:cNvSpPr>
            <a:spLocks noChangeArrowheads="1"/>
          </p:cNvSpPr>
          <p:nvPr/>
        </p:nvSpPr>
        <p:spPr bwMode="auto">
          <a:xfrm>
            <a:off x="3167063" y="6605588"/>
            <a:ext cx="8880475" cy="1938337"/>
          </a:xfrm>
          <a:prstGeom prst="rect">
            <a:avLst/>
          </a:prstGeom>
          <a:noFill/>
          <a:ln w="9525">
            <a:noFill/>
            <a:miter lim="800000"/>
            <a:headEnd/>
            <a:tailEnd/>
          </a:ln>
        </p:spPr>
        <p:txBody>
          <a:bodyPr>
            <a:spAutoFit/>
          </a:bodyPr>
          <a:lstStyle/>
          <a:p>
            <a:pPr algn="ctr" hangingPunct="0"/>
            <a:r>
              <a:rPr lang="it-IT" sz="4000" b="1">
                <a:solidFill>
                  <a:schemeClr val="tx1"/>
                </a:solidFill>
                <a:latin typeface="Calibri" pitchFamily="34" charset="0"/>
              </a:rPr>
              <a:t>I primi tre brand più noti al mondo sono nell'ordine:</a:t>
            </a:r>
          </a:p>
          <a:p>
            <a:pPr algn="ctr" hangingPunct="0"/>
            <a:r>
              <a:rPr lang="it-IT" sz="4000" b="1">
                <a:solidFill>
                  <a:schemeClr val="tx1"/>
                </a:solidFill>
                <a:latin typeface="Calibri" pitchFamily="34" charset="0"/>
              </a:rPr>
              <a:t>Visa, Coca-Cola e </a:t>
            </a:r>
            <a:r>
              <a:rPr lang="it-IT" sz="4000" b="1">
                <a:solidFill>
                  <a:srgbClr val="7030A0"/>
                </a:solidFill>
                <a:latin typeface="Calibri" pitchFamily="34" charset="0"/>
              </a:rPr>
              <a:t>Made in Italy</a:t>
            </a:r>
          </a:p>
        </p:txBody>
      </p:sp>
      <p:sp>
        <p:nvSpPr>
          <p:cNvPr id="19468" name="Rettangolo 14"/>
          <p:cNvSpPr>
            <a:spLocks noChangeArrowheads="1"/>
          </p:cNvSpPr>
          <p:nvPr/>
        </p:nvSpPr>
        <p:spPr bwMode="auto">
          <a:xfrm>
            <a:off x="9732963" y="9340850"/>
            <a:ext cx="3033712" cy="461963"/>
          </a:xfrm>
          <a:prstGeom prst="rect">
            <a:avLst/>
          </a:prstGeom>
          <a:noFill/>
          <a:ln w="9525">
            <a:noFill/>
            <a:miter lim="800000"/>
            <a:headEnd/>
            <a:tailEnd/>
          </a:ln>
        </p:spPr>
        <p:txBody>
          <a:bodyPr wrap="none">
            <a:spAutoFit/>
          </a:bodyPr>
          <a:lstStyle/>
          <a:p>
            <a:pPr algn="r" hangingPunct="0"/>
            <a:r>
              <a:rPr lang="it-IT" sz="1200" i="1">
                <a:latin typeface="Calibri" pitchFamily="34" charset="0"/>
              </a:rPr>
              <a:t>fonte: Ministero degli Esteri 23 Ottobre 2012</a:t>
            </a:r>
          </a:p>
          <a:p>
            <a:pPr algn="r" hangingPunct="0"/>
            <a:endParaRPr lang="it-IT" sz="1200" i="1">
              <a:latin typeface="Calibri" pitchFamily="34" charset="0"/>
            </a:endParaRPr>
          </a:p>
        </p:txBody>
      </p:sp>
      <p:pic>
        <p:nvPicPr>
          <p:cNvPr id="19469" name="Immagine 9"/>
          <p:cNvPicPr>
            <a:picLocks noChangeAspect="1"/>
          </p:cNvPicPr>
          <p:nvPr/>
        </p:nvPicPr>
        <p:blipFill>
          <a:blip r:embed="rId6"/>
          <a:srcRect/>
          <a:stretch>
            <a:fillRect/>
          </a:stretch>
        </p:blipFill>
        <p:spPr bwMode="auto">
          <a:xfrm>
            <a:off x="11255375" y="-15875"/>
            <a:ext cx="2054225" cy="6332538"/>
          </a:xfrm>
          <a:prstGeom prst="rect">
            <a:avLst/>
          </a:prstGeom>
          <a:noFill/>
          <a:ln w="9525">
            <a:noFill/>
            <a:miter lim="800000"/>
            <a:headEnd/>
            <a:tailEnd/>
          </a:ln>
        </p:spPr>
      </p:pic>
      <p:pic>
        <p:nvPicPr>
          <p:cNvPr id="19470" name="Immagine 15"/>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2"/>
          <p:cNvPicPr>
            <a:picLocks noChangeAspect="1"/>
          </p:cNvPicPr>
          <p:nvPr/>
        </p:nvPicPr>
        <p:blipFill>
          <a:blip r:embed="rId2"/>
          <a:srcRect/>
          <a:stretch>
            <a:fillRect/>
          </a:stretch>
        </p:blipFill>
        <p:spPr bwMode="auto">
          <a:xfrm>
            <a:off x="2617788" y="-15875"/>
            <a:ext cx="4532312" cy="6332538"/>
          </a:xfrm>
          <a:prstGeom prst="rect">
            <a:avLst/>
          </a:prstGeom>
          <a:noFill/>
          <a:ln w="9525">
            <a:noFill/>
            <a:miter lim="800000"/>
            <a:headEnd/>
            <a:tailEnd/>
          </a:ln>
        </p:spPr>
      </p:pic>
      <p:sp>
        <p:nvSpPr>
          <p:cNvPr id="20482" name="Rettangolo 7"/>
          <p:cNvSpPr>
            <a:spLocks noChangeArrowheads="1"/>
          </p:cNvSpPr>
          <p:nvPr/>
        </p:nvSpPr>
        <p:spPr bwMode="auto">
          <a:xfrm>
            <a:off x="0" y="0"/>
            <a:ext cx="2686050" cy="6316663"/>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20483"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20484"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20486"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20487"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5132" name="Rettangolo 1"/>
          <p:cNvSpPr>
            <a:spLocks noChangeArrowheads="1"/>
          </p:cNvSpPr>
          <p:nvPr/>
        </p:nvSpPr>
        <p:spPr bwMode="auto">
          <a:xfrm>
            <a:off x="7294563" y="1420813"/>
            <a:ext cx="4032250" cy="3554412"/>
          </a:xfrm>
          <a:prstGeom prst="rect">
            <a:avLst/>
          </a:prstGeom>
          <a:noFill/>
          <a:ln>
            <a:noFill/>
          </a:ln>
          <a:extLst>
            <a:ext uri="{909E8E84-426E-40DD-AFC4-6F175D3DCCD1}"/>
            <a:ext uri="{91240B29-F687-4F45-9708-019B960494DF}"/>
          </a:extLst>
        </p:spPr>
        <p:txBody>
          <a:bodyPr>
            <a:spAutoFit/>
          </a:bodyPr>
          <a:lstStyle/>
          <a:p>
            <a:pPr hangingPunct="0">
              <a:defRPr/>
            </a:pPr>
            <a:r>
              <a:rPr lang="it-IT" sz="4500" b="1" dirty="0">
                <a:solidFill>
                  <a:srgbClr val="7030A0"/>
                </a:solidFill>
                <a:latin typeface="Calibri" pitchFamily="34" charset="0"/>
                <a:ea typeface="Helvetica Light" charset="0"/>
                <a:cs typeface="Helvetica Light" charset="0"/>
                <a:sym typeface="Helvetica Light" charset="0"/>
              </a:rPr>
              <a:t>… ma </a:t>
            </a:r>
            <a:r>
              <a:rPr lang="it-IT" sz="4500" b="1" dirty="0">
                <a:solidFill>
                  <a:srgbClr val="7030A0"/>
                </a:solidFill>
                <a:latin typeface="Calibri" pitchFamily="34" charset="0"/>
                <a:ea typeface="Helvetica Light" charset="0"/>
                <a:cs typeface="Helvetica Light" charset="0"/>
                <a:sym typeface="Helvetica Light" charset="0"/>
              </a:rPr>
              <a:t>come, direte voi, </a:t>
            </a:r>
            <a:r>
              <a:rPr lang="it-IT" sz="4500" b="1" dirty="0">
                <a:solidFill>
                  <a:srgbClr val="7030A0"/>
                </a:solidFill>
                <a:latin typeface="Calibri" pitchFamily="34" charset="0"/>
                <a:ea typeface="Helvetica Light" charset="0"/>
                <a:cs typeface="Helvetica Light" charset="0"/>
                <a:sym typeface="Helvetica Light" charset="0"/>
              </a:rPr>
              <a:t>il </a:t>
            </a:r>
            <a:r>
              <a:rPr lang="it-IT" sz="4500" b="1" dirty="0">
                <a:solidFill>
                  <a:srgbClr val="7030A0"/>
                </a:solidFill>
                <a:latin typeface="Calibri" pitchFamily="34" charset="0"/>
                <a:ea typeface="Helvetica Light" charset="0"/>
                <a:cs typeface="Helvetica Light" charset="0"/>
                <a:sym typeface="Helvetica Light" charset="0"/>
              </a:rPr>
              <a:t>Made in </a:t>
            </a:r>
            <a:r>
              <a:rPr lang="it-IT" sz="4500" b="1" dirty="0" err="1">
                <a:solidFill>
                  <a:srgbClr val="7030A0"/>
                </a:solidFill>
                <a:latin typeface="Calibri" pitchFamily="34" charset="0"/>
                <a:ea typeface="Helvetica Light" charset="0"/>
                <a:cs typeface="Helvetica Light" charset="0"/>
                <a:sym typeface="Helvetica Light" charset="0"/>
              </a:rPr>
              <a:t>Italy</a:t>
            </a:r>
            <a:r>
              <a:rPr lang="it-IT" sz="4500" b="1" dirty="0">
                <a:solidFill>
                  <a:srgbClr val="7030A0"/>
                </a:solidFill>
                <a:latin typeface="Calibri" pitchFamily="34" charset="0"/>
                <a:ea typeface="Helvetica Light" charset="0"/>
                <a:cs typeface="Helvetica Light" charset="0"/>
                <a:sym typeface="Helvetica Light" charset="0"/>
              </a:rPr>
              <a:t> </a:t>
            </a:r>
          </a:p>
          <a:p>
            <a:pPr hangingPunct="0">
              <a:defRPr/>
            </a:pPr>
            <a:r>
              <a:rPr lang="it-IT" sz="4500" b="1" dirty="0">
                <a:solidFill>
                  <a:srgbClr val="7030A0"/>
                </a:solidFill>
                <a:latin typeface="Calibri" pitchFamily="34" charset="0"/>
                <a:ea typeface="Helvetica Light" charset="0"/>
                <a:cs typeface="Helvetica Light" charset="0"/>
                <a:sym typeface="Helvetica Light" charset="0"/>
              </a:rPr>
              <a:t>non è neppure un </a:t>
            </a:r>
            <a:r>
              <a:rPr lang="it-IT" sz="4500" b="1" dirty="0">
                <a:solidFill>
                  <a:srgbClr val="7030A0"/>
                </a:solidFill>
                <a:latin typeface="Calibri" pitchFamily="34" charset="0"/>
                <a:ea typeface="Helvetica Light" charset="0"/>
                <a:cs typeface="Helvetica Light" charset="0"/>
                <a:sym typeface="Helvetica Light" charset="0"/>
              </a:rPr>
              <a:t>brand</a:t>
            </a:r>
            <a:r>
              <a:rPr lang="it-IT" sz="4500" b="1" dirty="0">
                <a:solidFill>
                  <a:srgbClr val="7030A0"/>
                </a:solidFill>
                <a:latin typeface="Calibri" pitchFamily="34" charset="0"/>
                <a:ea typeface="Helvetica Light" charset="0"/>
                <a:cs typeface="Helvetica Light" charset="0"/>
                <a:sym typeface="Helvetica Light" charset="0"/>
              </a:rPr>
              <a:t>!</a:t>
            </a:r>
            <a:endParaRPr lang="it-IT" sz="4500" dirty="0">
              <a:solidFill>
                <a:schemeClr val="bg1">
                  <a:lumMod val="50000"/>
                </a:schemeClr>
              </a:solidFill>
              <a:latin typeface="Calibri" pitchFamily="34" charset="0"/>
              <a:ea typeface="Helvetica Light" charset="0"/>
              <a:cs typeface="Helvetica Light" charset="0"/>
              <a:sym typeface="Helvetica Light" charset="0"/>
            </a:endParaRPr>
          </a:p>
        </p:txBody>
      </p:sp>
      <p:sp>
        <p:nvSpPr>
          <p:cNvPr id="20491" name="Rettangolo 6"/>
          <p:cNvSpPr>
            <a:spLocks noChangeArrowheads="1"/>
          </p:cNvSpPr>
          <p:nvPr/>
        </p:nvSpPr>
        <p:spPr bwMode="auto">
          <a:xfrm>
            <a:off x="3167063" y="6605588"/>
            <a:ext cx="8880475" cy="2632075"/>
          </a:xfrm>
          <a:prstGeom prst="rect">
            <a:avLst/>
          </a:prstGeom>
          <a:noFill/>
          <a:ln w="9525">
            <a:noFill/>
            <a:miter lim="800000"/>
            <a:headEnd/>
            <a:tailEnd/>
          </a:ln>
        </p:spPr>
        <p:txBody>
          <a:bodyPr>
            <a:spAutoFit/>
          </a:bodyPr>
          <a:lstStyle/>
          <a:p>
            <a:pPr algn="ctr" hangingPunct="0"/>
            <a:r>
              <a:rPr lang="it-IT" sz="3300" b="1">
                <a:solidFill>
                  <a:schemeClr val="tx1"/>
                </a:solidFill>
                <a:latin typeface="Calibri" pitchFamily="34" charset="0"/>
              </a:rPr>
              <a:t>In realtà nel 2009 è stata emanata una legge</a:t>
            </a:r>
            <a:br>
              <a:rPr lang="it-IT" sz="3300" b="1">
                <a:solidFill>
                  <a:schemeClr val="tx1"/>
                </a:solidFill>
                <a:latin typeface="Calibri" pitchFamily="34" charset="0"/>
              </a:rPr>
            </a:br>
            <a:r>
              <a:rPr lang="it-IT" sz="3300" b="1">
                <a:solidFill>
                  <a:schemeClr val="tx1"/>
                </a:solidFill>
                <a:latin typeface="Calibri" pitchFamily="34" charset="0"/>
              </a:rPr>
              <a:t>per tutelare il made in Italy:</a:t>
            </a:r>
            <a:br>
              <a:rPr lang="it-IT" sz="3300" b="1">
                <a:solidFill>
                  <a:schemeClr val="tx1"/>
                </a:solidFill>
                <a:latin typeface="Calibri" pitchFamily="34" charset="0"/>
              </a:rPr>
            </a:br>
            <a:r>
              <a:rPr lang="it-IT" sz="3300" b="1">
                <a:solidFill>
                  <a:schemeClr val="tx1"/>
                </a:solidFill>
                <a:latin typeface="Calibri" pitchFamily="34" charset="0"/>
              </a:rPr>
              <a:t>il decreto legge nº 135 del 25 settembre 2009 contiene l'art. 16 dal titolo</a:t>
            </a:r>
          </a:p>
          <a:p>
            <a:pPr algn="ctr" hangingPunct="0"/>
            <a:r>
              <a:rPr lang="it-IT" sz="3300" b="1">
                <a:solidFill>
                  <a:srgbClr val="7030A0"/>
                </a:solidFill>
                <a:latin typeface="Calibri" pitchFamily="34" charset="0"/>
              </a:rPr>
              <a:t>« Made in Italy e prodotti interamente italiani » </a:t>
            </a:r>
          </a:p>
        </p:txBody>
      </p:sp>
      <p:pic>
        <p:nvPicPr>
          <p:cNvPr id="20492" name="Immagine 1"/>
          <p:cNvPicPr>
            <a:picLocks noChangeAspect="1"/>
          </p:cNvPicPr>
          <p:nvPr/>
        </p:nvPicPr>
        <p:blipFill>
          <a:blip r:embed="rId6"/>
          <a:srcRect/>
          <a:stretch>
            <a:fillRect/>
          </a:stretch>
        </p:blipFill>
        <p:spPr bwMode="auto">
          <a:xfrm>
            <a:off x="11245850" y="-15875"/>
            <a:ext cx="2241550" cy="6332538"/>
          </a:xfrm>
          <a:prstGeom prst="rect">
            <a:avLst/>
          </a:prstGeom>
          <a:noFill/>
          <a:ln w="9525">
            <a:noFill/>
            <a:miter lim="800000"/>
            <a:headEnd/>
            <a:tailEnd/>
          </a:ln>
        </p:spPr>
      </p:pic>
      <p:pic>
        <p:nvPicPr>
          <p:cNvPr id="20493" name="Immagine 14"/>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magine 6"/>
          <p:cNvPicPr>
            <a:picLocks noChangeAspect="1"/>
          </p:cNvPicPr>
          <p:nvPr/>
        </p:nvPicPr>
        <p:blipFill>
          <a:blip r:embed="rId2"/>
          <a:srcRect/>
          <a:stretch>
            <a:fillRect/>
          </a:stretch>
        </p:blipFill>
        <p:spPr bwMode="auto">
          <a:xfrm>
            <a:off x="2246313" y="-15875"/>
            <a:ext cx="4903787" cy="6332538"/>
          </a:xfrm>
          <a:prstGeom prst="rect">
            <a:avLst/>
          </a:prstGeom>
          <a:noFill/>
          <a:ln w="9525">
            <a:noFill/>
            <a:miter lim="800000"/>
            <a:headEnd/>
            <a:tailEnd/>
          </a:ln>
        </p:spPr>
      </p:pic>
      <p:sp>
        <p:nvSpPr>
          <p:cNvPr id="21506" name="Rettangolo 7"/>
          <p:cNvSpPr>
            <a:spLocks noChangeArrowheads="1"/>
          </p:cNvSpPr>
          <p:nvPr/>
        </p:nvSpPr>
        <p:spPr bwMode="auto">
          <a:xfrm>
            <a:off x="0" y="0"/>
            <a:ext cx="2686050" cy="6316663"/>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21507"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21508"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21510"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21511"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21514" name="Rettangolo 1"/>
          <p:cNvSpPr>
            <a:spLocks noChangeArrowheads="1"/>
          </p:cNvSpPr>
          <p:nvPr/>
        </p:nvSpPr>
        <p:spPr bwMode="auto">
          <a:xfrm>
            <a:off x="7223125" y="1347788"/>
            <a:ext cx="4032250" cy="3556000"/>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In realtà siamo di</a:t>
            </a:r>
          </a:p>
          <a:p>
            <a:pPr hangingPunct="0"/>
            <a:r>
              <a:rPr lang="it-IT" sz="4500" b="1">
                <a:solidFill>
                  <a:srgbClr val="7030A0"/>
                </a:solidFill>
                <a:latin typeface="Calibri" pitchFamily="34" charset="0"/>
              </a:rPr>
              <a:t>fronte ad un fenomeno straordinario »</a:t>
            </a:r>
          </a:p>
        </p:txBody>
      </p:sp>
      <p:sp>
        <p:nvSpPr>
          <p:cNvPr id="21515" name="Rettangolo 6"/>
          <p:cNvSpPr>
            <a:spLocks noChangeArrowheads="1"/>
          </p:cNvSpPr>
          <p:nvPr/>
        </p:nvSpPr>
        <p:spPr bwMode="auto">
          <a:xfrm>
            <a:off x="2973388" y="6605588"/>
            <a:ext cx="9721850" cy="2632075"/>
          </a:xfrm>
          <a:prstGeom prst="rect">
            <a:avLst/>
          </a:prstGeom>
          <a:noFill/>
          <a:ln w="9525">
            <a:noFill/>
            <a:miter lim="800000"/>
            <a:headEnd/>
            <a:tailEnd/>
          </a:ln>
        </p:spPr>
        <p:txBody>
          <a:bodyPr>
            <a:spAutoFit/>
          </a:bodyPr>
          <a:lstStyle/>
          <a:p>
            <a:pPr algn="ctr" hangingPunct="0"/>
            <a:r>
              <a:rPr lang="it-IT" sz="3300" b="1">
                <a:solidFill>
                  <a:schemeClr val="tx1"/>
                </a:solidFill>
                <a:latin typeface="Calibri" pitchFamily="34" charset="0"/>
              </a:rPr>
              <a:t>Abbiamo saputo costruire, più o meno consapevolmente, in tanti anni di sapiente lavoro un valore  immenso nell'immaginario collettivo globale che è il valore della qualità  superiore di ciò che si produce qui</a:t>
            </a:r>
          </a:p>
        </p:txBody>
      </p:sp>
      <p:pic>
        <p:nvPicPr>
          <p:cNvPr id="21516" name="Immagine 3"/>
          <p:cNvPicPr>
            <a:picLocks noChangeAspect="1"/>
          </p:cNvPicPr>
          <p:nvPr/>
        </p:nvPicPr>
        <p:blipFill>
          <a:blip r:embed="rId6"/>
          <a:srcRect/>
          <a:stretch>
            <a:fillRect/>
          </a:stretch>
        </p:blipFill>
        <p:spPr bwMode="auto">
          <a:xfrm>
            <a:off x="11226800" y="-15875"/>
            <a:ext cx="1863725" cy="6332538"/>
          </a:xfrm>
          <a:prstGeom prst="rect">
            <a:avLst/>
          </a:prstGeom>
          <a:noFill/>
          <a:ln w="9525">
            <a:noFill/>
            <a:miter lim="800000"/>
            <a:headEnd/>
            <a:tailEnd/>
          </a:ln>
        </p:spPr>
      </p:pic>
      <p:pic>
        <p:nvPicPr>
          <p:cNvPr id="21517" name="Immagine 14"/>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6"/>
          <p:cNvPicPr>
            <a:picLocks noChangeAspect="1"/>
          </p:cNvPicPr>
          <p:nvPr/>
        </p:nvPicPr>
        <p:blipFill>
          <a:blip r:embed="rId2"/>
          <a:srcRect/>
          <a:stretch>
            <a:fillRect/>
          </a:stretch>
        </p:blipFill>
        <p:spPr bwMode="auto">
          <a:xfrm>
            <a:off x="2470150" y="0"/>
            <a:ext cx="4668838" cy="4516438"/>
          </a:xfrm>
          <a:prstGeom prst="rect">
            <a:avLst/>
          </a:prstGeom>
          <a:noFill/>
          <a:ln w="9525">
            <a:noFill/>
            <a:miter lim="800000"/>
            <a:headEnd/>
            <a:tailEnd/>
          </a:ln>
        </p:spPr>
      </p:pic>
      <p:sp>
        <p:nvSpPr>
          <p:cNvPr id="22530" name="Rettangolo 7"/>
          <p:cNvSpPr>
            <a:spLocks noChangeArrowheads="1"/>
          </p:cNvSpPr>
          <p:nvPr/>
        </p:nvSpPr>
        <p:spPr bwMode="auto">
          <a:xfrm>
            <a:off x="0" y="0"/>
            <a:ext cx="2686050" cy="4516438"/>
          </a:xfrm>
          <a:prstGeom prst="rect">
            <a:avLst/>
          </a:prstGeom>
          <a:solidFill>
            <a:srgbClr val="7030A0"/>
          </a:solidFill>
          <a:ln w="9525">
            <a:noFill/>
            <a:miter lim="800000"/>
            <a:headEnd/>
            <a:tailEnd/>
          </a:ln>
        </p:spPr>
        <p:txBody>
          <a:bodyPr lIns="50800" tIns="50800" rIns="50800" bIns="50800" anchor="ctr"/>
          <a:lstStyle/>
          <a:p>
            <a:pPr marL="342900" algn="ctr" hangingPunct="0"/>
            <a:endParaRPr lang="it-IT"/>
          </a:p>
        </p:txBody>
      </p:sp>
      <p:pic>
        <p:nvPicPr>
          <p:cNvPr id="22531" name="Picture 13"/>
          <p:cNvPicPr>
            <a:picLocks noChangeAspect="1"/>
          </p:cNvPicPr>
          <p:nvPr/>
        </p:nvPicPr>
        <p:blipFill>
          <a:blip r:embed="rId3"/>
          <a:srcRect/>
          <a:stretch>
            <a:fillRect/>
          </a:stretch>
        </p:blipFill>
        <p:spPr bwMode="auto">
          <a:xfrm>
            <a:off x="-6350" y="8097838"/>
            <a:ext cx="2692400" cy="1674812"/>
          </a:xfrm>
          <a:prstGeom prst="rect">
            <a:avLst/>
          </a:prstGeom>
          <a:noFill/>
          <a:ln w="9525">
            <a:noFill/>
            <a:miter lim="800000"/>
            <a:headEnd/>
            <a:tailEnd/>
          </a:ln>
        </p:spPr>
      </p:pic>
      <p:pic>
        <p:nvPicPr>
          <p:cNvPr id="22532" name="Immagine 5" descr="http://www.bsnstrategies.com/main/wp-content/uploads/2012/01/logo-regione-emilia-romagna.gif"/>
          <p:cNvPicPr>
            <a:picLocks noChangeAspect="1" noChangeArrowheads="1"/>
          </p:cNvPicPr>
          <p:nvPr/>
        </p:nvPicPr>
        <p:blipFill>
          <a:blip r:embed="rId4"/>
          <a:srcRect/>
          <a:stretch>
            <a:fillRect/>
          </a:stretch>
        </p:blipFill>
        <p:spPr bwMode="auto">
          <a:xfrm>
            <a:off x="381000" y="6605588"/>
            <a:ext cx="2012950" cy="358775"/>
          </a:xfrm>
          <a:prstGeom prst="rect">
            <a:avLst/>
          </a:prstGeom>
          <a:noFill/>
          <a:ln w="9525">
            <a:noFill/>
            <a:miter lim="800000"/>
            <a:headEnd/>
            <a:tailEnd/>
          </a:ln>
        </p:spPr>
      </p:pic>
      <p:sp>
        <p:nvSpPr>
          <p:cNvPr id="6" name="Casella di testo 2"/>
          <p:cNvSpPr txBox="1">
            <a:spLocks noChangeArrowheads="1"/>
          </p:cNvSpPr>
          <p:nvPr/>
        </p:nvSpPr>
        <p:spPr bwMode="auto">
          <a:xfrm>
            <a:off x="-409575" y="935038"/>
            <a:ext cx="3597275" cy="369887"/>
          </a:xfrm>
          <a:prstGeom prst="rect">
            <a:avLst/>
          </a:prstGeom>
          <a:noFill/>
          <a:ln w="9525">
            <a:noFill/>
            <a:miter lim="800000"/>
            <a:headEnd/>
            <a:tailEnd/>
          </a:ln>
        </p:spPr>
        <p:txBody>
          <a:bodyPr/>
          <a:lstStyle/>
          <a:p>
            <a:pPr algn="ctr" hangingPunct="0">
              <a:lnSpc>
                <a:spcPct val="115000"/>
              </a:lnSpc>
              <a:spcAft>
                <a:spcPts val="1000"/>
              </a:spcAft>
              <a:defRPr/>
            </a:pPr>
            <a:r>
              <a:rPr lang="it-IT" sz="800" dirty="0">
                <a:solidFill>
                  <a:schemeClr val="bg1">
                    <a:lumMod val="75000"/>
                  </a:schemeClr>
                </a:solidFill>
                <a:latin typeface="Calibri"/>
                <a:ea typeface="Calibri"/>
                <a:cs typeface="Times New Roman"/>
                <a:sym typeface="Helvetica Light" charset="0"/>
              </a:rPr>
              <a:t>PROGETTI APPROFONDIMENTI E PROSPETTIVE</a:t>
            </a:r>
          </a:p>
        </p:txBody>
      </p:sp>
      <p:sp>
        <p:nvSpPr>
          <p:cNvPr id="22534" name="Rectangle 10"/>
          <p:cNvSpPr>
            <a:spLocks/>
          </p:cNvSpPr>
          <p:nvPr/>
        </p:nvSpPr>
        <p:spPr bwMode="auto">
          <a:xfrm>
            <a:off x="152400" y="1066800"/>
            <a:ext cx="13004800" cy="0"/>
          </a:xfrm>
          <a:prstGeom prst="rect">
            <a:avLst/>
          </a:prstGeom>
          <a:noFill/>
          <a:ln w="9525">
            <a:noFill/>
            <a:miter lim="800000"/>
            <a:headEnd/>
            <a:tailEnd/>
          </a:ln>
        </p:spPr>
        <p:txBody>
          <a:bodyPr wrap="none" lIns="50800" tIns="50800" rIns="50800" bIns="50800" anchor="ctr">
            <a:spAutoFit/>
          </a:bodyPr>
          <a:lstStyle/>
          <a:p>
            <a:pPr eaLnBrk="0" hangingPunct="0"/>
            <a:endParaRPr lang="it-IT"/>
          </a:p>
          <a:p>
            <a:pPr eaLnBrk="0" hangingPunct="0"/>
            <a:endParaRPr lang="it-IT"/>
          </a:p>
        </p:txBody>
      </p:sp>
      <p:pic>
        <p:nvPicPr>
          <p:cNvPr id="22535" name="Immagine 3" descr="http://www.csoservizi.com/press/cso_oriz_trasp_hq.png"/>
          <p:cNvPicPr>
            <a:picLocks noChangeAspect="1" noChangeArrowheads="1"/>
          </p:cNvPicPr>
          <p:nvPr/>
        </p:nvPicPr>
        <p:blipFill>
          <a:blip r:embed="rId5"/>
          <a:srcRect/>
          <a:stretch>
            <a:fillRect/>
          </a:stretch>
        </p:blipFill>
        <p:spPr bwMode="auto">
          <a:xfrm>
            <a:off x="1030288" y="7248525"/>
            <a:ext cx="1358900" cy="566738"/>
          </a:xfrm>
          <a:prstGeom prst="rect">
            <a:avLst/>
          </a:prstGeom>
          <a:noFill/>
          <a:ln w="9525">
            <a:noFill/>
            <a:miter lim="800000"/>
            <a:headEnd/>
            <a:tailEnd/>
          </a:ln>
        </p:spPr>
      </p:pic>
      <p:sp>
        <p:nvSpPr>
          <p:cNvPr id="14" name="Casella di testo 2"/>
          <p:cNvSpPr txBox="1">
            <a:spLocks noChangeArrowheads="1"/>
          </p:cNvSpPr>
          <p:nvPr/>
        </p:nvSpPr>
        <p:spPr bwMode="auto">
          <a:xfrm>
            <a:off x="454025" y="339725"/>
            <a:ext cx="2003425" cy="317500"/>
          </a:xfrm>
          <a:prstGeom prst="rect">
            <a:avLst/>
          </a:prstGeom>
          <a:noFill/>
          <a:ln w="9525">
            <a:noFill/>
            <a:miter lim="800000"/>
            <a:headEnd/>
            <a:tailEnd/>
          </a:ln>
        </p:spPr>
        <p:txBody>
          <a:bodyPr/>
          <a:lstStyle/>
          <a:p>
            <a:pPr algn="r" hangingPunct="0">
              <a:lnSpc>
                <a:spcPct val="115000"/>
              </a:lnSpc>
              <a:spcAft>
                <a:spcPts val="1000"/>
              </a:spcAft>
              <a:defRPr/>
            </a:pPr>
            <a:r>
              <a:rPr lang="it-IT" sz="900" i="1" spc="150" dirty="0">
                <a:solidFill>
                  <a:schemeClr val="bg1">
                    <a:lumMod val="75000"/>
                  </a:schemeClr>
                </a:solidFill>
                <a:latin typeface="Calibri"/>
                <a:ea typeface="Calibri"/>
                <a:cs typeface="Times New Roman"/>
                <a:sym typeface="Helvetica Light" charset="0"/>
              </a:rPr>
              <a:t>Bologna, 10 giugno 2013</a:t>
            </a:r>
            <a:endParaRPr lang="it-IT" sz="900" i="1" dirty="0">
              <a:solidFill>
                <a:schemeClr val="bg1">
                  <a:lumMod val="75000"/>
                </a:schemeClr>
              </a:solidFill>
              <a:latin typeface="Calibri"/>
              <a:ea typeface="Calibri"/>
              <a:cs typeface="Times New Roman"/>
              <a:sym typeface="Helvetica Light" charset="0"/>
            </a:endParaRPr>
          </a:p>
        </p:txBody>
      </p:sp>
      <p:sp>
        <p:nvSpPr>
          <p:cNvPr id="9" name="Rettangolo 8"/>
          <p:cNvSpPr/>
          <p:nvPr/>
        </p:nvSpPr>
        <p:spPr>
          <a:xfrm>
            <a:off x="309563" y="1724025"/>
            <a:ext cx="2084387" cy="2246313"/>
          </a:xfrm>
          <a:prstGeom prst="rect">
            <a:avLst/>
          </a:prstGeom>
        </p:spPr>
        <p:txBody>
          <a:bodyPr>
            <a:spAutoFit/>
          </a:bodyPr>
          <a:lstStyle/>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I PROGETTI</a:t>
            </a:r>
            <a:br>
              <a:rPr lang="it-IT" sz="2000" b="1" dirty="0">
                <a:solidFill>
                  <a:schemeClr val="bg1">
                    <a:lumMod val="95000"/>
                  </a:schemeClr>
                </a:solidFill>
                <a:latin typeface="Calibri" pitchFamily="34" charset="0"/>
                <a:ea typeface="Helvetica Light" charset="0"/>
                <a:cs typeface="Helvetica Light" charset="0"/>
                <a:sym typeface="Helvetica Light" charset="0"/>
              </a:rPr>
            </a:br>
            <a:r>
              <a:rPr lang="it-IT" sz="2000" b="1" dirty="0">
                <a:solidFill>
                  <a:schemeClr val="bg1">
                    <a:lumMod val="95000"/>
                  </a:schemeClr>
                </a:solidFill>
                <a:latin typeface="Calibri" pitchFamily="34" charset="0"/>
                <a:ea typeface="Helvetica Light" charset="0"/>
                <a:cs typeface="Helvetica Light" charset="0"/>
                <a:sym typeface="Helvetica Light" charset="0"/>
              </a:rPr>
              <a:t>DI CSO PER LA</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PROMOZIONE</a:t>
            </a:r>
          </a:p>
          <a:p>
            <a:pPr hangingPunct="0">
              <a:defRPr/>
            </a:pPr>
            <a:r>
              <a:rPr lang="it-IT" sz="2000" b="1" dirty="0">
                <a:solidFill>
                  <a:schemeClr val="bg1">
                    <a:lumMod val="95000"/>
                  </a:schemeClr>
                </a:solidFill>
                <a:latin typeface="Calibri" pitchFamily="34" charset="0"/>
                <a:ea typeface="Helvetica Light" charset="0"/>
                <a:cs typeface="Helvetica Light" charset="0"/>
                <a:sym typeface="Helvetica Light" charset="0"/>
              </a:rPr>
              <a:t>DELLA FRUTTA</a:t>
            </a:r>
          </a:p>
          <a:p>
            <a:pPr algn="r" hangingPunct="0">
              <a:defRPr/>
            </a:pPr>
            <a:endParaRPr lang="it-IT" sz="2000" dirty="0">
              <a:solidFill>
                <a:schemeClr val="bg1">
                  <a:lumMod val="95000"/>
                </a:schemeClr>
              </a:solidFill>
              <a:latin typeface="Calibri" pitchFamily="34" charset="0"/>
              <a:ea typeface="Helvetica Light" charset="0"/>
              <a:cs typeface="Helvetica Light" charset="0"/>
              <a:sym typeface="Helvetica Light" charset="0"/>
            </a:endParaRPr>
          </a:p>
          <a:p>
            <a:pPr algn="r" hangingPunct="0">
              <a:defRPr/>
            </a:pPr>
            <a:r>
              <a:rPr lang="it-IT" sz="1600" b="1" dirty="0">
                <a:solidFill>
                  <a:schemeClr val="bg1">
                    <a:lumMod val="95000"/>
                  </a:schemeClr>
                </a:solidFill>
                <a:latin typeface="Calibri" pitchFamily="34" charset="0"/>
                <a:ea typeface="Helvetica Light" charset="0"/>
                <a:cs typeface="Helvetica Light" charset="0"/>
                <a:sym typeface="Helvetica Light" charset="0"/>
              </a:rPr>
              <a:t>Paolo Bruni</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Presidente CSO</a:t>
            </a:r>
          </a:p>
          <a:p>
            <a:pPr algn="r" hangingPunct="0">
              <a:defRPr/>
            </a:pPr>
            <a:r>
              <a:rPr lang="it-IT" sz="1200" i="1" dirty="0">
                <a:solidFill>
                  <a:schemeClr val="bg1">
                    <a:lumMod val="95000"/>
                  </a:schemeClr>
                </a:solidFill>
                <a:latin typeface="Calibri" pitchFamily="34" charset="0"/>
                <a:ea typeface="Helvetica Light" charset="0"/>
                <a:cs typeface="Helvetica Light" charset="0"/>
                <a:sym typeface="Helvetica Light" charset="0"/>
              </a:rPr>
              <a:t>Centro Servizi Ortofrutticoli</a:t>
            </a:r>
          </a:p>
        </p:txBody>
      </p:sp>
      <p:sp>
        <p:nvSpPr>
          <p:cNvPr id="22538" name="Rettangolo 1"/>
          <p:cNvSpPr>
            <a:spLocks noChangeArrowheads="1"/>
          </p:cNvSpPr>
          <p:nvPr/>
        </p:nvSpPr>
        <p:spPr bwMode="auto">
          <a:xfrm>
            <a:off x="7294563" y="555625"/>
            <a:ext cx="4032250" cy="3556000"/>
          </a:xfrm>
          <a:prstGeom prst="rect">
            <a:avLst/>
          </a:prstGeom>
          <a:noFill/>
          <a:ln w="9525">
            <a:noFill/>
            <a:miter lim="800000"/>
            <a:headEnd/>
            <a:tailEnd/>
          </a:ln>
        </p:spPr>
        <p:txBody>
          <a:bodyPr>
            <a:spAutoFit/>
          </a:bodyPr>
          <a:lstStyle/>
          <a:p>
            <a:pPr hangingPunct="0"/>
            <a:r>
              <a:rPr lang="it-IT" sz="4500" b="1">
                <a:solidFill>
                  <a:srgbClr val="7030A0"/>
                </a:solidFill>
                <a:latin typeface="Calibri" pitchFamily="34" charset="0"/>
              </a:rPr>
              <a:t>« CSO,</a:t>
            </a:r>
          </a:p>
          <a:p>
            <a:pPr hangingPunct="0"/>
            <a:r>
              <a:rPr lang="it-IT" sz="4500" b="1">
                <a:solidFill>
                  <a:srgbClr val="7030A0"/>
                </a:solidFill>
                <a:latin typeface="Calibri" pitchFamily="34" charset="0"/>
              </a:rPr>
              <a:t>al servizio</a:t>
            </a:r>
          </a:p>
          <a:p>
            <a:pPr hangingPunct="0"/>
            <a:r>
              <a:rPr lang="it-IT" sz="4500" b="1">
                <a:solidFill>
                  <a:srgbClr val="7030A0"/>
                </a:solidFill>
                <a:latin typeface="Calibri" pitchFamily="34" charset="0"/>
              </a:rPr>
              <a:t>della filiera ortofrutticola</a:t>
            </a:r>
          </a:p>
          <a:p>
            <a:pPr hangingPunct="0"/>
            <a:r>
              <a:rPr lang="it-IT" sz="4500" b="1">
                <a:solidFill>
                  <a:srgbClr val="7030A0"/>
                </a:solidFill>
                <a:latin typeface="Calibri" pitchFamily="34" charset="0"/>
              </a:rPr>
              <a:t>Italiana »</a:t>
            </a:r>
          </a:p>
        </p:txBody>
      </p:sp>
      <p:sp>
        <p:nvSpPr>
          <p:cNvPr id="22539" name="Rettangolo 6"/>
          <p:cNvSpPr>
            <a:spLocks noChangeArrowheads="1"/>
          </p:cNvSpPr>
          <p:nvPr/>
        </p:nvSpPr>
        <p:spPr bwMode="auto">
          <a:xfrm>
            <a:off x="2973388" y="5381625"/>
            <a:ext cx="9721850" cy="3322638"/>
          </a:xfrm>
          <a:prstGeom prst="rect">
            <a:avLst/>
          </a:prstGeom>
          <a:noFill/>
          <a:ln w="9525">
            <a:noFill/>
            <a:miter lim="800000"/>
            <a:headEnd/>
            <a:tailEnd/>
          </a:ln>
        </p:spPr>
        <p:txBody>
          <a:bodyPr>
            <a:spAutoFit/>
          </a:bodyPr>
          <a:lstStyle/>
          <a:p>
            <a:pPr algn="ctr" hangingPunct="0"/>
            <a:r>
              <a:rPr lang="it-IT" sz="3500" b="1">
                <a:solidFill>
                  <a:schemeClr val="tx1"/>
                </a:solidFill>
                <a:latin typeface="Calibri" pitchFamily="34" charset="0"/>
              </a:rPr>
              <a:t>Ed è da qui che voglio partire in questo excursus sulla promozione realizzata dal CSO a servizio della sua base sociale che oggi conta ben 66 soci e rappresenta l'intera filiera dalla produzione alle più sofisticate tecnologie di lavorazione, condizionamento e packaging</a:t>
            </a:r>
          </a:p>
        </p:txBody>
      </p:sp>
      <p:pic>
        <p:nvPicPr>
          <p:cNvPr id="22540" name="Immagine 17"/>
          <p:cNvPicPr>
            <a:picLocks noChangeAspect="1"/>
          </p:cNvPicPr>
          <p:nvPr/>
        </p:nvPicPr>
        <p:blipFill>
          <a:blip r:embed="rId6"/>
          <a:srcRect/>
          <a:stretch>
            <a:fillRect/>
          </a:stretch>
        </p:blipFill>
        <p:spPr bwMode="auto">
          <a:xfrm>
            <a:off x="11255375" y="0"/>
            <a:ext cx="2093913" cy="4516438"/>
          </a:xfrm>
          <a:prstGeom prst="rect">
            <a:avLst/>
          </a:prstGeom>
          <a:noFill/>
          <a:ln w="9525">
            <a:noFill/>
            <a:miter lim="800000"/>
            <a:headEnd/>
            <a:tailEnd/>
          </a:ln>
        </p:spPr>
      </p:pic>
      <p:pic>
        <p:nvPicPr>
          <p:cNvPr id="22541" name="Immagine 14"/>
          <p:cNvPicPr>
            <a:picLocks noChangeAspect="1"/>
          </p:cNvPicPr>
          <p:nvPr/>
        </p:nvPicPr>
        <p:blipFill>
          <a:blip r:embed="rId7"/>
          <a:srcRect/>
          <a:stretch>
            <a:fillRect/>
          </a:stretch>
        </p:blipFill>
        <p:spPr bwMode="auto">
          <a:xfrm>
            <a:off x="409575" y="601663"/>
            <a:ext cx="1955800" cy="34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4_Tema di Office">
  <a:themeElements>
    <a:clrScheme name="">
      <a:dk1>
        <a:srgbClr val="000000"/>
      </a:dk1>
      <a:lt1>
        <a:srgbClr val="FFFFFF"/>
      </a:lt1>
      <a:dk2>
        <a:srgbClr val="42464D"/>
      </a:dk2>
      <a:lt2>
        <a:srgbClr val="D4D6D9"/>
      </a:lt2>
      <a:accent1>
        <a:srgbClr val="095CC4"/>
      </a:accent1>
      <a:accent2>
        <a:srgbClr val="1B8518"/>
      </a:accent2>
      <a:accent3>
        <a:srgbClr val="FFFFFF"/>
      </a:accent3>
      <a:accent4>
        <a:srgbClr val="000000"/>
      </a:accent4>
      <a:accent5>
        <a:srgbClr val="AAB5DE"/>
      </a:accent5>
      <a:accent6>
        <a:srgbClr val="177815"/>
      </a:accent6>
      <a:hlink>
        <a:srgbClr val="0000FF"/>
      </a:hlink>
      <a:folHlink>
        <a:srgbClr val="FF00FF"/>
      </a:folHlink>
    </a:clrScheme>
    <a:fontScheme name="Tema di Offic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a:noFill/>
        </a:ln>
        <a:effectLst/>
        <a:extLst>
          <a:ext uri="{91240B29-F687-4F45-9708-019B960494DF}">
            <a14:hiddenLine xmlns=""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584200" rtl="0" eaLnBrk="1" fontAlgn="base" latinLnBrk="0" hangingPunct="0">
          <a:lnSpc>
            <a:spcPct val="100000"/>
          </a:lnSpc>
          <a:spcBef>
            <a:spcPct val="0"/>
          </a:spcBef>
          <a:spcAft>
            <a:spcPct val="0"/>
          </a:spcAft>
          <a:buClrTx/>
          <a:buSzTx/>
          <a:buFontTx/>
          <a:buNone/>
          <a:tabLst/>
          <a:defRPr kumimoji="0" lang="it-IT"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a:noFill/>
        </a:ln>
        <a:effectLst/>
        <a:extLst>
          <a:ext uri="{91240B29-F687-4F45-9708-019B960494DF}">
            <a14:hiddenLine xmlns=""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584200" rtl="0" eaLnBrk="1" fontAlgn="base" latinLnBrk="0" hangingPunct="0">
          <a:lnSpc>
            <a:spcPct val="100000"/>
          </a:lnSpc>
          <a:spcBef>
            <a:spcPct val="0"/>
          </a:spcBef>
          <a:spcAft>
            <a:spcPct val="0"/>
          </a:spcAft>
          <a:buClrTx/>
          <a:buSzTx/>
          <a:buFontTx/>
          <a:buNone/>
          <a:tabLst/>
          <a:defRPr kumimoji="0" lang="it-IT"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Tema di Office">
  <a:themeElements>
    <a:clrScheme name="">
      <a:dk1>
        <a:srgbClr val="572E2D"/>
      </a:dk1>
      <a:lt1>
        <a:srgbClr val="2A5657"/>
      </a:lt1>
      <a:dk2>
        <a:srgbClr val="42464D"/>
      </a:dk2>
      <a:lt2>
        <a:srgbClr val="D4D6D9"/>
      </a:lt2>
      <a:accent1>
        <a:srgbClr val="095CC4"/>
      </a:accent1>
      <a:accent2>
        <a:srgbClr val="1B8518"/>
      </a:accent2>
      <a:accent3>
        <a:srgbClr val="ACB4B4"/>
      </a:accent3>
      <a:accent4>
        <a:srgbClr val="492625"/>
      </a:accent4>
      <a:accent5>
        <a:srgbClr val="AAB5DE"/>
      </a:accent5>
      <a:accent6>
        <a:srgbClr val="17781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TotalTime>
  <Words>1098</Words>
  <Application>Microsoft Office PowerPoint</Application>
  <PresentationFormat>Personalizzato</PresentationFormat>
  <Paragraphs>252</Paragraphs>
  <Slides>19</Slides>
  <Notes>9</Notes>
  <HiddenSlides>0</HiddenSlides>
  <MMClips>0</MMClips>
  <ScaleCrop>false</ScaleCrop>
  <HeadingPairs>
    <vt:vector size="6" baseType="variant">
      <vt:variant>
        <vt:lpstr>Caratteri utilizzati</vt:lpstr>
      </vt:variant>
      <vt:variant>
        <vt:i4>6</vt:i4>
      </vt:variant>
      <vt:variant>
        <vt:lpstr>Modello struttura</vt:lpstr>
      </vt:variant>
      <vt:variant>
        <vt:i4>1</vt:i4>
      </vt:variant>
      <vt:variant>
        <vt:lpstr>Titoli diapositive</vt:lpstr>
      </vt:variant>
      <vt:variant>
        <vt:i4>19</vt:i4>
      </vt:variant>
    </vt:vector>
  </HeadingPairs>
  <TitlesOfParts>
    <vt:vector size="26" baseType="lpstr">
      <vt:lpstr>Helvetica Light</vt:lpstr>
      <vt:lpstr>Arial</vt:lpstr>
      <vt:lpstr>Noteworthy Bold</vt:lpstr>
      <vt:lpstr>Calibri</vt:lpstr>
      <vt:lpstr>Times New Roman</vt:lpstr>
      <vt:lpstr>Webdings</vt:lpstr>
      <vt:lpstr>4_Tema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Progetti di CSO per la promozione della frutta</dc:title>
  <dc:creator>Alessandra Ravaioli</dc:creator>
  <cp:lastModifiedBy>pirani_p</cp:lastModifiedBy>
  <cp:revision>40</cp:revision>
  <cp:lastPrinted>2013-06-07T07:49:09Z</cp:lastPrinted>
  <dcterms:modified xsi:type="dcterms:W3CDTF">2013-06-12T07:32:27Z</dcterms:modified>
</cp:coreProperties>
</file>