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52" r:id="rId1"/>
  </p:sldMasterIdLst>
  <p:notesMasterIdLst>
    <p:notesMasterId r:id="rId44"/>
  </p:notesMasterIdLst>
  <p:sldIdLst>
    <p:sldId id="256" r:id="rId2"/>
    <p:sldId id="297" r:id="rId3"/>
    <p:sldId id="290" r:id="rId4"/>
    <p:sldId id="277" r:id="rId5"/>
    <p:sldId id="278" r:id="rId6"/>
    <p:sldId id="279" r:id="rId7"/>
    <p:sldId id="280" r:id="rId8"/>
    <p:sldId id="281" r:id="rId9"/>
    <p:sldId id="282" r:id="rId10"/>
    <p:sldId id="283" r:id="rId11"/>
    <p:sldId id="284" r:id="rId12"/>
    <p:sldId id="286" r:id="rId13"/>
    <p:sldId id="287" r:id="rId14"/>
    <p:sldId id="288" r:id="rId15"/>
    <p:sldId id="289" r:id="rId16"/>
    <p:sldId id="319" r:id="rId17"/>
    <p:sldId id="298" r:id="rId18"/>
    <p:sldId id="276" r:id="rId19"/>
    <p:sldId id="291" r:id="rId20"/>
    <p:sldId id="292" r:id="rId21"/>
    <p:sldId id="293" r:id="rId22"/>
    <p:sldId id="294" r:id="rId23"/>
    <p:sldId id="295" r:id="rId24"/>
    <p:sldId id="296" r:id="rId25"/>
    <p:sldId id="299" r:id="rId26"/>
    <p:sldId id="301" r:id="rId27"/>
    <p:sldId id="302" r:id="rId28"/>
    <p:sldId id="303" r:id="rId29"/>
    <p:sldId id="304" r:id="rId30"/>
    <p:sldId id="318" r:id="rId31"/>
    <p:sldId id="305" r:id="rId32"/>
    <p:sldId id="306" r:id="rId33"/>
    <p:sldId id="307" r:id="rId34"/>
    <p:sldId id="308" r:id="rId35"/>
    <p:sldId id="309" r:id="rId36"/>
    <p:sldId id="311" r:id="rId37"/>
    <p:sldId id="312" r:id="rId38"/>
    <p:sldId id="313" r:id="rId39"/>
    <p:sldId id="314" r:id="rId40"/>
    <p:sldId id="315" r:id="rId41"/>
    <p:sldId id="316" r:id="rId42"/>
    <p:sldId id="317" r:id="rId43"/>
  </p:sldIdLst>
  <p:sldSz cx="13004800" cy="9753600"/>
  <p:notesSz cx="6858000" cy="9144000"/>
  <p:defaultTextStyle>
    <a:defPPr>
      <a:defRPr lang="it-IT"/>
    </a:defPPr>
    <a:lvl1pPr algn="l" defTabSz="584200" rtl="0" fontAlgn="base">
      <a:spcBef>
        <a:spcPct val="0"/>
      </a:spcBef>
      <a:spcAft>
        <a:spcPct val="0"/>
      </a:spcAft>
      <a:defRPr sz="3600" kern="1200">
        <a:solidFill>
          <a:srgbClr val="000000"/>
        </a:solidFill>
        <a:latin typeface="Helvetica Light"/>
        <a:ea typeface="Helvetica Light"/>
        <a:cs typeface="Helvetica Light"/>
        <a:sym typeface="Helvetica Light"/>
      </a:defRPr>
    </a:lvl1pPr>
    <a:lvl2pPr marL="342900" indent="114300" algn="l" defTabSz="584200" rtl="0" fontAlgn="base">
      <a:spcBef>
        <a:spcPct val="0"/>
      </a:spcBef>
      <a:spcAft>
        <a:spcPct val="0"/>
      </a:spcAft>
      <a:defRPr sz="3600" kern="1200">
        <a:solidFill>
          <a:srgbClr val="000000"/>
        </a:solidFill>
        <a:latin typeface="Helvetica Light"/>
        <a:ea typeface="Helvetica Light"/>
        <a:cs typeface="Helvetica Light"/>
        <a:sym typeface="Helvetica Light"/>
      </a:defRPr>
    </a:lvl2pPr>
    <a:lvl3pPr marL="685800" indent="228600" algn="l" defTabSz="584200" rtl="0" fontAlgn="base">
      <a:spcBef>
        <a:spcPct val="0"/>
      </a:spcBef>
      <a:spcAft>
        <a:spcPct val="0"/>
      </a:spcAft>
      <a:defRPr sz="3600" kern="1200">
        <a:solidFill>
          <a:srgbClr val="000000"/>
        </a:solidFill>
        <a:latin typeface="Helvetica Light"/>
        <a:ea typeface="Helvetica Light"/>
        <a:cs typeface="Helvetica Light"/>
        <a:sym typeface="Helvetica Light"/>
      </a:defRPr>
    </a:lvl3pPr>
    <a:lvl4pPr marL="1028700" indent="342900" algn="l" defTabSz="584200" rtl="0" fontAlgn="base">
      <a:spcBef>
        <a:spcPct val="0"/>
      </a:spcBef>
      <a:spcAft>
        <a:spcPct val="0"/>
      </a:spcAft>
      <a:defRPr sz="3600" kern="1200">
        <a:solidFill>
          <a:srgbClr val="000000"/>
        </a:solidFill>
        <a:latin typeface="Helvetica Light"/>
        <a:ea typeface="Helvetica Light"/>
        <a:cs typeface="Helvetica Light"/>
        <a:sym typeface="Helvetica Light"/>
      </a:defRPr>
    </a:lvl4pPr>
    <a:lvl5pPr marL="1371600" indent="457200" algn="l" defTabSz="584200" rtl="0" fontAlgn="base">
      <a:spcBef>
        <a:spcPct val="0"/>
      </a:spcBef>
      <a:spcAft>
        <a:spcPct val="0"/>
      </a:spcAft>
      <a:defRPr sz="3600" kern="1200">
        <a:solidFill>
          <a:srgbClr val="000000"/>
        </a:solidFill>
        <a:latin typeface="Helvetica Light"/>
        <a:ea typeface="Helvetica Light"/>
        <a:cs typeface="Helvetica Light"/>
        <a:sym typeface="Helvetica Light"/>
      </a:defRPr>
    </a:lvl5pPr>
    <a:lvl6pPr marL="2286000" algn="l" defTabSz="914400" rtl="0" eaLnBrk="1" latinLnBrk="0" hangingPunct="1">
      <a:defRPr sz="3600" kern="1200">
        <a:solidFill>
          <a:srgbClr val="000000"/>
        </a:solidFill>
        <a:latin typeface="Helvetica Light"/>
        <a:ea typeface="Helvetica Light"/>
        <a:cs typeface="Helvetica Light"/>
        <a:sym typeface="Helvetica Light"/>
      </a:defRPr>
    </a:lvl6pPr>
    <a:lvl7pPr marL="2743200" algn="l" defTabSz="914400" rtl="0" eaLnBrk="1" latinLnBrk="0" hangingPunct="1">
      <a:defRPr sz="3600" kern="1200">
        <a:solidFill>
          <a:srgbClr val="000000"/>
        </a:solidFill>
        <a:latin typeface="Helvetica Light"/>
        <a:ea typeface="Helvetica Light"/>
        <a:cs typeface="Helvetica Light"/>
        <a:sym typeface="Helvetica Light"/>
      </a:defRPr>
    </a:lvl7pPr>
    <a:lvl8pPr marL="3200400" algn="l" defTabSz="914400" rtl="0" eaLnBrk="1" latinLnBrk="0" hangingPunct="1">
      <a:defRPr sz="3600" kern="1200">
        <a:solidFill>
          <a:srgbClr val="000000"/>
        </a:solidFill>
        <a:latin typeface="Helvetica Light"/>
        <a:ea typeface="Helvetica Light"/>
        <a:cs typeface="Helvetica Light"/>
        <a:sym typeface="Helvetica Light"/>
      </a:defRPr>
    </a:lvl8pPr>
    <a:lvl9pPr marL="3657600" algn="l" defTabSz="914400" rtl="0" eaLnBrk="1" latinLnBrk="0" hangingPunct="1">
      <a:defRPr sz="3600" kern="1200">
        <a:solidFill>
          <a:srgbClr val="000000"/>
        </a:solidFill>
        <a:latin typeface="Helvetica Light"/>
        <a:ea typeface="Helvetica Light"/>
        <a:cs typeface="Helvetica Light"/>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6600"/>
    <a:srgbClr val="CC0000"/>
    <a:srgbClr val="33CC33"/>
    <a:srgbClr val="99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576" y="-396"/>
      </p:cViewPr>
      <p:guideLst>
        <p:guide orient="horz" pos="1666"/>
        <p:guide pos="786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Rot="1" noChangeAspect="1"/>
          </p:cNvSpPr>
          <p:nvPr>
            <p:ph type="sldImg" idx="2"/>
          </p:nvPr>
        </p:nvSpPr>
        <p:spPr bwMode="auto">
          <a:xfrm>
            <a:off x="1143000" y="685800"/>
            <a:ext cx="4572000" cy="3429000"/>
          </a:xfrm>
          <a:prstGeom prst="rect">
            <a:avLst/>
          </a:prstGeom>
          <a:noFill/>
          <a:ln w="9525">
            <a:noFill/>
            <a:miter lim="800000"/>
            <a:headEnd/>
            <a:tailEnd/>
          </a:ln>
        </p:spPr>
      </p:sp>
      <p:sp>
        <p:nvSpPr>
          <p:cNvPr id="6146"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it-IT" noProof="0" smtClean="0">
                <a:sym typeface="Noteworthy Bold" charset="0"/>
              </a:rPr>
              <a:t>Click to edit Master text styles</a:t>
            </a:r>
          </a:p>
          <a:p>
            <a:pPr lvl="1"/>
            <a:r>
              <a:rPr lang="it-IT" noProof="0" smtClean="0">
                <a:sym typeface="Noteworthy Bold" charset="0"/>
              </a:rPr>
              <a:t>Second level</a:t>
            </a:r>
          </a:p>
          <a:p>
            <a:pPr lvl="2"/>
            <a:r>
              <a:rPr lang="it-IT" noProof="0" smtClean="0">
                <a:sym typeface="Noteworthy Bold" charset="0"/>
              </a:rPr>
              <a:t>Third level</a:t>
            </a:r>
          </a:p>
          <a:p>
            <a:pPr lvl="3"/>
            <a:r>
              <a:rPr lang="it-IT" noProof="0" smtClean="0">
                <a:sym typeface="Noteworthy Bold" charset="0"/>
              </a:rPr>
              <a:t>Fourth level</a:t>
            </a:r>
          </a:p>
          <a:p>
            <a:pPr lvl="4"/>
            <a:r>
              <a:rPr lang="it-IT" noProof="0" smtClean="0">
                <a:sym typeface="Noteworthy Bold"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1pPr>
    <a:lvl2pPr marL="3429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2pPr>
    <a:lvl3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3pPr>
    <a:lvl4pPr marL="10287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4pPr>
    <a:lvl5pPr marL="1371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74725" y="3030538"/>
            <a:ext cx="11055350" cy="20907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118600" y="5842000"/>
            <a:ext cx="2616200" cy="26416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270000" y="5842000"/>
            <a:ext cx="7696200" cy="26416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27113" y="6267450"/>
            <a:ext cx="11053762" cy="193675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270000" y="73533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578600" y="73533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3050" cy="16256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50875" y="388938"/>
            <a:ext cx="4278313" cy="1652587"/>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49525" y="6827838"/>
            <a:ext cx="7802563" cy="806450"/>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Helvetica Light" charset="0"/>
            </a:endParaRPr>
          </a:p>
        </p:txBody>
      </p:sp>
      <p:sp>
        <p:nvSpPr>
          <p:cNvPr id="4" name="Segnaposto testo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body" idx="1"/>
          </p:nvPr>
        </p:nvSpPr>
        <p:spPr bwMode="auto">
          <a:xfrm>
            <a:off x="1270000" y="7353300"/>
            <a:ext cx="10464800" cy="1130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it-IT" smtClean="0">
                <a:sym typeface="Helvetica Light"/>
              </a:rPr>
              <a:t>Click to edit Master text styles</a:t>
            </a:r>
          </a:p>
          <a:p>
            <a:pPr lvl="1"/>
            <a:r>
              <a:rPr lang="it-IT" smtClean="0">
                <a:sym typeface="Helvetica Light"/>
              </a:rPr>
              <a:t>Second level</a:t>
            </a:r>
          </a:p>
          <a:p>
            <a:pPr lvl="2"/>
            <a:r>
              <a:rPr lang="it-IT" smtClean="0">
                <a:sym typeface="Helvetica Light"/>
              </a:rPr>
              <a:t>Third level</a:t>
            </a:r>
          </a:p>
          <a:p>
            <a:pPr lvl="3"/>
            <a:r>
              <a:rPr lang="it-IT" smtClean="0">
                <a:sym typeface="Helvetica Light"/>
              </a:rPr>
              <a:t>Fourth level</a:t>
            </a:r>
          </a:p>
          <a:p>
            <a:pPr lvl="4"/>
            <a:r>
              <a:rPr lang="it-IT" smtClean="0">
                <a:sym typeface="Helvetica Light"/>
              </a:rPr>
              <a:t>Fifth level</a:t>
            </a:r>
          </a:p>
        </p:txBody>
      </p:sp>
      <p:sp>
        <p:nvSpPr>
          <p:cNvPr id="1027" name="Rectangle 2"/>
          <p:cNvSpPr>
            <a:spLocks noGrp="1"/>
          </p:cNvSpPr>
          <p:nvPr>
            <p:ph type="title"/>
          </p:nvPr>
        </p:nvSpPr>
        <p:spPr bwMode="auto">
          <a:xfrm>
            <a:off x="1270000" y="5842000"/>
            <a:ext cx="10464800" cy="14224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it-IT" smtClean="0">
                <a:sym typeface="Helvetica Light"/>
              </a:rPr>
              <a:t>Click to edit Master title style</a:t>
            </a: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800">
          <a:solidFill>
            <a:srgbClr val="000000"/>
          </a:solidFill>
          <a:latin typeface="+mn-lt"/>
          <a:ea typeface="+mn-ea"/>
          <a:cs typeface="+mn-cs"/>
          <a:sym typeface="Helvetica Light"/>
        </a:defRPr>
      </a:lvl1pPr>
      <a:lvl2pPr marL="342900" indent="114300" algn="l" defTabSz="584200" rtl="0" eaLnBrk="0" fontAlgn="base" hangingPunct="0">
        <a:spcBef>
          <a:spcPts val="4200"/>
        </a:spcBef>
        <a:spcAft>
          <a:spcPct val="0"/>
        </a:spcAft>
        <a:defRPr sz="3800">
          <a:solidFill>
            <a:srgbClr val="000000"/>
          </a:solidFill>
          <a:latin typeface="+mn-lt"/>
          <a:ea typeface="+mn-ea"/>
          <a:cs typeface="+mn-cs"/>
          <a:sym typeface="Helvetica Light"/>
        </a:defRPr>
      </a:lvl2pPr>
      <a:lvl3pPr marL="685800" indent="228600" algn="l" defTabSz="584200" rtl="0" eaLnBrk="0" fontAlgn="base" hangingPunct="0">
        <a:spcBef>
          <a:spcPts val="4200"/>
        </a:spcBef>
        <a:spcAft>
          <a:spcPct val="0"/>
        </a:spcAft>
        <a:defRPr sz="3800">
          <a:solidFill>
            <a:srgbClr val="000000"/>
          </a:solidFill>
          <a:latin typeface="+mn-lt"/>
          <a:ea typeface="+mn-ea"/>
          <a:cs typeface="+mn-cs"/>
          <a:sym typeface="Helvetica Light"/>
        </a:defRPr>
      </a:lvl3pPr>
      <a:lvl4pPr marL="1028700" indent="342900" algn="l" defTabSz="584200" rtl="0" eaLnBrk="0" fontAlgn="base" hangingPunct="0">
        <a:spcBef>
          <a:spcPts val="4200"/>
        </a:spcBef>
        <a:spcAft>
          <a:spcPct val="0"/>
        </a:spcAft>
        <a:defRPr sz="3800">
          <a:solidFill>
            <a:srgbClr val="000000"/>
          </a:solidFill>
          <a:latin typeface="+mn-lt"/>
          <a:ea typeface="+mn-ea"/>
          <a:cs typeface="+mn-cs"/>
          <a:sym typeface="Helvetica Light"/>
        </a:defRPr>
      </a:lvl4pPr>
      <a:lvl5pPr marL="1371600" indent="457200" algn="l" defTabSz="584200" rtl="0" eaLnBrk="0" fontAlgn="base" hangingPunct="0">
        <a:spcBef>
          <a:spcPts val="4200"/>
        </a:spcBef>
        <a:spcAft>
          <a:spcPct val="0"/>
        </a:spcAft>
        <a:defRPr sz="3800">
          <a:solidFill>
            <a:srgbClr val="000000"/>
          </a:solidFill>
          <a:latin typeface="+mn-lt"/>
          <a:ea typeface="+mn-ea"/>
          <a:cs typeface="+mn-cs"/>
          <a:sym typeface="Helvetica Light"/>
        </a:defRPr>
      </a:lvl5pPr>
      <a:lvl6pPr marL="1828800" algn="l" defTabSz="584200" rtl="0" fontAlgn="base" hangingPunct="0">
        <a:spcBef>
          <a:spcPts val="4200"/>
        </a:spcBef>
        <a:spcAft>
          <a:spcPct val="0"/>
        </a:spcAft>
        <a:defRPr sz="3800">
          <a:solidFill>
            <a:srgbClr val="000000"/>
          </a:solidFill>
          <a:latin typeface="+mn-lt"/>
          <a:ea typeface="+mn-ea"/>
          <a:cs typeface="+mn-cs"/>
          <a:sym typeface="Helvetica Light" charset="0"/>
        </a:defRPr>
      </a:lvl6pPr>
      <a:lvl7pPr marL="2286000" algn="l" defTabSz="584200" rtl="0" fontAlgn="base" hangingPunct="0">
        <a:spcBef>
          <a:spcPts val="4200"/>
        </a:spcBef>
        <a:spcAft>
          <a:spcPct val="0"/>
        </a:spcAft>
        <a:defRPr sz="3800">
          <a:solidFill>
            <a:srgbClr val="000000"/>
          </a:solidFill>
          <a:latin typeface="+mn-lt"/>
          <a:ea typeface="+mn-ea"/>
          <a:cs typeface="+mn-cs"/>
          <a:sym typeface="Helvetica Light" charset="0"/>
        </a:defRPr>
      </a:lvl7pPr>
      <a:lvl8pPr marL="2743200" algn="l" defTabSz="584200" rtl="0" fontAlgn="base" hangingPunct="0">
        <a:spcBef>
          <a:spcPts val="4200"/>
        </a:spcBef>
        <a:spcAft>
          <a:spcPct val="0"/>
        </a:spcAft>
        <a:defRPr sz="3800">
          <a:solidFill>
            <a:srgbClr val="000000"/>
          </a:solidFill>
          <a:latin typeface="+mn-lt"/>
          <a:ea typeface="+mn-ea"/>
          <a:cs typeface="+mn-cs"/>
          <a:sym typeface="Helvetica Light" charset="0"/>
        </a:defRPr>
      </a:lvl8pPr>
      <a:lvl9pPr marL="3200400" algn="l" defTabSz="584200" rtl="0" fontAlgn="base" hangingPunct="0">
        <a:spcBef>
          <a:spcPts val="4200"/>
        </a:spcBef>
        <a:spcAft>
          <a:spcPct val="0"/>
        </a:spcAft>
        <a:defRPr sz="3800">
          <a:solidFill>
            <a:srgbClr val="000000"/>
          </a:solidFill>
          <a:latin typeface="+mn-lt"/>
          <a:ea typeface="+mn-ea"/>
          <a:cs typeface="+mn-cs"/>
          <a:sym typeface="Helvetica Light"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2.png"/><Relationship Id="rId7" Type="http://schemas.openxmlformats.org/officeDocument/2006/relationships/image" Target="../media/image21.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8.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9.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3.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7.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23.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3.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6.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6.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6.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0.jpe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0.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0.jpe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3"/>
          <p:cNvPicPr>
            <a:picLocks noChangeAspect="1"/>
          </p:cNvPicPr>
          <p:nvPr/>
        </p:nvPicPr>
        <p:blipFill>
          <a:blip r:embed="rId2"/>
          <a:srcRect/>
          <a:stretch>
            <a:fillRect/>
          </a:stretch>
        </p:blipFill>
        <p:spPr bwMode="auto">
          <a:xfrm>
            <a:off x="0" y="6219825"/>
            <a:ext cx="5710238" cy="3552825"/>
          </a:xfrm>
          <a:prstGeom prst="rect">
            <a:avLst/>
          </a:prstGeom>
          <a:noFill/>
          <a:ln w="9525">
            <a:noFill/>
            <a:miter lim="800000"/>
            <a:headEnd/>
            <a:tailEnd/>
          </a:ln>
        </p:spPr>
      </p:pic>
      <p:sp>
        <p:nvSpPr>
          <p:cNvPr id="14338" name="Rettangolo 7"/>
          <p:cNvSpPr>
            <a:spLocks noChangeArrowheads="1"/>
          </p:cNvSpPr>
          <p:nvPr/>
        </p:nvSpPr>
        <p:spPr bwMode="auto">
          <a:xfrm>
            <a:off x="0" y="0"/>
            <a:ext cx="5710238" cy="4156075"/>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14339"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296863" y="4840288"/>
            <a:ext cx="2838450" cy="506412"/>
          </a:xfrm>
          <a:prstGeom prst="rect">
            <a:avLst/>
          </a:prstGeom>
          <a:noFill/>
          <a:ln w="9525">
            <a:noFill/>
            <a:miter lim="800000"/>
            <a:headEnd/>
            <a:tailEnd/>
          </a:ln>
        </p:spPr>
      </p:pic>
      <p:sp>
        <p:nvSpPr>
          <p:cNvPr id="6" name="Casella di testo 2"/>
          <p:cNvSpPr txBox="1">
            <a:spLocks noChangeArrowheads="1"/>
          </p:cNvSpPr>
          <p:nvPr/>
        </p:nvSpPr>
        <p:spPr bwMode="auto">
          <a:xfrm>
            <a:off x="168275" y="2984500"/>
            <a:ext cx="5254625" cy="369888"/>
          </a:xfrm>
          <a:prstGeom prst="rect">
            <a:avLst/>
          </a:prstGeom>
          <a:noFill/>
          <a:ln w="9525">
            <a:noFill/>
            <a:miter lim="800000"/>
            <a:headEnd/>
            <a:tailEnd/>
          </a:ln>
        </p:spPr>
        <p:txBody>
          <a:bodyPr/>
          <a:lstStyle/>
          <a:p>
            <a:pPr algn="ctr" hangingPunct="0">
              <a:lnSpc>
                <a:spcPct val="115000"/>
              </a:lnSpc>
              <a:spcAft>
                <a:spcPts val="1000"/>
              </a:spcAft>
              <a:defRPr/>
            </a:pPr>
            <a:r>
              <a:rPr lang="it-IT" sz="1700" spc="150" dirty="0">
                <a:solidFill>
                  <a:schemeClr val="bg1">
                    <a:lumMod val="75000"/>
                  </a:schemeClr>
                </a:solidFill>
                <a:latin typeface="Calibri"/>
                <a:ea typeface="Calibri"/>
                <a:cs typeface="Times New Roman"/>
                <a:sym typeface="Helvetica Light" charset="0"/>
              </a:rPr>
              <a:t>PROGETTI APPROFONDIMENTI E PROSPETTIVE</a:t>
            </a:r>
            <a:endParaRPr lang="it-IT" sz="1700" dirty="0">
              <a:solidFill>
                <a:schemeClr val="bg1">
                  <a:lumMod val="75000"/>
                </a:schemeClr>
              </a:solidFill>
              <a:latin typeface="Calibri"/>
              <a:ea typeface="Calibri"/>
              <a:cs typeface="Times New Roman"/>
              <a:sym typeface="Helvetica Light" charset="0"/>
            </a:endParaRPr>
          </a:p>
        </p:txBody>
      </p:sp>
      <p:sp>
        <p:nvSpPr>
          <p:cNvPr id="14341"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14342" name="Immagine 3" descr="http://www.csoservizi.com/press/cso_oriz_trasp_hq.png"/>
          <p:cNvPicPr>
            <a:picLocks noChangeAspect="1" noChangeArrowheads="1"/>
          </p:cNvPicPr>
          <p:nvPr/>
        </p:nvPicPr>
        <p:blipFill>
          <a:blip r:embed="rId4"/>
          <a:srcRect/>
          <a:stretch>
            <a:fillRect/>
          </a:stretch>
        </p:blipFill>
        <p:spPr bwMode="auto">
          <a:xfrm>
            <a:off x="3478213" y="4733925"/>
            <a:ext cx="1728787" cy="719138"/>
          </a:xfrm>
          <a:prstGeom prst="rect">
            <a:avLst/>
          </a:prstGeom>
          <a:noFill/>
          <a:ln w="9525">
            <a:noFill/>
            <a:miter lim="800000"/>
            <a:headEnd/>
            <a:tailEnd/>
          </a:ln>
        </p:spPr>
      </p:pic>
      <p:sp>
        <p:nvSpPr>
          <p:cNvPr id="14" name="Casella di testo 2"/>
          <p:cNvSpPr txBox="1">
            <a:spLocks noChangeArrowheads="1"/>
          </p:cNvSpPr>
          <p:nvPr/>
        </p:nvSpPr>
        <p:spPr bwMode="auto">
          <a:xfrm>
            <a:off x="2181225" y="1708150"/>
            <a:ext cx="3025775" cy="369888"/>
          </a:xfrm>
          <a:prstGeom prst="rect">
            <a:avLst/>
          </a:prstGeom>
          <a:noFill/>
          <a:ln w="9525">
            <a:noFill/>
            <a:miter lim="800000"/>
            <a:headEnd/>
            <a:tailEnd/>
          </a:ln>
        </p:spPr>
        <p:txBody>
          <a:bodyPr/>
          <a:lstStyle/>
          <a:p>
            <a:pPr algn="r" hangingPunct="0">
              <a:lnSpc>
                <a:spcPct val="115000"/>
              </a:lnSpc>
              <a:spcAft>
                <a:spcPts val="1000"/>
              </a:spcAft>
              <a:defRPr/>
            </a:pPr>
            <a:r>
              <a:rPr lang="it-IT" sz="1700" i="1" spc="150" dirty="0">
                <a:solidFill>
                  <a:schemeClr val="bg1">
                    <a:lumMod val="75000"/>
                  </a:schemeClr>
                </a:solidFill>
                <a:latin typeface="Calibri"/>
                <a:ea typeface="Calibri"/>
                <a:cs typeface="Times New Roman"/>
                <a:sym typeface="Helvetica Light" charset="0"/>
              </a:rPr>
              <a:t>Bologna, 10 giugno 2013</a:t>
            </a:r>
            <a:endParaRPr lang="it-IT" sz="1700" i="1" dirty="0">
              <a:solidFill>
                <a:schemeClr val="bg1">
                  <a:lumMod val="75000"/>
                </a:schemeClr>
              </a:solidFill>
              <a:latin typeface="Calibri"/>
              <a:ea typeface="Calibri"/>
              <a:cs typeface="Times New Roman"/>
              <a:sym typeface="Helvetica Light" charset="0"/>
            </a:endParaRPr>
          </a:p>
        </p:txBody>
      </p:sp>
      <p:sp>
        <p:nvSpPr>
          <p:cNvPr id="14344" name="Rettangolo 8"/>
          <p:cNvSpPr>
            <a:spLocks noChangeArrowheads="1"/>
          </p:cNvSpPr>
          <p:nvPr/>
        </p:nvSpPr>
        <p:spPr bwMode="auto">
          <a:xfrm>
            <a:off x="6116638" y="1060450"/>
            <a:ext cx="6502400" cy="8062913"/>
          </a:xfrm>
          <a:prstGeom prst="rect">
            <a:avLst/>
          </a:prstGeom>
          <a:noFill/>
          <a:ln w="9525">
            <a:noFill/>
            <a:miter lim="800000"/>
            <a:headEnd/>
            <a:tailEnd/>
          </a:ln>
        </p:spPr>
        <p:txBody>
          <a:bodyPr>
            <a:spAutoFit/>
          </a:bodyPr>
          <a:lstStyle/>
          <a:p>
            <a:pPr hangingPunct="0"/>
            <a:r>
              <a:rPr lang="it-IT" sz="6000" b="1">
                <a:solidFill>
                  <a:srgbClr val="7030A0"/>
                </a:solidFill>
                <a:latin typeface="Calibri" pitchFamily="34" charset="0"/>
              </a:rPr>
              <a:t>IL PUNTO SULLA PRODUZIONE DI PESCHE, NETTARINE, ALBICOCCHE E SUSINE IN ITALIA ED IN EUROPA</a:t>
            </a:r>
          </a:p>
          <a:p>
            <a:pPr algn="r" hangingPunct="0"/>
            <a:endParaRPr lang="it-IT" sz="4000">
              <a:solidFill>
                <a:schemeClr val="tx1"/>
              </a:solidFill>
              <a:latin typeface="Calibri" pitchFamily="34" charset="0"/>
            </a:endParaRPr>
          </a:p>
          <a:p>
            <a:pPr algn="r" hangingPunct="0"/>
            <a:r>
              <a:rPr lang="it-IT" sz="4000">
                <a:solidFill>
                  <a:schemeClr val="tx1"/>
                </a:solidFill>
                <a:latin typeface="Calibri" pitchFamily="34" charset="0"/>
              </a:rPr>
              <a:t>Elisa Macchi</a:t>
            </a:r>
          </a:p>
          <a:p>
            <a:pPr algn="r" hangingPunct="0"/>
            <a:r>
              <a:rPr lang="it-IT" sz="1800" i="1">
                <a:solidFill>
                  <a:schemeClr val="tx1"/>
                </a:solidFill>
                <a:latin typeface="Calibri" pitchFamily="34" charset="0"/>
              </a:rPr>
              <a:t>CSO - Centro Servizi Ortofrutticoli</a:t>
            </a:r>
          </a:p>
        </p:txBody>
      </p:sp>
      <p:pic>
        <p:nvPicPr>
          <p:cNvPr id="14345" name="Immagine 1"/>
          <p:cNvPicPr>
            <a:picLocks noChangeAspect="1"/>
          </p:cNvPicPr>
          <p:nvPr/>
        </p:nvPicPr>
        <p:blipFill>
          <a:blip r:embed="rId5"/>
          <a:srcRect/>
          <a:stretch>
            <a:fillRect/>
          </a:stretch>
        </p:blipFill>
        <p:spPr bwMode="auto">
          <a:xfrm>
            <a:off x="296863" y="2139950"/>
            <a:ext cx="4910137" cy="8604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p:cNvPicPr>
            <a:picLocks noChangeAspect="1" noChangeArrowheads="1"/>
          </p:cNvPicPr>
          <p:nvPr/>
        </p:nvPicPr>
        <p:blipFill>
          <a:blip r:embed="rId2"/>
          <a:srcRect/>
          <a:stretch>
            <a:fillRect/>
          </a:stretch>
        </p:blipFill>
        <p:spPr bwMode="auto">
          <a:xfrm>
            <a:off x="19050" y="7748588"/>
            <a:ext cx="2667000" cy="2009775"/>
          </a:xfrm>
          <a:prstGeom prst="rect">
            <a:avLst/>
          </a:prstGeom>
          <a:noFill/>
          <a:ln w="9525">
            <a:noFill/>
            <a:miter lim="800000"/>
            <a:headEnd/>
            <a:tailEnd/>
          </a:ln>
        </p:spPr>
      </p:pic>
      <p:sp>
        <p:nvSpPr>
          <p:cNvPr id="23554"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23555"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23557"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23558"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23561"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ITALIA / ALBICOCCHE:</a:t>
            </a:r>
            <a:br>
              <a:rPr lang="it-IT" sz="4000" b="1">
                <a:solidFill>
                  <a:srgbClr val="7030A0"/>
                </a:solidFill>
                <a:latin typeface="Calibri" pitchFamily="34" charset="0"/>
              </a:rPr>
            </a:br>
            <a:r>
              <a:rPr lang="it-IT" sz="3500" i="1">
                <a:solidFill>
                  <a:srgbClr val="7030A0"/>
                </a:solidFill>
                <a:latin typeface="Calibri" pitchFamily="34" charset="0"/>
              </a:rPr>
              <a:t>trend degli acquisti al dettaglio</a:t>
            </a:r>
          </a:p>
        </p:txBody>
      </p:sp>
      <p:sp>
        <p:nvSpPr>
          <p:cNvPr id="23562" name="Rettangolo 18"/>
          <p:cNvSpPr>
            <a:spLocks noChangeArrowheads="1"/>
          </p:cNvSpPr>
          <p:nvPr/>
        </p:nvSpPr>
        <p:spPr bwMode="auto">
          <a:xfrm>
            <a:off x="9825038" y="9340850"/>
            <a:ext cx="2720975"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GFK Italia</a:t>
            </a:r>
          </a:p>
        </p:txBody>
      </p:sp>
      <p:pic>
        <p:nvPicPr>
          <p:cNvPr id="23563"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sp>
        <p:nvSpPr>
          <p:cNvPr id="23564" name="Rettangolo 6"/>
          <p:cNvSpPr>
            <a:spLocks noChangeArrowheads="1"/>
          </p:cNvSpPr>
          <p:nvPr/>
        </p:nvSpPr>
        <p:spPr bwMode="auto">
          <a:xfrm>
            <a:off x="3167063" y="8116888"/>
            <a:ext cx="9383712" cy="1323975"/>
          </a:xfrm>
          <a:prstGeom prst="rect">
            <a:avLst/>
          </a:prstGeom>
          <a:noFill/>
          <a:ln w="9525">
            <a:noFill/>
            <a:miter lim="800000"/>
            <a:headEnd/>
            <a:tailEnd/>
          </a:ln>
        </p:spPr>
        <p:txBody>
          <a:bodyPr>
            <a:spAutoFit/>
          </a:bodyPr>
          <a:lstStyle/>
          <a:p>
            <a:pPr hangingPunct="0"/>
            <a:r>
              <a:rPr lang="it-IT" sz="2000" b="1">
                <a:latin typeface="Calibri" pitchFamily="34" charset="0"/>
              </a:rPr>
              <a:t>Gli acquisti da parte delle famiglie italiane hanno visto una progressione fino al 2007, +17% sul 2000, per poi subire una lieve riduzione. Rimaniamo comunque su livelli superiori a quelli dei primi anni duemila. Ciò nonostante un prezzo medio al dettaglio in tendenziale incremento</a:t>
            </a:r>
          </a:p>
        </p:txBody>
      </p:sp>
      <p:pic>
        <p:nvPicPr>
          <p:cNvPr id="23565" name="Picture 2"/>
          <p:cNvPicPr>
            <a:picLocks noChangeAspect="1" noChangeArrowheads="1"/>
          </p:cNvPicPr>
          <p:nvPr/>
        </p:nvPicPr>
        <p:blipFill>
          <a:blip r:embed="rId6"/>
          <a:srcRect/>
          <a:stretch>
            <a:fillRect/>
          </a:stretch>
        </p:blipFill>
        <p:spPr bwMode="auto">
          <a:xfrm>
            <a:off x="3190875" y="1820863"/>
            <a:ext cx="9359900" cy="61102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noChangeArrowheads="1"/>
          </p:cNvPicPr>
          <p:nvPr/>
        </p:nvPicPr>
        <p:blipFill>
          <a:blip r:embed="rId2"/>
          <a:srcRect/>
          <a:stretch>
            <a:fillRect/>
          </a:stretch>
        </p:blipFill>
        <p:spPr bwMode="auto">
          <a:xfrm>
            <a:off x="19050" y="7748588"/>
            <a:ext cx="2667000" cy="2009775"/>
          </a:xfrm>
          <a:prstGeom prst="rect">
            <a:avLst/>
          </a:prstGeom>
          <a:noFill/>
          <a:ln w="9525">
            <a:noFill/>
            <a:miter lim="800000"/>
            <a:headEnd/>
            <a:tailEnd/>
          </a:ln>
        </p:spPr>
      </p:pic>
      <p:sp>
        <p:nvSpPr>
          <p:cNvPr id="24578"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24579"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24581"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24582"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24585"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ITALIA / ALBICOCCHE:</a:t>
            </a:r>
            <a:br>
              <a:rPr lang="it-IT" sz="4000" b="1">
                <a:solidFill>
                  <a:srgbClr val="7030A0"/>
                </a:solidFill>
                <a:latin typeface="Calibri" pitchFamily="34" charset="0"/>
              </a:rPr>
            </a:br>
            <a:r>
              <a:rPr lang="it-IT" sz="3500" i="1">
                <a:solidFill>
                  <a:srgbClr val="7030A0"/>
                </a:solidFill>
                <a:latin typeface="Calibri" pitchFamily="34" charset="0"/>
              </a:rPr>
              <a:t>trend degli acquisti al dettaglio</a:t>
            </a:r>
          </a:p>
        </p:txBody>
      </p:sp>
      <p:sp>
        <p:nvSpPr>
          <p:cNvPr id="24586" name="Rettangolo 18"/>
          <p:cNvSpPr>
            <a:spLocks noChangeArrowheads="1"/>
          </p:cNvSpPr>
          <p:nvPr/>
        </p:nvSpPr>
        <p:spPr bwMode="auto">
          <a:xfrm>
            <a:off x="9825038" y="9340850"/>
            <a:ext cx="2720975"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GFK Italia</a:t>
            </a:r>
          </a:p>
        </p:txBody>
      </p:sp>
      <p:pic>
        <p:nvPicPr>
          <p:cNvPr id="24587"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sp>
        <p:nvSpPr>
          <p:cNvPr id="24588" name="Rettangolo 6"/>
          <p:cNvSpPr>
            <a:spLocks noChangeArrowheads="1"/>
          </p:cNvSpPr>
          <p:nvPr/>
        </p:nvSpPr>
        <p:spPr bwMode="auto">
          <a:xfrm>
            <a:off x="3167063" y="8116888"/>
            <a:ext cx="9383712" cy="1323975"/>
          </a:xfrm>
          <a:prstGeom prst="rect">
            <a:avLst/>
          </a:prstGeom>
          <a:noFill/>
          <a:ln w="9525">
            <a:noFill/>
            <a:miter lim="800000"/>
            <a:headEnd/>
            <a:tailEnd/>
          </a:ln>
        </p:spPr>
        <p:txBody>
          <a:bodyPr>
            <a:spAutoFit/>
          </a:bodyPr>
          <a:lstStyle/>
          <a:p>
            <a:pPr hangingPunct="0"/>
            <a:r>
              <a:rPr lang="it-IT" sz="2000" b="1">
                <a:latin typeface="Calibri" pitchFamily="34" charset="0"/>
              </a:rPr>
              <a:t>Gli acquisti di albicocche sono concentrati tra il mese di giugno e settembre </a:t>
            </a:r>
            <a:r>
              <a:rPr lang="it-IT" sz="2000">
                <a:latin typeface="Calibri" pitchFamily="34" charset="0"/>
              </a:rPr>
              <a:t>(97% del totale)</a:t>
            </a:r>
            <a:r>
              <a:rPr lang="it-IT" sz="2000" b="1">
                <a:latin typeface="Calibri" pitchFamily="34" charset="0"/>
              </a:rPr>
              <a:t>. Si nota una costanza nei volumi acquistati nel mese di giugno, una riduzione marcata a luglio, un incremento ad agosto e settembre che negli anni più recenti appare più costante.</a:t>
            </a:r>
          </a:p>
        </p:txBody>
      </p:sp>
      <p:pic>
        <p:nvPicPr>
          <p:cNvPr id="24589" name="Picture 2"/>
          <p:cNvPicPr>
            <a:picLocks noChangeAspect="1" noChangeArrowheads="1"/>
          </p:cNvPicPr>
          <p:nvPr/>
        </p:nvPicPr>
        <p:blipFill>
          <a:blip r:embed="rId6"/>
          <a:srcRect/>
          <a:stretch>
            <a:fillRect/>
          </a:stretch>
        </p:blipFill>
        <p:spPr bwMode="auto">
          <a:xfrm>
            <a:off x="3159125" y="1801813"/>
            <a:ext cx="9359900" cy="61102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noChangeArrowheads="1"/>
          </p:cNvPicPr>
          <p:nvPr/>
        </p:nvPicPr>
        <p:blipFill>
          <a:blip r:embed="rId2"/>
          <a:srcRect/>
          <a:stretch>
            <a:fillRect/>
          </a:stretch>
        </p:blipFill>
        <p:spPr bwMode="auto">
          <a:xfrm>
            <a:off x="19050" y="7748588"/>
            <a:ext cx="2667000" cy="2009775"/>
          </a:xfrm>
          <a:prstGeom prst="rect">
            <a:avLst/>
          </a:prstGeom>
          <a:noFill/>
          <a:ln w="9525">
            <a:noFill/>
            <a:miter lim="800000"/>
            <a:headEnd/>
            <a:tailEnd/>
          </a:ln>
        </p:spPr>
      </p:pic>
      <p:sp>
        <p:nvSpPr>
          <p:cNvPr id="25602"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25603"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25605"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25606"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25609" name="Rettangolo 1"/>
          <p:cNvSpPr>
            <a:spLocks noChangeArrowheads="1"/>
          </p:cNvSpPr>
          <p:nvPr/>
        </p:nvSpPr>
        <p:spPr bwMode="auto">
          <a:xfrm>
            <a:off x="3117850" y="339725"/>
            <a:ext cx="9288463" cy="70802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ALBICOCCHE:</a:t>
            </a:r>
            <a:endParaRPr lang="it-IT" sz="3500" i="1">
              <a:solidFill>
                <a:srgbClr val="7030A0"/>
              </a:solidFill>
              <a:latin typeface="Calibri" pitchFamily="34" charset="0"/>
            </a:endParaRPr>
          </a:p>
        </p:txBody>
      </p:sp>
      <p:pic>
        <p:nvPicPr>
          <p:cNvPr id="25610"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sp>
        <p:nvSpPr>
          <p:cNvPr id="25611" name="Rettangolo 6"/>
          <p:cNvSpPr>
            <a:spLocks noChangeArrowheads="1"/>
          </p:cNvSpPr>
          <p:nvPr/>
        </p:nvSpPr>
        <p:spPr bwMode="auto">
          <a:xfrm>
            <a:off x="3167063" y="1841500"/>
            <a:ext cx="9383712" cy="3322638"/>
          </a:xfrm>
          <a:prstGeom prst="rect">
            <a:avLst/>
          </a:prstGeom>
          <a:noFill/>
          <a:ln w="9525">
            <a:noFill/>
            <a:miter lim="800000"/>
            <a:headEnd/>
            <a:tailEnd/>
          </a:ln>
        </p:spPr>
        <p:txBody>
          <a:bodyPr>
            <a:spAutoFit/>
          </a:bodyPr>
          <a:lstStyle/>
          <a:p>
            <a:pPr hangingPunct="0"/>
            <a:r>
              <a:rPr lang="it-IT" sz="3500" b="1">
                <a:latin typeface="Calibri" pitchFamily="34" charset="0"/>
              </a:rPr>
              <a:t>Il buon andamento commerciale sia sui mercati esteri che su mercato interno è frutto, oltre che di una produzione non eccedentaria, anche dell’allargamento del calendario di raccolta e di un rinnovamento varietale in atto molto importante.</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3406775" y="2293938"/>
            <a:ext cx="9359900" cy="6111875"/>
          </a:xfrm>
          <a:prstGeom prst="rect">
            <a:avLst/>
          </a:prstGeom>
          <a:noFill/>
          <a:ln w="9525">
            <a:noFill/>
            <a:miter lim="800000"/>
            <a:headEnd/>
            <a:tailEnd/>
          </a:ln>
        </p:spPr>
      </p:pic>
      <p:pic>
        <p:nvPicPr>
          <p:cNvPr id="26626" name="Picture 3"/>
          <p:cNvPicPr>
            <a:picLocks noChangeAspect="1" noChangeArrowheads="1"/>
          </p:cNvPicPr>
          <p:nvPr/>
        </p:nvPicPr>
        <p:blipFill>
          <a:blip r:embed="rId3"/>
          <a:srcRect/>
          <a:stretch>
            <a:fillRect/>
          </a:stretch>
        </p:blipFill>
        <p:spPr bwMode="auto">
          <a:xfrm>
            <a:off x="19050" y="7748588"/>
            <a:ext cx="2667000" cy="2009775"/>
          </a:xfrm>
          <a:prstGeom prst="rect">
            <a:avLst/>
          </a:prstGeom>
          <a:noFill/>
          <a:ln w="9525">
            <a:noFill/>
            <a:miter lim="800000"/>
            <a:headEnd/>
            <a:tailEnd/>
          </a:ln>
        </p:spPr>
      </p:pic>
      <p:sp>
        <p:nvSpPr>
          <p:cNvPr id="26627"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26628" name="Immagine 5" descr="http://www.bsnstrategies.com/main/wp-content/uploads/2012/01/logo-regione-emilia-romagna.gif"/>
          <p:cNvPicPr>
            <a:picLocks noChangeAspect="1" noChangeArrowheads="1"/>
          </p:cNvPicPr>
          <p:nvPr/>
        </p:nvPicPr>
        <p:blipFill>
          <a:blip r:embed="rId4"/>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26630"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26631" name="Immagine 3" descr="http://www.csoservizi.com/press/cso_oriz_trasp_hq.png"/>
          <p:cNvPicPr>
            <a:picLocks noChangeAspect="1" noChangeArrowheads="1"/>
          </p:cNvPicPr>
          <p:nvPr/>
        </p:nvPicPr>
        <p:blipFill>
          <a:blip r:embed="rId5"/>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26634" name="Rettangolo 1"/>
          <p:cNvSpPr>
            <a:spLocks noChangeArrowheads="1"/>
          </p:cNvSpPr>
          <p:nvPr/>
        </p:nvSpPr>
        <p:spPr bwMode="auto">
          <a:xfrm>
            <a:off x="3117850" y="339725"/>
            <a:ext cx="9288463" cy="1785938"/>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CATASTI SOCI CSO 2012 / ALBICOCCHE:</a:t>
            </a:r>
            <a:br>
              <a:rPr lang="it-IT" sz="4000" b="1">
                <a:solidFill>
                  <a:srgbClr val="7030A0"/>
                </a:solidFill>
                <a:latin typeface="Calibri" pitchFamily="34" charset="0"/>
              </a:rPr>
            </a:br>
            <a:r>
              <a:rPr lang="it-IT" sz="3500" i="1">
                <a:solidFill>
                  <a:srgbClr val="7030A0"/>
                </a:solidFill>
                <a:latin typeface="Calibri" pitchFamily="34" charset="0"/>
              </a:rPr>
              <a:t>Emilia-Romagna, distribuzione delle superfici per epoca di maturazione</a:t>
            </a:r>
          </a:p>
        </p:txBody>
      </p:sp>
      <p:sp>
        <p:nvSpPr>
          <p:cNvPr id="26635" name="Rettangolo 18"/>
          <p:cNvSpPr>
            <a:spLocks noChangeArrowheads="1"/>
          </p:cNvSpPr>
          <p:nvPr/>
        </p:nvSpPr>
        <p:spPr bwMode="auto">
          <a:xfrm>
            <a:off x="11261725" y="9340850"/>
            <a:ext cx="1284288"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catasti CSO</a:t>
            </a:r>
          </a:p>
        </p:txBody>
      </p:sp>
      <p:pic>
        <p:nvPicPr>
          <p:cNvPr id="26636" name="Immagine 15"/>
          <p:cNvPicPr>
            <a:picLocks noChangeAspect="1"/>
          </p:cNvPicPr>
          <p:nvPr/>
        </p:nvPicPr>
        <p:blipFill>
          <a:blip r:embed="rId6"/>
          <a:srcRect/>
          <a:stretch>
            <a:fillRect/>
          </a:stretch>
        </p:blipFill>
        <p:spPr bwMode="auto">
          <a:xfrm>
            <a:off x="409575" y="601663"/>
            <a:ext cx="1955800" cy="341312"/>
          </a:xfrm>
          <a:prstGeom prst="rect">
            <a:avLst/>
          </a:prstGeom>
          <a:noFill/>
          <a:ln w="9525">
            <a:noFill/>
            <a:miter lim="800000"/>
            <a:headEnd/>
            <a:tailEnd/>
          </a:ln>
        </p:spPr>
      </p:pic>
      <p:sp>
        <p:nvSpPr>
          <p:cNvPr id="26637" name="Rettangolo 6"/>
          <p:cNvSpPr>
            <a:spLocks noChangeArrowheads="1"/>
          </p:cNvSpPr>
          <p:nvPr/>
        </p:nvSpPr>
        <p:spPr bwMode="auto">
          <a:xfrm>
            <a:off x="3117850" y="4732338"/>
            <a:ext cx="3168650" cy="2862262"/>
          </a:xfrm>
          <a:prstGeom prst="rect">
            <a:avLst/>
          </a:prstGeom>
          <a:noFill/>
          <a:ln w="9525">
            <a:noFill/>
            <a:miter lim="800000"/>
            <a:headEnd/>
            <a:tailEnd/>
          </a:ln>
        </p:spPr>
        <p:txBody>
          <a:bodyPr>
            <a:spAutoFit/>
          </a:bodyPr>
          <a:lstStyle/>
          <a:p>
            <a:pPr hangingPunct="0"/>
            <a:r>
              <a:rPr lang="it-IT" sz="2000" b="1">
                <a:latin typeface="Calibri" pitchFamily="34" charset="0"/>
              </a:rPr>
              <a:t>L’Emilia-Romagna concentra quasi il 30% della produzione nazionale e oltre l’80% dell’offerta del Nord Italia.</a:t>
            </a:r>
          </a:p>
          <a:p>
            <a:pPr hangingPunct="0"/>
            <a:r>
              <a:rPr lang="it-IT" sz="2000" b="1">
                <a:latin typeface="Calibri" pitchFamily="34" charset="0"/>
              </a:rPr>
              <a:t>I catasti 2012 dei soci CSO in Emilia Romagna rappresentano oltre il 40% del totale regionale.</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noChangeArrowheads="1"/>
          </p:cNvPicPr>
          <p:nvPr/>
        </p:nvPicPr>
        <p:blipFill>
          <a:blip r:embed="rId2"/>
          <a:srcRect/>
          <a:stretch>
            <a:fillRect/>
          </a:stretch>
        </p:blipFill>
        <p:spPr bwMode="auto">
          <a:xfrm>
            <a:off x="19050" y="7748588"/>
            <a:ext cx="2667000" cy="2009775"/>
          </a:xfrm>
          <a:prstGeom prst="rect">
            <a:avLst/>
          </a:prstGeom>
          <a:noFill/>
          <a:ln w="9525">
            <a:noFill/>
            <a:miter lim="800000"/>
            <a:headEnd/>
            <a:tailEnd/>
          </a:ln>
        </p:spPr>
      </p:pic>
      <p:sp>
        <p:nvSpPr>
          <p:cNvPr id="27650"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27651"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27653"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27654"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27657"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CATASTI SOCI CSO 2005.12 / ALBICOCCHE:</a:t>
            </a:r>
            <a:br>
              <a:rPr lang="it-IT" sz="4000" b="1">
                <a:solidFill>
                  <a:srgbClr val="7030A0"/>
                </a:solidFill>
                <a:latin typeface="Calibri" pitchFamily="34" charset="0"/>
              </a:rPr>
            </a:br>
            <a:r>
              <a:rPr lang="it-IT" sz="3500" i="1">
                <a:solidFill>
                  <a:srgbClr val="7030A0"/>
                </a:solidFill>
                <a:latin typeface="Calibri" pitchFamily="34" charset="0"/>
              </a:rPr>
              <a:t>Emilia-Romagna, il rinnovamento varietale</a:t>
            </a:r>
          </a:p>
        </p:txBody>
      </p:sp>
      <p:sp>
        <p:nvSpPr>
          <p:cNvPr id="27658" name="Rettangolo 18"/>
          <p:cNvSpPr>
            <a:spLocks noChangeArrowheads="1"/>
          </p:cNvSpPr>
          <p:nvPr/>
        </p:nvSpPr>
        <p:spPr bwMode="auto">
          <a:xfrm>
            <a:off x="11261725" y="9340850"/>
            <a:ext cx="1284288"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catasti CSO</a:t>
            </a:r>
          </a:p>
        </p:txBody>
      </p:sp>
      <p:pic>
        <p:nvPicPr>
          <p:cNvPr id="27659"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sp>
        <p:nvSpPr>
          <p:cNvPr id="27660" name="Rettangolo 6"/>
          <p:cNvSpPr>
            <a:spLocks noChangeArrowheads="1"/>
          </p:cNvSpPr>
          <p:nvPr/>
        </p:nvSpPr>
        <p:spPr bwMode="auto">
          <a:xfrm>
            <a:off x="3167063" y="7685088"/>
            <a:ext cx="9383712" cy="1323975"/>
          </a:xfrm>
          <a:prstGeom prst="rect">
            <a:avLst/>
          </a:prstGeom>
          <a:noFill/>
          <a:ln w="9525">
            <a:noFill/>
            <a:miter lim="800000"/>
            <a:headEnd/>
            <a:tailEnd/>
          </a:ln>
        </p:spPr>
        <p:txBody>
          <a:bodyPr>
            <a:spAutoFit/>
          </a:bodyPr>
          <a:lstStyle/>
          <a:p>
            <a:pPr hangingPunct="0"/>
            <a:r>
              <a:rPr lang="it-IT" sz="2000" b="1">
                <a:latin typeface="Calibri" pitchFamily="34" charset="0"/>
              </a:rPr>
              <a:t>Questo allargamento del calendario di raccolta è stato possibile grazie all’introduzione di nuove varietà. Inserite nuove cv precoci e altre cv tardive con maggiore adattabilità agli ambienti e produttività, </a:t>
            </a:r>
            <a:r>
              <a:rPr lang="it-IT" sz="2000">
                <a:latin typeface="Calibri" pitchFamily="34" charset="0"/>
              </a:rPr>
              <a:t>ma soprattutto con migliori caratteristiche organolettiche e quindi più apprezzate dal consumatore.</a:t>
            </a:r>
          </a:p>
        </p:txBody>
      </p:sp>
      <p:pic>
        <p:nvPicPr>
          <p:cNvPr id="27661" name="Picture 3"/>
          <p:cNvPicPr>
            <a:picLocks noChangeAspect="1" noChangeArrowheads="1"/>
          </p:cNvPicPr>
          <p:nvPr/>
        </p:nvPicPr>
        <p:blipFill>
          <a:blip r:embed="rId6"/>
          <a:srcRect/>
          <a:stretch>
            <a:fillRect/>
          </a:stretch>
        </p:blipFill>
        <p:spPr bwMode="auto">
          <a:xfrm>
            <a:off x="3262313" y="3190875"/>
            <a:ext cx="2686050" cy="1876425"/>
          </a:xfrm>
          <a:prstGeom prst="rect">
            <a:avLst/>
          </a:prstGeom>
          <a:noFill/>
          <a:ln w="9525">
            <a:noFill/>
            <a:miter lim="800000"/>
            <a:headEnd/>
            <a:tailEnd/>
          </a:ln>
        </p:spPr>
      </p:pic>
      <p:pic>
        <p:nvPicPr>
          <p:cNvPr id="27662" name="Picture 4"/>
          <p:cNvPicPr>
            <a:picLocks noChangeAspect="1" noChangeArrowheads="1"/>
          </p:cNvPicPr>
          <p:nvPr/>
        </p:nvPicPr>
        <p:blipFill>
          <a:blip r:embed="rId7"/>
          <a:srcRect/>
          <a:stretch>
            <a:fillRect/>
          </a:stretch>
        </p:blipFill>
        <p:spPr bwMode="auto">
          <a:xfrm>
            <a:off x="6553200" y="3192463"/>
            <a:ext cx="2686050" cy="2476500"/>
          </a:xfrm>
          <a:prstGeom prst="rect">
            <a:avLst/>
          </a:prstGeom>
          <a:noFill/>
          <a:ln w="9525">
            <a:noFill/>
            <a:miter lim="800000"/>
            <a:headEnd/>
            <a:tailEnd/>
          </a:ln>
        </p:spPr>
      </p:pic>
      <p:pic>
        <p:nvPicPr>
          <p:cNvPr id="27663" name="Picture 5"/>
          <p:cNvPicPr>
            <a:picLocks noChangeAspect="1" noChangeArrowheads="1"/>
          </p:cNvPicPr>
          <p:nvPr/>
        </p:nvPicPr>
        <p:blipFill>
          <a:blip r:embed="rId8"/>
          <a:srcRect/>
          <a:stretch>
            <a:fillRect/>
          </a:stretch>
        </p:blipFill>
        <p:spPr bwMode="auto">
          <a:xfrm>
            <a:off x="9772650" y="3221038"/>
            <a:ext cx="2686050" cy="1419225"/>
          </a:xfrm>
          <a:prstGeom prst="rect">
            <a:avLst/>
          </a:prstGeom>
          <a:noFill/>
          <a:ln w="9525">
            <a:noFill/>
            <a:miter lim="800000"/>
            <a:headEnd/>
            <a:tailEnd/>
          </a:ln>
        </p:spPr>
      </p:pic>
      <p:sp>
        <p:nvSpPr>
          <p:cNvPr id="27664" name="CasellaDiTesto 1"/>
          <p:cNvSpPr txBox="1">
            <a:spLocks noChangeArrowheads="1"/>
          </p:cNvSpPr>
          <p:nvPr/>
        </p:nvSpPr>
        <p:spPr bwMode="auto">
          <a:xfrm>
            <a:off x="3168650" y="2284413"/>
            <a:ext cx="2686050" cy="708025"/>
          </a:xfrm>
          <a:prstGeom prst="rect">
            <a:avLst/>
          </a:prstGeom>
          <a:noFill/>
          <a:ln w="9525">
            <a:noFill/>
            <a:miter lim="800000"/>
            <a:headEnd/>
            <a:tailEnd/>
          </a:ln>
        </p:spPr>
        <p:txBody>
          <a:bodyPr>
            <a:spAutoFit/>
          </a:bodyPr>
          <a:lstStyle/>
          <a:p>
            <a:pPr hangingPunct="0"/>
            <a:r>
              <a:rPr lang="it-IT" sz="2000" b="1">
                <a:latin typeface="Calibri" pitchFamily="34" charset="0"/>
              </a:rPr>
              <a:t>Gruppo a maturazione PRECOCE</a:t>
            </a:r>
          </a:p>
        </p:txBody>
      </p:sp>
      <p:sp>
        <p:nvSpPr>
          <p:cNvPr id="27665" name="CasellaDiTesto 20"/>
          <p:cNvSpPr txBox="1">
            <a:spLocks noChangeArrowheads="1"/>
          </p:cNvSpPr>
          <p:nvPr/>
        </p:nvSpPr>
        <p:spPr bwMode="auto">
          <a:xfrm>
            <a:off x="6480175" y="2290763"/>
            <a:ext cx="2686050" cy="708025"/>
          </a:xfrm>
          <a:prstGeom prst="rect">
            <a:avLst/>
          </a:prstGeom>
          <a:noFill/>
          <a:ln w="9525">
            <a:noFill/>
            <a:miter lim="800000"/>
            <a:headEnd/>
            <a:tailEnd/>
          </a:ln>
        </p:spPr>
        <p:txBody>
          <a:bodyPr>
            <a:spAutoFit/>
          </a:bodyPr>
          <a:lstStyle/>
          <a:p>
            <a:pPr hangingPunct="0"/>
            <a:r>
              <a:rPr lang="it-IT" sz="2000" b="1">
                <a:latin typeface="Calibri" pitchFamily="34" charset="0"/>
              </a:rPr>
              <a:t>Gruppo a maturazione MEDIA</a:t>
            </a:r>
          </a:p>
        </p:txBody>
      </p:sp>
      <p:sp>
        <p:nvSpPr>
          <p:cNvPr id="27666" name="CasellaDiTesto 21"/>
          <p:cNvSpPr txBox="1">
            <a:spLocks noChangeArrowheads="1"/>
          </p:cNvSpPr>
          <p:nvPr/>
        </p:nvSpPr>
        <p:spPr bwMode="auto">
          <a:xfrm>
            <a:off x="9720263" y="2284413"/>
            <a:ext cx="2686050" cy="708025"/>
          </a:xfrm>
          <a:prstGeom prst="rect">
            <a:avLst/>
          </a:prstGeom>
          <a:noFill/>
          <a:ln w="9525">
            <a:noFill/>
            <a:miter lim="800000"/>
            <a:headEnd/>
            <a:tailEnd/>
          </a:ln>
        </p:spPr>
        <p:txBody>
          <a:bodyPr>
            <a:spAutoFit/>
          </a:bodyPr>
          <a:lstStyle/>
          <a:p>
            <a:pPr hangingPunct="0"/>
            <a:r>
              <a:rPr lang="it-IT" sz="2000" b="1">
                <a:latin typeface="Calibri" pitchFamily="34" charset="0"/>
              </a:rPr>
              <a:t>Gruppo a maturazione TARDIVA</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noChangeArrowheads="1"/>
          </p:cNvPicPr>
          <p:nvPr/>
        </p:nvPicPr>
        <p:blipFill>
          <a:blip r:embed="rId2"/>
          <a:srcRect/>
          <a:stretch>
            <a:fillRect/>
          </a:stretch>
        </p:blipFill>
        <p:spPr bwMode="auto">
          <a:xfrm>
            <a:off x="19050" y="7748588"/>
            <a:ext cx="2667000" cy="2009775"/>
          </a:xfrm>
          <a:prstGeom prst="rect">
            <a:avLst/>
          </a:prstGeom>
          <a:noFill/>
          <a:ln w="9525">
            <a:noFill/>
            <a:miter lim="800000"/>
            <a:headEnd/>
            <a:tailEnd/>
          </a:ln>
        </p:spPr>
      </p:pic>
      <p:sp>
        <p:nvSpPr>
          <p:cNvPr id="28674"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28675"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28677"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28678"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28681" name="Rettangolo 1"/>
          <p:cNvSpPr>
            <a:spLocks noChangeArrowheads="1"/>
          </p:cNvSpPr>
          <p:nvPr/>
        </p:nvSpPr>
        <p:spPr bwMode="auto">
          <a:xfrm>
            <a:off x="3117850" y="339725"/>
            <a:ext cx="9288463" cy="70802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ALBICOCCHE:</a:t>
            </a:r>
            <a:endParaRPr lang="it-IT" sz="3500" i="1">
              <a:solidFill>
                <a:srgbClr val="7030A0"/>
              </a:solidFill>
              <a:latin typeface="Calibri" pitchFamily="34" charset="0"/>
            </a:endParaRPr>
          </a:p>
        </p:txBody>
      </p:sp>
      <p:pic>
        <p:nvPicPr>
          <p:cNvPr id="28682"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sp>
        <p:nvSpPr>
          <p:cNvPr id="28683" name="Rettangolo 6"/>
          <p:cNvSpPr>
            <a:spLocks noChangeArrowheads="1"/>
          </p:cNvSpPr>
          <p:nvPr/>
        </p:nvSpPr>
        <p:spPr bwMode="auto">
          <a:xfrm>
            <a:off x="3167063" y="1204913"/>
            <a:ext cx="9383712" cy="2784475"/>
          </a:xfrm>
          <a:prstGeom prst="rect">
            <a:avLst/>
          </a:prstGeom>
          <a:noFill/>
          <a:ln w="9525">
            <a:noFill/>
            <a:miter lim="800000"/>
            <a:headEnd/>
            <a:tailEnd/>
          </a:ln>
        </p:spPr>
        <p:txBody>
          <a:bodyPr>
            <a:spAutoFit/>
          </a:bodyPr>
          <a:lstStyle/>
          <a:p>
            <a:pPr hangingPunct="0"/>
            <a:r>
              <a:rPr lang="it-IT" sz="3500" b="1">
                <a:latin typeface="Calibri" pitchFamily="34" charset="0"/>
              </a:rPr>
              <a:t>Per quanto riguarda il 2013 partiamo sicuramente con qualche problema produttivo.</a:t>
            </a:r>
          </a:p>
          <a:p>
            <a:pPr hangingPunct="0"/>
            <a:r>
              <a:rPr lang="it-IT" sz="3500" b="1">
                <a:latin typeface="Calibri" pitchFamily="34" charset="0"/>
              </a:rPr>
              <a:t>La situazione che si poteva prospettare qualche tempo fa è andata peggiorando, a causa dell’anomalo andamento climatico.</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noChangeArrowheads="1"/>
          </p:cNvPicPr>
          <p:nvPr/>
        </p:nvPicPr>
        <p:blipFill>
          <a:blip r:embed="rId2"/>
          <a:srcRect/>
          <a:stretch>
            <a:fillRect/>
          </a:stretch>
        </p:blipFill>
        <p:spPr bwMode="auto">
          <a:xfrm>
            <a:off x="19050" y="7748588"/>
            <a:ext cx="2667000" cy="2009775"/>
          </a:xfrm>
          <a:prstGeom prst="rect">
            <a:avLst/>
          </a:prstGeom>
          <a:noFill/>
          <a:ln w="9525">
            <a:noFill/>
            <a:miter lim="800000"/>
            <a:headEnd/>
            <a:tailEnd/>
          </a:ln>
        </p:spPr>
      </p:pic>
      <p:sp>
        <p:nvSpPr>
          <p:cNvPr id="29698"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29699"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29701"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29702"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29705" name="Rettangolo 1"/>
          <p:cNvSpPr>
            <a:spLocks noChangeArrowheads="1"/>
          </p:cNvSpPr>
          <p:nvPr/>
        </p:nvSpPr>
        <p:spPr bwMode="auto">
          <a:xfrm>
            <a:off x="3117850" y="339725"/>
            <a:ext cx="9288463" cy="70802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ALBICOCCHE:</a:t>
            </a:r>
            <a:endParaRPr lang="it-IT" sz="3500" i="1">
              <a:solidFill>
                <a:srgbClr val="7030A0"/>
              </a:solidFill>
              <a:latin typeface="Calibri" pitchFamily="34" charset="0"/>
            </a:endParaRPr>
          </a:p>
        </p:txBody>
      </p:sp>
      <p:pic>
        <p:nvPicPr>
          <p:cNvPr id="29706"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sp>
        <p:nvSpPr>
          <p:cNvPr id="29707" name="Rettangolo 6"/>
          <p:cNvSpPr>
            <a:spLocks noChangeArrowheads="1"/>
          </p:cNvSpPr>
          <p:nvPr/>
        </p:nvSpPr>
        <p:spPr bwMode="auto">
          <a:xfrm>
            <a:off x="3167063" y="1204913"/>
            <a:ext cx="9383712" cy="6940550"/>
          </a:xfrm>
          <a:prstGeom prst="rect">
            <a:avLst/>
          </a:prstGeom>
          <a:noFill/>
          <a:ln w="9525">
            <a:noFill/>
            <a:miter lim="800000"/>
            <a:headEnd/>
            <a:tailEnd/>
          </a:ln>
        </p:spPr>
        <p:txBody>
          <a:bodyPr>
            <a:spAutoFit/>
          </a:bodyPr>
          <a:lstStyle/>
          <a:p>
            <a:pPr hangingPunct="0"/>
            <a:r>
              <a:rPr lang="it-IT" sz="3500" b="1">
                <a:latin typeface="Calibri" pitchFamily="34" charset="0"/>
              </a:rPr>
              <a:t>Oggi possiamo presupporre indicativamente una produzione a livello nazionale di circa 160.000 tonnellate, circa il 40% in meno sul 2012 e tra i livelli più bassi degli ultimi anni.</a:t>
            </a:r>
          </a:p>
          <a:p>
            <a:pPr hangingPunct="0"/>
            <a:endParaRPr lang="it-IT" sz="3500" b="1">
              <a:latin typeface="Calibri" pitchFamily="34" charset="0"/>
            </a:endParaRPr>
          </a:p>
          <a:p>
            <a:pPr hangingPunct="0"/>
            <a:r>
              <a:rPr lang="it-IT" sz="3000">
                <a:latin typeface="Calibri" pitchFamily="34" charset="0"/>
              </a:rPr>
              <a:t>Importante calo produttivo nelle regioni del Sud del paese, in particolare Campania e Basilicata, con diminuzioni di rese che si avvicinano al -50% rispetto allo scorso anno e solo in minima parte mediate dall’aumento delle superfici.</a:t>
            </a:r>
          </a:p>
          <a:p>
            <a:pPr hangingPunct="0"/>
            <a:endParaRPr lang="it-IT" sz="3000">
              <a:latin typeface="Calibri" pitchFamily="34" charset="0"/>
            </a:endParaRPr>
          </a:p>
          <a:p>
            <a:pPr hangingPunct="0"/>
            <a:r>
              <a:rPr lang="it-IT" sz="3000">
                <a:latin typeface="Calibri" pitchFamily="34" charset="0"/>
              </a:rPr>
              <a:t>In Emilia Romagna situazione molto variegata a seconda delle varietà, con importanti problemi produttivi soprattutto sulle varietà precoci. Anche in questo caso incremento delle superfici in produzione</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ttangolo 7"/>
          <p:cNvSpPr>
            <a:spLocks noChangeArrowheads="1"/>
          </p:cNvSpPr>
          <p:nvPr/>
        </p:nvSpPr>
        <p:spPr bwMode="auto">
          <a:xfrm>
            <a:off x="0" y="0"/>
            <a:ext cx="5710238" cy="4156075"/>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30722"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296863" y="4840288"/>
            <a:ext cx="2838450" cy="506412"/>
          </a:xfrm>
          <a:prstGeom prst="rect">
            <a:avLst/>
          </a:prstGeom>
          <a:noFill/>
          <a:ln w="9525">
            <a:noFill/>
            <a:miter lim="800000"/>
            <a:headEnd/>
            <a:tailEnd/>
          </a:ln>
        </p:spPr>
      </p:pic>
      <p:sp>
        <p:nvSpPr>
          <p:cNvPr id="6" name="Casella di testo 2"/>
          <p:cNvSpPr txBox="1">
            <a:spLocks noChangeArrowheads="1"/>
          </p:cNvSpPr>
          <p:nvPr/>
        </p:nvSpPr>
        <p:spPr bwMode="auto">
          <a:xfrm>
            <a:off x="168275" y="2984500"/>
            <a:ext cx="5254625" cy="369888"/>
          </a:xfrm>
          <a:prstGeom prst="rect">
            <a:avLst/>
          </a:prstGeom>
          <a:noFill/>
          <a:ln w="9525">
            <a:noFill/>
            <a:miter lim="800000"/>
            <a:headEnd/>
            <a:tailEnd/>
          </a:ln>
        </p:spPr>
        <p:txBody>
          <a:bodyPr/>
          <a:lstStyle/>
          <a:p>
            <a:pPr algn="ctr" hangingPunct="0">
              <a:lnSpc>
                <a:spcPct val="115000"/>
              </a:lnSpc>
              <a:spcAft>
                <a:spcPts val="1000"/>
              </a:spcAft>
              <a:defRPr/>
            </a:pPr>
            <a:r>
              <a:rPr lang="it-IT" sz="1700" spc="150" dirty="0">
                <a:solidFill>
                  <a:schemeClr val="bg1">
                    <a:lumMod val="75000"/>
                  </a:schemeClr>
                </a:solidFill>
                <a:latin typeface="Calibri"/>
                <a:ea typeface="Calibri"/>
                <a:cs typeface="Times New Roman"/>
                <a:sym typeface="Helvetica Light" charset="0"/>
              </a:rPr>
              <a:t>PROGETTI APPROFONDIMENTI E PROSPETTIVE</a:t>
            </a:r>
            <a:endParaRPr lang="it-IT" sz="1700" dirty="0">
              <a:solidFill>
                <a:schemeClr val="bg1">
                  <a:lumMod val="75000"/>
                </a:schemeClr>
              </a:solidFill>
              <a:latin typeface="Calibri"/>
              <a:ea typeface="Calibri"/>
              <a:cs typeface="Times New Roman"/>
              <a:sym typeface="Helvetica Light" charset="0"/>
            </a:endParaRPr>
          </a:p>
        </p:txBody>
      </p:sp>
      <p:sp>
        <p:nvSpPr>
          <p:cNvPr id="30724"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30725" name="Immagine 3" descr="http://www.csoservizi.com/press/cso_oriz_trasp_hq.png"/>
          <p:cNvPicPr>
            <a:picLocks noChangeAspect="1" noChangeArrowheads="1"/>
          </p:cNvPicPr>
          <p:nvPr/>
        </p:nvPicPr>
        <p:blipFill>
          <a:blip r:embed="rId3"/>
          <a:srcRect/>
          <a:stretch>
            <a:fillRect/>
          </a:stretch>
        </p:blipFill>
        <p:spPr bwMode="auto">
          <a:xfrm>
            <a:off x="3478213" y="4733925"/>
            <a:ext cx="1728787" cy="719138"/>
          </a:xfrm>
          <a:prstGeom prst="rect">
            <a:avLst/>
          </a:prstGeom>
          <a:noFill/>
          <a:ln w="9525">
            <a:noFill/>
            <a:miter lim="800000"/>
            <a:headEnd/>
            <a:tailEnd/>
          </a:ln>
        </p:spPr>
      </p:pic>
      <p:sp>
        <p:nvSpPr>
          <p:cNvPr id="14" name="Casella di testo 2"/>
          <p:cNvSpPr txBox="1">
            <a:spLocks noChangeArrowheads="1"/>
          </p:cNvSpPr>
          <p:nvPr/>
        </p:nvSpPr>
        <p:spPr bwMode="auto">
          <a:xfrm>
            <a:off x="2181225" y="1708150"/>
            <a:ext cx="3025775" cy="369888"/>
          </a:xfrm>
          <a:prstGeom prst="rect">
            <a:avLst/>
          </a:prstGeom>
          <a:noFill/>
          <a:ln w="9525">
            <a:noFill/>
            <a:miter lim="800000"/>
            <a:headEnd/>
            <a:tailEnd/>
          </a:ln>
        </p:spPr>
        <p:txBody>
          <a:bodyPr/>
          <a:lstStyle/>
          <a:p>
            <a:pPr algn="r" hangingPunct="0">
              <a:lnSpc>
                <a:spcPct val="115000"/>
              </a:lnSpc>
              <a:spcAft>
                <a:spcPts val="1000"/>
              </a:spcAft>
              <a:defRPr/>
            </a:pPr>
            <a:r>
              <a:rPr lang="it-IT" sz="1700" i="1" spc="150" dirty="0">
                <a:solidFill>
                  <a:schemeClr val="bg1">
                    <a:lumMod val="75000"/>
                  </a:schemeClr>
                </a:solidFill>
                <a:latin typeface="Calibri"/>
                <a:ea typeface="Calibri"/>
                <a:cs typeface="Times New Roman"/>
                <a:sym typeface="Helvetica Light" charset="0"/>
              </a:rPr>
              <a:t>Bologna, 10 giugno 2013</a:t>
            </a:r>
            <a:endParaRPr lang="it-IT" sz="1700" i="1" dirty="0">
              <a:solidFill>
                <a:schemeClr val="bg1">
                  <a:lumMod val="75000"/>
                </a:schemeClr>
              </a:solidFill>
              <a:latin typeface="Calibri"/>
              <a:ea typeface="Calibri"/>
              <a:cs typeface="Times New Roman"/>
              <a:sym typeface="Helvetica Light" charset="0"/>
            </a:endParaRPr>
          </a:p>
        </p:txBody>
      </p:sp>
      <p:sp>
        <p:nvSpPr>
          <p:cNvPr id="4106" name="Rettangolo 8"/>
          <p:cNvSpPr>
            <a:spLocks noChangeArrowheads="1"/>
          </p:cNvSpPr>
          <p:nvPr/>
        </p:nvSpPr>
        <p:spPr bwMode="auto">
          <a:xfrm>
            <a:off x="6116638" y="3357563"/>
            <a:ext cx="6502400" cy="1014412"/>
          </a:xfrm>
          <a:prstGeom prst="rect">
            <a:avLst/>
          </a:prstGeom>
          <a:noFill/>
          <a:ln>
            <a:noFill/>
          </a:ln>
          <a:extLst>
            <a:ext uri="{909E8E84-426E-40DD-AFC4-6F175D3DCCD1}"/>
            <a:ext uri="{91240B29-F687-4F45-9708-019B960494DF}"/>
          </a:extLst>
        </p:spPr>
        <p:txBody>
          <a:bodyPr>
            <a:spAutoFit/>
          </a:bodyPr>
          <a:lstStyle/>
          <a:p>
            <a:pPr hangingPunct="0">
              <a:defRPr/>
            </a:pPr>
            <a:r>
              <a:rPr lang="it-IT" sz="6000" b="1" spc="-150" dirty="0">
                <a:solidFill>
                  <a:srgbClr val="7030A0"/>
                </a:solidFill>
                <a:latin typeface="Calibri" pitchFamily="34" charset="0"/>
                <a:ea typeface="Helvetica Light" charset="0"/>
                <a:cs typeface="Helvetica Light" charset="0"/>
                <a:sym typeface="Helvetica Light" charset="0"/>
              </a:rPr>
              <a:t>PESCHE</a:t>
            </a:r>
            <a:r>
              <a:rPr lang="it-IT" sz="6000" spc="-150" dirty="0">
                <a:solidFill>
                  <a:srgbClr val="7030A0"/>
                </a:solidFill>
                <a:latin typeface="Calibri" pitchFamily="34" charset="0"/>
                <a:ea typeface="Helvetica Light" charset="0"/>
                <a:cs typeface="Helvetica Light" charset="0"/>
                <a:sym typeface="Helvetica Light" charset="0"/>
              </a:rPr>
              <a:t>&amp;</a:t>
            </a:r>
            <a:r>
              <a:rPr lang="it-IT" sz="6000" b="1" spc="-150" dirty="0">
                <a:solidFill>
                  <a:srgbClr val="7030A0"/>
                </a:solidFill>
                <a:latin typeface="Calibri" pitchFamily="34" charset="0"/>
                <a:ea typeface="Helvetica Light" charset="0"/>
                <a:cs typeface="Helvetica Light" charset="0"/>
                <a:sym typeface="Helvetica Light" charset="0"/>
              </a:rPr>
              <a:t>NETTARINE</a:t>
            </a:r>
          </a:p>
        </p:txBody>
      </p:sp>
      <p:pic>
        <p:nvPicPr>
          <p:cNvPr id="30728" name="Immagine 1"/>
          <p:cNvPicPr>
            <a:picLocks noChangeAspect="1"/>
          </p:cNvPicPr>
          <p:nvPr/>
        </p:nvPicPr>
        <p:blipFill>
          <a:blip r:embed="rId4"/>
          <a:srcRect/>
          <a:stretch>
            <a:fillRect/>
          </a:stretch>
        </p:blipFill>
        <p:spPr bwMode="auto">
          <a:xfrm>
            <a:off x="296863" y="2139950"/>
            <a:ext cx="4910137" cy="860425"/>
          </a:xfrm>
          <a:prstGeom prst="rect">
            <a:avLst/>
          </a:prstGeom>
          <a:noFill/>
          <a:ln w="9525">
            <a:noFill/>
            <a:miter lim="800000"/>
            <a:headEnd/>
            <a:tailEnd/>
          </a:ln>
        </p:spPr>
      </p:pic>
      <p:pic>
        <p:nvPicPr>
          <p:cNvPr id="30729" name="Picture 5"/>
          <p:cNvPicPr>
            <a:picLocks noChangeAspect="1" noChangeArrowheads="1"/>
          </p:cNvPicPr>
          <p:nvPr/>
        </p:nvPicPr>
        <p:blipFill>
          <a:blip r:embed="rId5"/>
          <a:srcRect/>
          <a:stretch>
            <a:fillRect/>
          </a:stretch>
        </p:blipFill>
        <p:spPr bwMode="auto">
          <a:xfrm>
            <a:off x="0" y="6156325"/>
            <a:ext cx="5710238" cy="36195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magine 3"/>
          <p:cNvPicPr>
            <a:picLocks noChangeAspect="1"/>
          </p:cNvPicPr>
          <p:nvPr/>
        </p:nvPicPr>
        <p:blipFill>
          <a:blip r:embed="rId2"/>
          <a:srcRect/>
          <a:stretch>
            <a:fillRect/>
          </a:stretch>
        </p:blipFill>
        <p:spPr bwMode="auto">
          <a:xfrm>
            <a:off x="4702175" y="2203450"/>
            <a:ext cx="5353050" cy="6911975"/>
          </a:xfrm>
          <a:prstGeom prst="rect">
            <a:avLst/>
          </a:prstGeom>
          <a:noFill/>
          <a:ln w="9525">
            <a:noFill/>
            <a:miter lim="800000"/>
            <a:headEnd/>
            <a:tailEnd/>
          </a:ln>
        </p:spPr>
      </p:pic>
      <p:sp>
        <p:nvSpPr>
          <p:cNvPr id="31746"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31747"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31749"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31750"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31753"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ITALIA / PESCHE</a:t>
            </a:r>
            <a:r>
              <a:rPr lang="it-IT" sz="4000">
                <a:solidFill>
                  <a:srgbClr val="7030A0"/>
                </a:solidFill>
                <a:latin typeface="Calibri" pitchFamily="34" charset="0"/>
              </a:rPr>
              <a:t>&amp;</a:t>
            </a:r>
            <a:r>
              <a:rPr lang="it-IT" sz="4000" b="1">
                <a:solidFill>
                  <a:srgbClr val="7030A0"/>
                </a:solidFill>
                <a:latin typeface="Calibri" pitchFamily="34" charset="0"/>
              </a:rPr>
              <a:t>NETTARINE:</a:t>
            </a:r>
            <a:br>
              <a:rPr lang="it-IT" sz="4000" b="1">
                <a:solidFill>
                  <a:srgbClr val="7030A0"/>
                </a:solidFill>
                <a:latin typeface="Calibri" pitchFamily="34" charset="0"/>
              </a:rPr>
            </a:br>
            <a:r>
              <a:rPr lang="it-IT" sz="3500" i="1">
                <a:solidFill>
                  <a:srgbClr val="7030A0"/>
                </a:solidFill>
                <a:latin typeface="Calibri" pitchFamily="34" charset="0"/>
              </a:rPr>
              <a:t>le modificazioni delle superfici dal 2000 al 2010</a:t>
            </a:r>
          </a:p>
        </p:txBody>
      </p:sp>
      <p:sp>
        <p:nvSpPr>
          <p:cNvPr id="31754" name="Rettangolo 18"/>
          <p:cNvSpPr>
            <a:spLocks noChangeArrowheads="1"/>
          </p:cNvSpPr>
          <p:nvPr/>
        </p:nvSpPr>
        <p:spPr bwMode="auto">
          <a:xfrm>
            <a:off x="8596313" y="9340850"/>
            <a:ext cx="3954462"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ISTAT, censimenti generali dell’agricoltura 2000 e 2010</a:t>
            </a:r>
          </a:p>
        </p:txBody>
      </p:sp>
      <p:pic>
        <p:nvPicPr>
          <p:cNvPr id="31755"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pic>
        <p:nvPicPr>
          <p:cNvPr id="31756" name="Picture 5"/>
          <p:cNvPicPr>
            <a:picLocks noChangeAspect="1" noChangeArrowheads="1"/>
          </p:cNvPicPr>
          <p:nvPr/>
        </p:nvPicPr>
        <p:blipFill>
          <a:blip r:embed="rId6"/>
          <a:srcRect/>
          <a:stretch>
            <a:fillRect/>
          </a:stretch>
        </p:blipFill>
        <p:spPr bwMode="auto">
          <a:xfrm>
            <a:off x="0" y="7972425"/>
            <a:ext cx="2844800" cy="1803400"/>
          </a:xfrm>
          <a:prstGeom prst="rect">
            <a:avLst/>
          </a:prstGeom>
          <a:noFill/>
          <a:ln w="9525">
            <a:noFill/>
            <a:miter lim="800000"/>
            <a:headEnd/>
            <a:tailEnd/>
          </a:ln>
        </p:spPr>
      </p:pic>
      <p:sp>
        <p:nvSpPr>
          <p:cNvPr id="31757" name="CasellaDiTesto 19"/>
          <p:cNvSpPr txBox="1">
            <a:spLocks noChangeArrowheads="1"/>
          </p:cNvSpPr>
          <p:nvPr/>
        </p:nvSpPr>
        <p:spPr bwMode="auto">
          <a:xfrm>
            <a:off x="2686050" y="1924050"/>
            <a:ext cx="2006600" cy="7094538"/>
          </a:xfrm>
          <a:prstGeom prst="rect">
            <a:avLst/>
          </a:prstGeom>
          <a:noFill/>
          <a:ln w="9525">
            <a:noFill/>
            <a:miter lim="800000"/>
            <a:headEnd/>
            <a:tailEnd/>
          </a:ln>
        </p:spPr>
        <p:txBody>
          <a:bodyPr>
            <a:spAutoFit/>
          </a:bodyPr>
          <a:lstStyle/>
          <a:p>
            <a:pPr algn="r" hangingPunct="0"/>
            <a:r>
              <a:rPr lang="it-IT" sz="2500" b="1">
                <a:latin typeface="Calibri" pitchFamily="34" charset="0"/>
              </a:rPr>
              <a:t>2000</a:t>
            </a:r>
          </a:p>
          <a:p>
            <a:pPr algn="r" hangingPunct="0"/>
            <a:endParaRPr lang="it-IT" sz="1000" b="1">
              <a:latin typeface="Calibri" pitchFamily="34" charset="0"/>
            </a:endParaRPr>
          </a:p>
          <a:p>
            <a:pPr algn="r" hangingPunct="0"/>
            <a:r>
              <a:rPr lang="it-IT" sz="1600">
                <a:latin typeface="Calibri" pitchFamily="34" charset="0"/>
              </a:rPr>
              <a:t>Piemonte: </a:t>
            </a:r>
          </a:p>
          <a:p>
            <a:pPr algn="r" hangingPunct="0"/>
            <a:r>
              <a:rPr lang="it-IT" sz="1600">
                <a:latin typeface="Calibri" pitchFamily="34" charset="0"/>
              </a:rPr>
              <a:t>7.083 ha – 9%</a:t>
            </a:r>
          </a:p>
          <a:p>
            <a:pPr algn="r" hangingPunct="0"/>
            <a:endParaRPr lang="it-IT" sz="1000">
              <a:latin typeface="Calibri" pitchFamily="34" charset="0"/>
            </a:endParaRPr>
          </a:p>
          <a:p>
            <a:pPr algn="r" hangingPunct="0"/>
            <a:r>
              <a:rPr lang="it-IT" sz="1600">
                <a:latin typeface="Calibri" pitchFamily="34" charset="0"/>
              </a:rPr>
              <a:t>Veneto: </a:t>
            </a:r>
          </a:p>
          <a:p>
            <a:pPr algn="r" hangingPunct="0"/>
            <a:r>
              <a:rPr lang="it-IT" sz="1600">
                <a:latin typeface="Calibri" pitchFamily="34" charset="0"/>
              </a:rPr>
              <a:t>6.066 ha – 7%</a:t>
            </a:r>
          </a:p>
          <a:p>
            <a:pPr algn="r" hangingPunct="0"/>
            <a:endParaRPr lang="it-IT" sz="1000">
              <a:latin typeface="Calibri" pitchFamily="34" charset="0"/>
            </a:endParaRPr>
          </a:p>
          <a:p>
            <a:pPr algn="r" hangingPunct="0"/>
            <a:r>
              <a:rPr lang="it-IT" sz="1600">
                <a:latin typeface="Calibri" pitchFamily="34" charset="0"/>
              </a:rPr>
              <a:t>Emilia-Romagna:</a:t>
            </a:r>
          </a:p>
          <a:p>
            <a:pPr algn="r" hangingPunct="0"/>
            <a:r>
              <a:rPr lang="it-IT" sz="1600">
                <a:latin typeface="Calibri" pitchFamily="34" charset="0"/>
              </a:rPr>
              <a:t>29.530 ha – 36%</a:t>
            </a:r>
          </a:p>
          <a:p>
            <a:pPr algn="r" hangingPunct="0"/>
            <a:endParaRPr lang="it-IT" sz="1000">
              <a:latin typeface="Calibri" pitchFamily="34" charset="0"/>
            </a:endParaRPr>
          </a:p>
          <a:p>
            <a:pPr algn="r" hangingPunct="0"/>
            <a:r>
              <a:rPr lang="it-IT" sz="1600">
                <a:latin typeface="Calibri" pitchFamily="34" charset="0"/>
              </a:rPr>
              <a:t>Lazio:</a:t>
            </a:r>
          </a:p>
          <a:p>
            <a:pPr algn="r" hangingPunct="0"/>
            <a:r>
              <a:rPr lang="it-IT" sz="1600">
                <a:latin typeface="Calibri" pitchFamily="34" charset="0"/>
              </a:rPr>
              <a:t>2.964 ha  - 4%</a:t>
            </a:r>
          </a:p>
          <a:p>
            <a:pPr algn="r" hangingPunct="0"/>
            <a:endParaRPr lang="it-IT" sz="1000">
              <a:latin typeface="Calibri" pitchFamily="34" charset="0"/>
            </a:endParaRPr>
          </a:p>
          <a:p>
            <a:pPr algn="r" hangingPunct="0"/>
            <a:r>
              <a:rPr lang="it-IT" sz="1600">
                <a:latin typeface="Calibri" pitchFamily="34" charset="0"/>
              </a:rPr>
              <a:t>Campania: </a:t>
            </a:r>
          </a:p>
          <a:p>
            <a:pPr algn="r" hangingPunct="0"/>
            <a:r>
              <a:rPr lang="it-IT" sz="1600">
                <a:latin typeface="Calibri" pitchFamily="34" charset="0"/>
              </a:rPr>
              <a:t>13.275 ha  - 16%</a:t>
            </a:r>
          </a:p>
          <a:p>
            <a:pPr algn="r" hangingPunct="0"/>
            <a:endParaRPr lang="it-IT" sz="1000">
              <a:latin typeface="Calibri" pitchFamily="34" charset="0"/>
            </a:endParaRPr>
          </a:p>
          <a:p>
            <a:pPr algn="r" hangingPunct="0"/>
            <a:r>
              <a:rPr lang="it-IT" sz="1600">
                <a:latin typeface="Calibri" pitchFamily="34" charset="0"/>
              </a:rPr>
              <a:t>Puglia: </a:t>
            </a:r>
          </a:p>
          <a:p>
            <a:pPr algn="r" hangingPunct="0"/>
            <a:r>
              <a:rPr lang="it-IT" sz="1600">
                <a:latin typeface="Calibri" pitchFamily="34" charset="0"/>
              </a:rPr>
              <a:t>2.886 ha – 4%</a:t>
            </a:r>
          </a:p>
          <a:p>
            <a:pPr algn="r" hangingPunct="0"/>
            <a:endParaRPr lang="it-IT" sz="1000">
              <a:latin typeface="Calibri" pitchFamily="34" charset="0"/>
            </a:endParaRPr>
          </a:p>
          <a:p>
            <a:pPr algn="r" hangingPunct="0"/>
            <a:r>
              <a:rPr lang="it-IT" sz="1600">
                <a:latin typeface="Calibri" pitchFamily="34" charset="0"/>
              </a:rPr>
              <a:t>Basilicata: </a:t>
            </a:r>
          </a:p>
          <a:p>
            <a:pPr algn="r" hangingPunct="0"/>
            <a:r>
              <a:rPr lang="it-IT" sz="1600">
                <a:latin typeface="Calibri" pitchFamily="34" charset="0"/>
              </a:rPr>
              <a:t>3.382 ha – 4%</a:t>
            </a:r>
          </a:p>
          <a:p>
            <a:pPr algn="r" hangingPunct="0"/>
            <a:endParaRPr lang="it-IT" sz="1000">
              <a:latin typeface="Calibri" pitchFamily="34" charset="0"/>
            </a:endParaRPr>
          </a:p>
          <a:p>
            <a:pPr algn="r" hangingPunct="0"/>
            <a:r>
              <a:rPr lang="it-IT" sz="1600">
                <a:latin typeface="Calibri" pitchFamily="34" charset="0"/>
              </a:rPr>
              <a:t>Calabria:</a:t>
            </a:r>
          </a:p>
          <a:p>
            <a:pPr algn="r" hangingPunct="0"/>
            <a:r>
              <a:rPr lang="it-IT" sz="1600">
                <a:latin typeface="Calibri" pitchFamily="34" charset="0"/>
              </a:rPr>
              <a:t>3.477 ha – 4%</a:t>
            </a:r>
          </a:p>
          <a:p>
            <a:pPr algn="r" hangingPunct="0"/>
            <a:endParaRPr lang="it-IT" sz="1000">
              <a:latin typeface="Calibri" pitchFamily="34" charset="0"/>
            </a:endParaRPr>
          </a:p>
          <a:p>
            <a:pPr algn="r" hangingPunct="0"/>
            <a:r>
              <a:rPr lang="it-IT" sz="1600">
                <a:latin typeface="Calibri" pitchFamily="34" charset="0"/>
              </a:rPr>
              <a:t>Sicilia: </a:t>
            </a:r>
          </a:p>
          <a:p>
            <a:pPr algn="r" hangingPunct="0"/>
            <a:r>
              <a:rPr lang="it-IT" sz="1600">
                <a:latin typeface="Calibri" pitchFamily="34" charset="0"/>
              </a:rPr>
              <a:t>4.576 ha – 6%</a:t>
            </a:r>
          </a:p>
          <a:p>
            <a:pPr algn="r" hangingPunct="0"/>
            <a:endParaRPr lang="it-IT" sz="1600">
              <a:latin typeface="Calibri" pitchFamily="34" charset="0"/>
            </a:endParaRPr>
          </a:p>
          <a:p>
            <a:pPr algn="r" hangingPunct="0"/>
            <a:r>
              <a:rPr lang="it-IT" sz="1800" b="1">
                <a:latin typeface="Calibri" pitchFamily="34" charset="0"/>
              </a:rPr>
              <a:t>ITALIA:</a:t>
            </a:r>
          </a:p>
          <a:p>
            <a:pPr algn="r" hangingPunct="0"/>
            <a:r>
              <a:rPr lang="it-IT" sz="1800" b="1">
                <a:latin typeface="Calibri" pitchFamily="34" charset="0"/>
              </a:rPr>
              <a:t>82.401 ha </a:t>
            </a:r>
          </a:p>
        </p:txBody>
      </p:sp>
      <p:sp>
        <p:nvSpPr>
          <p:cNvPr id="31758" name="CasellaDiTesto 31"/>
          <p:cNvSpPr txBox="1">
            <a:spLocks noChangeArrowheads="1"/>
          </p:cNvSpPr>
          <p:nvPr/>
        </p:nvSpPr>
        <p:spPr bwMode="auto">
          <a:xfrm>
            <a:off x="10144125" y="1924050"/>
            <a:ext cx="2695575" cy="7064375"/>
          </a:xfrm>
          <a:prstGeom prst="rect">
            <a:avLst/>
          </a:prstGeom>
          <a:noFill/>
          <a:ln w="9525">
            <a:noFill/>
            <a:miter lim="800000"/>
            <a:headEnd/>
            <a:tailEnd/>
          </a:ln>
        </p:spPr>
        <p:txBody>
          <a:bodyPr>
            <a:spAutoFit/>
          </a:bodyPr>
          <a:lstStyle/>
          <a:p>
            <a:pPr hangingPunct="0"/>
            <a:r>
              <a:rPr lang="it-IT" sz="2500" b="1">
                <a:latin typeface="Calibri" pitchFamily="34" charset="0"/>
              </a:rPr>
              <a:t>2010</a:t>
            </a:r>
          </a:p>
          <a:p>
            <a:pPr hangingPunct="0"/>
            <a:endParaRPr lang="it-IT" sz="1000" b="1">
              <a:latin typeface="Calibri" pitchFamily="34" charset="0"/>
            </a:endParaRPr>
          </a:p>
          <a:p>
            <a:pPr hangingPunct="0"/>
            <a:r>
              <a:rPr lang="it-IT" sz="1600">
                <a:latin typeface="Calibri" pitchFamily="34" charset="0"/>
              </a:rPr>
              <a:t>Piemonte: </a:t>
            </a:r>
          </a:p>
          <a:p>
            <a:pPr hangingPunct="0"/>
            <a:r>
              <a:rPr lang="it-IT" sz="1600">
                <a:latin typeface="Calibri" pitchFamily="34" charset="0"/>
              </a:rPr>
              <a:t>5.954 ha – 9%, </a:t>
            </a:r>
            <a:r>
              <a:rPr lang="it-IT" sz="1600" b="1">
                <a:latin typeface="Calibri" pitchFamily="34" charset="0"/>
              </a:rPr>
              <a:t>-16%</a:t>
            </a:r>
          </a:p>
          <a:p>
            <a:pPr hangingPunct="0"/>
            <a:endParaRPr lang="it-IT" sz="1000" b="1">
              <a:latin typeface="Calibri" pitchFamily="34" charset="0"/>
            </a:endParaRPr>
          </a:p>
          <a:p>
            <a:pPr hangingPunct="0"/>
            <a:r>
              <a:rPr lang="it-IT" sz="1600">
                <a:latin typeface="Calibri" pitchFamily="34" charset="0"/>
              </a:rPr>
              <a:t>Veneto: </a:t>
            </a:r>
          </a:p>
          <a:p>
            <a:pPr hangingPunct="0"/>
            <a:r>
              <a:rPr lang="it-IT" sz="1600">
                <a:latin typeface="Calibri" pitchFamily="34" charset="0"/>
              </a:rPr>
              <a:t>4.069 ha – 6%, </a:t>
            </a:r>
            <a:r>
              <a:rPr lang="it-IT" sz="1600" b="1">
                <a:solidFill>
                  <a:srgbClr val="FF0000"/>
                </a:solidFill>
                <a:latin typeface="Calibri" pitchFamily="34" charset="0"/>
              </a:rPr>
              <a:t>-33%</a:t>
            </a:r>
          </a:p>
          <a:p>
            <a:pPr hangingPunct="0"/>
            <a:endParaRPr lang="it-IT" sz="1000" b="1">
              <a:solidFill>
                <a:srgbClr val="FF0000"/>
              </a:solidFill>
              <a:latin typeface="Calibri" pitchFamily="34" charset="0"/>
            </a:endParaRPr>
          </a:p>
          <a:p>
            <a:pPr hangingPunct="0"/>
            <a:r>
              <a:rPr lang="it-IT" sz="1600">
                <a:latin typeface="Calibri" pitchFamily="34" charset="0"/>
              </a:rPr>
              <a:t>Emilia-Romagna:</a:t>
            </a:r>
          </a:p>
          <a:p>
            <a:pPr hangingPunct="0"/>
            <a:r>
              <a:rPr lang="it-IT" sz="1600">
                <a:latin typeface="Calibri" pitchFamily="34" charset="0"/>
              </a:rPr>
              <a:t>19.247 ha – 29%, </a:t>
            </a:r>
            <a:r>
              <a:rPr lang="it-IT" sz="1600" b="1">
                <a:solidFill>
                  <a:srgbClr val="FF0000"/>
                </a:solidFill>
                <a:latin typeface="Calibri" pitchFamily="34" charset="0"/>
              </a:rPr>
              <a:t>-35%</a:t>
            </a:r>
          </a:p>
          <a:p>
            <a:pPr hangingPunct="0"/>
            <a:endParaRPr lang="it-IT" sz="1000" b="1">
              <a:solidFill>
                <a:srgbClr val="FF0000"/>
              </a:solidFill>
              <a:latin typeface="Calibri" pitchFamily="34" charset="0"/>
            </a:endParaRPr>
          </a:p>
          <a:p>
            <a:pPr hangingPunct="0"/>
            <a:r>
              <a:rPr lang="it-IT" sz="1600">
                <a:latin typeface="Calibri" pitchFamily="34" charset="0"/>
              </a:rPr>
              <a:t>Lazio:  </a:t>
            </a:r>
          </a:p>
          <a:p>
            <a:pPr hangingPunct="0"/>
            <a:r>
              <a:rPr lang="it-IT" sz="1600">
                <a:latin typeface="Calibri" pitchFamily="34" charset="0"/>
              </a:rPr>
              <a:t>1.433 ha  - 2%, </a:t>
            </a:r>
            <a:r>
              <a:rPr lang="it-IT" sz="1600" b="1">
                <a:solidFill>
                  <a:srgbClr val="FF0000"/>
                </a:solidFill>
                <a:latin typeface="Calibri" pitchFamily="34" charset="0"/>
              </a:rPr>
              <a:t>-52% </a:t>
            </a:r>
          </a:p>
          <a:p>
            <a:pPr hangingPunct="0"/>
            <a:endParaRPr lang="it-IT" sz="1000" b="1">
              <a:solidFill>
                <a:srgbClr val="FF0000"/>
              </a:solidFill>
              <a:latin typeface="Calibri" pitchFamily="34" charset="0"/>
            </a:endParaRPr>
          </a:p>
          <a:p>
            <a:pPr hangingPunct="0"/>
            <a:r>
              <a:rPr lang="it-IT" sz="1600">
                <a:latin typeface="Calibri" pitchFamily="34" charset="0"/>
              </a:rPr>
              <a:t>Campania: </a:t>
            </a:r>
          </a:p>
          <a:p>
            <a:pPr hangingPunct="0"/>
            <a:r>
              <a:rPr lang="it-IT" sz="1600">
                <a:latin typeface="Calibri" pitchFamily="34" charset="0"/>
              </a:rPr>
              <a:t>12.692 ha  - 19%, </a:t>
            </a:r>
            <a:r>
              <a:rPr lang="it-IT" sz="1600" b="1">
                <a:latin typeface="Calibri" pitchFamily="34" charset="0"/>
              </a:rPr>
              <a:t>-4% </a:t>
            </a:r>
          </a:p>
          <a:p>
            <a:pPr hangingPunct="0"/>
            <a:endParaRPr lang="it-IT" sz="1000" b="1">
              <a:latin typeface="Calibri" pitchFamily="34" charset="0"/>
            </a:endParaRPr>
          </a:p>
          <a:p>
            <a:pPr hangingPunct="0"/>
            <a:r>
              <a:rPr lang="it-IT" sz="1600">
                <a:latin typeface="Calibri" pitchFamily="34" charset="0"/>
              </a:rPr>
              <a:t>Puglia:  </a:t>
            </a:r>
          </a:p>
          <a:p>
            <a:pPr hangingPunct="0"/>
            <a:r>
              <a:rPr lang="it-IT" sz="1600">
                <a:latin typeface="Calibri" pitchFamily="34" charset="0"/>
              </a:rPr>
              <a:t>4.607 ha – 7%, </a:t>
            </a:r>
            <a:r>
              <a:rPr lang="it-IT" sz="1600" b="1">
                <a:solidFill>
                  <a:srgbClr val="00B050"/>
                </a:solidFill>
                <a:latin typeface="Calibri" pitchFamily="34" charset="0"/>
              </a:rPr>
              <a:t>+60% </a:t>
            </a:r>
          </a:p>
          <a:p>
            <a:pPr hangingPunct="0"/>
            <a:endParaRPr lang="it-IT" sz="1000" b="1">
              <a:solidFill>
                <a:srgbClr val="00B050"/>
              </a:solidFill>
              <a:latin typeface="Calibri" pitchFamily="34" charset="0"/>
            </a:endParaRPr>
          </a:p>
          <a:p>
            <a:pPr hangingPunct="0"/>
            <a:r>
              <a:rPr lang="it-IT" sz="1600">
                <a:latin typeface="Calibri" pitchFamily="34" charset="0"/>
              </a:rPr>
              <a:t>Basilicata:  </a:t>
            </a:r>
          </a:p>
          <a:p>
            <a:pPr hangingPunct="0"/>
            <a:r>
              <a:rPr lang="it-IT" sz="1600">
                <a:latin typeface="Calibri" pitchFamily="34" charset="0"/>
              </a:rPr>
              <a:t>3.414 ha – 5%, </a:t>
            </a:r>
            <a:r>
              <a:rPr lang="it-IT" sz="1600" b="1">
                <a:solidFill>
                  <a:srgbClr val="00B050"/>
                </a:solidFill>
                <a:latin typeface="Calibri" pitchFamily="34" charset="0"/>
              </a:rPr>
              <a:t>+1%</a:t>
            </a:r>
          </a:p>
          <a:p>
            <a:pPr hangingPunct="0"/>
            <a:endParaRPr lang="it-IT" sz="1000" b="1">
              <a:solidFill>
                <a:srgbClr val="00B050"/>
              </a:solidFill>
              <a:latin typeface="Calibri" pitchFamily="34" charset="0"/>
            </a:endParaRPr>
          </a:p>
          <a:p>
            <a:pPr hangingPunct="0"/>
            <a:r>
              <a:rPr lang="it-IT" sz="1600">
                <a:latin typeface="Calibri" pitchFamily="34" charset="0"/>
              </a:rPr>
              <a:t>Calabria:  </a:t>
            </a:r>
          </a:p>
          <a:p>
            <a:pPr hangingPunct="0"/>
            <a:r>
              <a:rPr lang="it-IT" sz="1600">
                <a:latin typeface="Calibri" pitchFamily="34" charset="0"/>
              </a:rPr>
              <a:t>3.397 ha – 5%, </a:t>
            </a:r>
            <a:r>
              <a:rPr lang="it-IT" sz="1600" b="1">
                <a:latin typeface="Calibri" pitchFamily="34" charset="0"/>
              </a:rPr>
              <a:t>-2%</a:t>
            </a:r>
          </a:p>
          <a:p>
            <a:pPr hangingPunct="0"/>
            <a:endParaRPr lang="it-IT" sz="1000" b="1">
              <a:latin typeface="Calibri" pitchFamily="34" charset="0"/>
            </a:endParaRPr>
          </a:p>
          <a:p>
            <a:pPr hangingPunct="0"/>
            <a:r>
              <a:rPr lang="it-IT" sz="1600">
                <a:latin typeface="Calibri" pitchFamily="34" charset="0"/>
              </a:rPr>
              <a:t>Sicilia: </a:t>
            </a:r>
          </a:p>
          <a:p>
            <a:pPr hangingPunct="0"/>
            <a:r>
              <a:rPr lang="it-IT" sz="1600">
                <a:latin typeface="Calibri" pitchFamily="34" charset="0"/>
              </a:rPr>
              <a:t>5.475 ha – 8%, </a:t>
            </a:r>
            <a:r>
              <a:rPr lang="it-IT" sz="1600" b="1">
                <a:solidFill>
                  <a:srgbClr val="00B050"/>
                </a:solidFill>
                <a:latin typeface="Calibri" pitchFamily="34" charset="0"/>
              </a:rPr>
              <a:t>+20%</a:t>
            </a:r>
          </a:p>
          <a:p>
            <a:pPr hangingPunct="0"/>
            <a:endParaRPr lang="it-IT" sz="1600" b="1">
              <a:solidFill>
                <a:srgbClr val="00B050"/>
              </a:solidFill>
              <a:latin typeface="Calibri" pitchFamily="34" charset="0"/>
            </a:endParaRPr>
          </a:p>
          <a:p>
            <a:pPr hangingPunct="0"/>
            <a:r>
              <a:rPr lang="it-IT" sz="1800" b="1">
                <a:latin typeface="Calibri" pitchFamily="34" charset="0"/>
              </a:rPr>
              <a:t>ITALIA: </a:t>
            </a:r>
          </a:p>
          <a:p>
            <a:pPr hangingPunct="0"/>
            <a:r>
              <a:rPr lang="it-IT" sz="1800" b="1">
                <a:latin typeface="Calibri" pitchFamily="34" charset="0"/>
              </a:rPr>
              <a:t>65.955 ha, </a:t>
            </a:r>
            <a:r>
              <a:rPr lang="it-IT" sz="1800" b="1">
                <a:solidFill>
                  <a:srgbClr val="FF0000"/>
                </a:solidFill>
                <a:latin typeface="Calibri" pitchFamily="34" charset="0"/>
              </a:rPr>
              <a:t>-20%</a:t>
            </a:r>
            <a:endParaRPr lang="it-IT" sz="1600" b="1">
              <a:latin typeface="Calibri" pitchFamily="34" charset="0"/>
            </a:endParaRPr>
          </a:p>
        </p:txBody>
      </p:sp>
      <p:sp>
        <p:nvSpPr>
          <p:cNvPr id="42" name="Freccia in su 41"/>
          <p:cNvSpPr/>
          <p:nvPr/>
        </p:nvSpPr>
        <p:spPr>
          <a:xfrm>
            <a:off x="8048625" y="5656263"/>
            <a:ext cx="360363" cy="26035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defRPr/>
            </a:pPr>
            <a:endParaRPr lang="it-IT">
              <a:sym typeface="Helvetica Light" charset="0"/>
            </a:endParaRPr>
          </a:p>
        </p:txBody>
      </p:sp>
      <p:sp>
        <p:nvSpPr>
          <p:cNvPr id="43" name="Freccia in su 42"/>
          <p:cNvSpPr/>
          <p:nvPr/>
        </p:nvSpPr>
        <p:spPr>
          <a:xfrm>
            <a:off x="8048625" y="7712075"/>
            <a:ext cx="360363" cy="26035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defRPr/>
            </a:pPr>
            <a:endParaRPr lang="it-IT">
              <a:sym typeface="Helvetica Light" charset="0"/>
            </a:endParaRPr>
          </a:p>
        </p:txBody>
      </p:sp>
      <p:sp>
        <p:nvSpPr>
          <p:cNvPr id="44" name="Freccia in su 43"/>
          <p:cNvSpPr/>
          <p:nvPr/>
        </p:nvSpPr>
        <p:spPr>
          <a:xfrm>
            <a:off x="8756650" y="5916613"/>
            <a:ext cx="360363" cy="261937"/>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defRPr/>
            </a:pPr>
            <a:endParaRPr lang="it-IT">
              <a:sym typeface="Helvetica Light" charset="0"/>
            </a:endParaRPr>
          </a:p>
        </p:txBody>
      </p:sp>
      <p:sp>
        <p:nvSpPr>
          <p:cNvPr id="45" name="Freccia in su 44"/>
          <p:cNvSpPr/>
          <p:nvPr/>
        </p:nvSpPr>
        <p:spPr>
          <a:xfrm>
            <a:off x="8964613" y="5454650"/>
            <a:ext cx="360362" cy="26193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defRPr/>
            </a:pPr>
            <a:endParaRPr lang="it-IT">
              <a:sym typeface="Helvetica Light" charset="0"/>
            </a:endParaRPr>
          </a:p>
        </p:txBody>
      </p:sp>
      <p:sp>
        <p:nvSpPr>
          <p:cNvPr id="46" name="Freccia in su 45"/>
          <p:cNvSpPr/>
          <p:nvPr/>
        </p:nvSpPr>
        <p:spPr>
          <a:xfrm rot="10800000">
            <a:off x="6646863" y="3076575"/>
            <a:ext cx="360362" cy="2619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defRPr/>
            </a:pPr>
            <a:endParaRPr lang="it-IT">
              <a:sym typeface="Helvetica Light" charset="0"/>
            </a:endParaRPr>
          </a:p>
        </p:txBody>
      </p:sp>
      <p:sp>
        <p:nvSpPr>
          <p:cNvPr id="47" name="Freccia in su 46"/>
          <p:cNvSpPr/>
          <p:nvPr/>
        </p:nvSpPr>
        <p:spPr>
          <a:xfrm rot="10800000">
            <a:off x="6484938" y="3597275"/>
            <a:ext cx="360362" cy="2619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defRPr/>
            </a:pPr>
            <a:endParaRPr lang="it-IT">
              <a:sym typeface="Helvetica Light" charset="0"/>
            </a:endParaRPr>
          </a:p>
        </p:txBody>
      </p:sp>
      <p:sp>
        <p:nvSpPr>
          <p:cNvPr id="48" name="Freccia in su 47"/>
          <p:cNvSpPr/>
          <p:nvPr/>
        </p:nvSpPr>
        <p:spPr>
          <a:xfrm rot="10800000">
            <a:off x="7177088" y="5181600"/>
            <a:ext cx="360362" cy="2619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defRPr/>
            </a:pPr>
            <a:endParaRPr lang="it-IT">
              <a:sym typeface="Helvetica Light" charset="0"/>
            </a:endParaRPr>
          </a:p>
        </p:txBody>
      </p:sp>
      <p:sp>
        <p:nvSpPr>
          <p:cNvPr id="49" name="Freccia a destra 48"/>
          <p:cNvSpPr/>
          <p:nvPr/>
        </p:nvSpPr>
        <p:spPr>
          <a:xfrm>
            <a:off x="5124450" y="3363913"/>
            <a:ext cx="360363" cy="26352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defRPr/>
            </a:pPr>
            <a:endParaRPr lang="it-IT">
              <a:sym typeface="Helvetica Light" charset="0"/>
            </a:endParaRPr>
          </a:p>
        </p:txBody>
      </p:sp>
      <p:sp>
        <p:nvSpPr>
          <p:cNvPr id="50" name="Freccia in su 49"/>
          <p:cNvSpPr/>
          <p:nvPr/>
        </p:nvSpPr>
        <p:spPr>
          <a:xfrm>
            <a:off x="8964613" y="6605588"/>
            <a:ext cx="360362" cy="261937"/>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defRPr/>
            </a:pPr>
            <a:endParaRPr lang="it-IT">
              <a:sym typeface="Helvetica Light" charset="0"/>
            </a:endParaRPr>
          </a:p>
        </p:txBody>
      </p:sp>
      <p:sp>
        <p:nvSpPr>
          <p:cNvPr id="52" name="Freccia a destra 51"/>
          <p:cNvSpPr/>
          <p:nvPr/>
        </p:nvSpPr>
        <p:spPr>
          <a:xfrm>
            <a:off x="8158163" y="5838825"/>
            <a:ext cx="360362" cy="26193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defRPr/>
            </a:pPr>
            <a:endParaRPr lang="it-IT">
              <a:sym typeface="Helvetica Light"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32770"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32772"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32773"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32776"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ITALIA / PESCHE, PERCOCHE</a:t>
            </a:r>
            <a:r>
              <a:rPr lang="it-IT" sz="4000">
                <a:solidFill>
                  <a:srgbClr val="7030A0"/>
                </a:solidFill>
                <a:latin typeface="Calibri" pitchFamily="34" charset="0"/>
              </a:rPr>
              <a:t>&amp;</a:t>
            </a:r>
            <a:r>
              <a:rPr lang="it-IT" sz="4000" b="1">
                <a:solidFill>
                  <a:srgbClr val="7030A0"/>
                </a:solidFill>
                <a:latin typeface="Calibri" pitchFamily="34" charset="0"/>
              </a:rPr>
              <a:t>NETTARINE:</a:t>
            </a:r>
            <a:br>
              <a:rPr lang="it-IT" sz="4000" b="1">
                <a:solidFill>
                  <a:srgbClr val="7030A0"/>
                </a:solidFill>
                <a:latin typeface="Calibri" pitchFamily="34" charset="0"/>
              </a:rPr>
            </a:br>
            <a:r>
              <a:rPr lang="it-IT" sz="3500" i="1">
                <a:solidFill>
                  <a:srgbClr val="7030A0"/>
                </a:solidFill>
                <a:latin typeface="Calibri" pitchFamily="34" charset="0"/>
              </a:rPr>
              <a:t>trend della produzione</a:t>
            </a:r>
          </a:p>
        </p:txBody>
      </p:sp>
      <p:sp>
        <p:nvSpPr>
          <p:cNvPr id="32777" name="Rettangolo 6"/>
          <p:cNvSpPr>
            <a:spLocks noChangeArrowheads="1"/>
          </p:cNvSpPr>
          <p:nvPr/>
        </p:nvSpPr>
        <p:spPr bwMode="auto">
          <a:xfrm>
            <a:off x="3167063" y="8561388"/>
            <a:ext cx="9383712" cy="708025"/>
          </a:xfrm>
          <a:prstGeom prst="rect">
            <a:avLst/>
          </a:prstGeom>
          <a:noFill/>
          <a:ln w="9525">
            <a:noFill/>
            <a:miter lim="800000"/>
            <a:headEnd/>
            <a:tailEnd/>
          </a:ln>
        </p:spPr>
        <p:txBody>
          <a:bodyPr>
            <a:spAutoFit/>
          </a:bodyPr>
          <a:lstStyle/>
          <a:p>
            <a:pPr hangingPunct="0"/>
            <a:r>
              <a:rPr lang="it-IT" sz="2000" b="1">
                <a:latin typeface="Calibri" pitchFamily="34" charset="0"/>
              </a:rPr>
              <a:t>La diminuzione delle superfici si è tradotta in un calo della produzione, il cui potenziale è sceso da quasi 1,8 milioni di tonnellate a 1,6 milioni di tonnellate</a:t>
            </a:r>
          </a:p>
        </p:txBody>
      </p:sp>
      <p:sp>
        <p:nvSpPr>
          <p:cNvPr id="32778" name="Rettangolo 18"/>
          <p:cNvSpPr>
            <a:spLocks noChangeArrowheads="1"/>
          </p:cNvSpPr>
          <p:nvPr/>
        </p:nvSpPr>
        <p:spPr bwMode="auto">
          <a:xfrm>
            <a:off x="10910888" y="9340850"/>
            <a:ext cx="1635125"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a:t>
            </a:r>
          </a:p>
        </p:txBody>
      </p:sp>
      <p:pic>
        <p:nvPicPr>
          <p:cNvPr id="32779"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32780" name="Picture 2"/>
          <p:cNvPicPr>
            <a:picLocks noChangeAspect="1" noChangeArrowheads="1"/>
          </p:cNvPicPr>
          <p:nvPr/>
        </p:nvPicPr>
        <p:blipFill>
          <a:blip r:embed="rId5"/>
          <a:srcRect/>
          <a:stretch>
            <a:fillRect/>
          </a:stretch>
        </p:blipFill>
        <p:spPr bwMode="auto">
          <a:xfrm>
            <a:off x="3262313" y="1852613"/>
            <a:ext cx="9361487" cy="6110287"/>
          </a:xfrm>
          <a:prstGeom prst="rect">
            <a:avLst/>
          </a:prstGeom>
          <a:noFill/>
          <a:ln w="9525">
            <a:noFill/>
            <a:miter lim="800000"/>
            <a:headEnd/>
            <a:tailEnd/>
          </a:ln>
        </p:spPr>
      </p:pic>
      <p:pic>
        <p:nvPicPr>
          <p:cNvPr id="32781" name="Picture 5"/>
          <p:cNvPicPr>
            <a:picLocks noChangeAspect="1" noChangeArrowheads="1"/>
          </p:cNvPicPr>
          <p:nvPr/>
        </p:nvPicPr>
        <p:blipFill>
          <a:blip r:embed="rId6"/>
          <a:srcRect/>
          <a:stretch>
            <a:fillRect/>
          </a:stretch>
        </p:blipFill>
        <p:spPr bwMode="auto">
          <a:xfrm>
            <a:off x="0" y="7972425"/>
            <a:ext cx="2844800" cy="1803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ttangolo 7"/>
          <p:cNvSpPr>
            <a:spLocks noChangeArrowheads="1"/>
          </p:cNvSpPr>
          <p:nvPr/>
        </p:nvSpPr>
        <p:spPr bwMode="auto">
          <a:xfrm>
            <a:off x="0" y="0"/>
            <a:ext cx="5710238" cy="4156075"/>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15362"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296863" y="4840288"/>
            <a:ext cx="2838450" cy="506412"/>
          </a:xfrm>
          <a:prstGeom prst="rect">
            <a:avLst/>
          </a:prstGeom>
          <a:noFill/>
          <a:ln w="9525">
            <a:noFill/>
            <a:miter lim="800000"/>
            <a:headEnd/>
            <a:tailEnd/>
          </a:ln>
        </p:spPr>
      </p:pic>
      <p:sp>
        <p:nvSpPr>
          <p:cNvPr id="6" name="Casella di testo 2"/>
          <p:cNvSpPr txBox="1">
            <a:spLocks noChangeArrowheads="1"/>
          </p:cNvSpPr>
          <p:nvPr/>
        </p:nvSpPr>
        <p:spPr bwMode="auto">
          <a:xfrm>
            <a:off x="168275" y="2984500"/>
            <a:ext cx="5254625" cy="369888"/>
          </a:xfrm>
          <a:prstGeom prst="rect">
            <a:avLst/>
          </a:prstGeom>
          <a:noFill/>
          <a:ln w="9525">
            <a:noFill/>
            <a:miter lim="800000"/>
            <a:headEnd/>
            <a:tailEnd/>
          </a:ln>
        </p:spPr>
        <p:txBody>
          <a:bodyPr/>
          <a:lstStyle/>
          <a:p>
            <a:pPr algn="ctr" hangingPunct="0">
              <a:lnSpc>
                <a:spcPct val="115000"/>
              </a:lnSpc>
              <a:spcAft>
                <a:spcPts val="1000"/>
              </a:spcAft>
              <a:defRPr/>
            </a:pPr>
            <a:r>
              <a:rPr lang="it-IT" sz="1700" spc="150" dirty="0">
                <a:solidFill>
                  <a:schemeClr val="bg1">
                    <a:lumMod val="75000"/>
                  </a:schemeClr>
                </a:solidFill>
                <a:latin typeface="Calibri"/>
                <a:ea typeface="Calibri"/>
                <a:cs typeface="Times New Roman"/>
                <a:sym typeface="Helvetica Light" charset="0"/>
              </a:rPr>
              <a:t>PROGETTI APPROFONDIMENTI E PROSPETTIVE</a:t>
            </a:r>
            <a:endParaRPr lang="it-IT" sz="1700" dirty="0">
              <a:solidFill>
                <a:schemeClr val="bg1">
                  <a:lumMod val="75000"/>
                </a:schemeClr>
              </a:solidFill>
              <a:latin typeface="Calibri"/>
              <a:ea typeface="Calibri"/>
              <a:cs typeface="Times New Roman"/>
              <a:sym typeface="Helvetica Light" charset="0"/>
            </a:endParaRPr>
          </a:p>
        </p:txBody>
      </p:sp>
      <p:sp>
        <p:nvSpPr>
          <p:cNvPr id="15364"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15365" name="Immagine 3" descr="http://www.csoservizi.com/press/cso_oriz_trasp_hq.png"/>
          <p:cNvPicPr>
            <a:picLocks noChangeAspect="1" noChangeArrowheads="1"/>
          </p:cNvPicPr>
          <p:nvPr/>
        </p:nvPicPr>
        <p:blipFill>
          <a:blip r:embed="rId3"/>
          <a:srcRect/>
          <a:stretch>
            <a:fillRect/>
          </a:stretch>
        </p:blipFill>
        <p:spPr bwMode="auto">
          <a:xfrm>
            <a:off x="3478213" y="4733925"/>
            <a:ext cx="1728787" cy="719138"/>
          </a:xfrm>
          <a:prstGeom prst="rect">
            <a:avLst/>
          </a:prstGeom>
          <a:noFill/>
          <a:ln w="9525">
            <a:noFill/>
            <a:miter lim="800000"/>
            <a:headEnd/>
            <a:tailEnd/>
          </a:ln>
        </p:spPr>
      </p:pic>
      <p:sp>
        <p:nvSpPr>
          <p:cNvPr id="14" name="Casella di testo 2"/>
          <p:cNvSpPr txBox="1">
            <a:spLocks noChangeArrowheads="1"/>
          </p:cNvSpPr>
          <p:nvPr/>
        </p:nvSpPr>
        <p:spPr bwMode="auto">
          <a:xfrm>
            <a:off x="2181225" y="1708150"/>
            <a:ext cx="3025775" cy="369888"/>
          </a:xfrm>
          <a:prstGeom prst="rect">
            <a:avLst/>
          </a:prstGeom>
          <a:noFill/>
          <a:ln w="9525">
            <a:noFill/>
            <a:miter lim="800000"/>
            <a:headEnd/>
            <a:tailEnd/>
          </a:ln>
        </p:spPr>
        <p:txBody>
          <a:bodyPr/>
          <a:lstStyle/>
          <a:p>
            <a:pPr algn="r" hangingPunct="0">
              <a:lnSpc>
                <a:spcPct val="115000"/>
              </a:lnSpc>
              <a:spcAft>
                <a:spcPts val="1000"/>
              </a:spcAft>
              <a:defRPr/>
            </a:pPr>
            <a:r>
              <a:rPr lang="it-IT" sz="1700" i="1" spc="150" dirty="0">
                <a:solidFill>
                  <a:schemeClr val="bg1">
                    <a:lumMod val="75000"/>
                  </a:schemeClr>
                </a:solidFill>
                <a:latin typeface="Calibri"/>
                <a:ea typeface="Calibri"/>
                <a:cs typeface="Times New Roman"/>
                <a:sym typeface="Helvetica Light" charset="0"/>
              </a:rPr>
              <a:t>Bologna, 10 giugno 2013</a:t>
            </a:r>
            <a:endParaRPr lang="it-IT" sz="1700" i="1" dirty="0">
              <a:solidFill>
                <a:schemeClr val="bg1">
                  <a:lumMod val="75000"/>
                </a:schemeClr>
              </a:solidFill>
              <a:latin typeface="Calibri"/>
              <a:ea typeface="Calibri"/>
              <a:cs typeface="Times New Roman"/>
              <a:sym typeface="Helvetica Light" charset="0"/>
            </a:endParaRPr>
          </a:p>
        </p:txBody>
      </p:sp>
      <p:sp>
        <p:nvSpPr>
          <p:cNvPr id="15367" name="Rettangolo 8"/>
          <p:cNvSpPr>
            <a:spLocks noChangeArrowheads="1"/>
          </p:cNvSpPr>
          <p:nvPr/>
        </p:nvSpPr>
        <p:spPr bwMode="auto">
          <a:xfrm>
            <a:off x="6116638" y="3357563"/>
            <a:ext cx="6502400" cy="1014412"/>
          </a:xfrm>
          <a:prstGeom prst="rect">
            <a:avLst/>
          </a:prstGeom>
          <a:noFill/>
          <a:ln w="9525">
            <a:noFill/>
            <a:miter lim="800000"/>
            <a:headEnd/>
            <a:tailEnd/>
          </a:ln>
        </p:spPr>
        <p:txBody>
          <a:bodyPr>
            <a:spAutoFit/>
          </a:bodyPr>
          <a:lstStyle/>
          <a:p>
            <a:pPr hangingPunct="0"/>
            <a:r>
              <a:rPr lang="it-IT" sz="6000" b="1">
                <a:solidFill>
                  <a:srgbClr val="7030A0"/>
                </a:solidFill>
                <a:latin typeface="Calibri" pitchFamily="34" charset="0"/>
              </a:rPr>
              <a:t>ALBICOCCHE</a:t>
            </a:r>
          </a:p>
        </p:txBody>
      </p:sp>
      <p:pic>
        <p:nvPicPr>
          <p:cNvPr id="15368" name="Immagine 1"/>
          <p:cNvPicPr>
            <a:picLocks noChangeAspect="1"/>
          </p:cNvPicPr>
          <p:nvPr/>
        </p:nvPicPr>
        <p:blipFill>
          <a:blip r:embed="rId4"/>
          <a:srcRect/>
          <a:stretch>
            <a:fillRect/>
          </a:stretch>
        </p:blipFill>
        <p:spPr bwMode="auto">
          <a:xfrm>
            <a:off x="296863" y="2139950"/>
            <a:ext cx="4910137" cy="860425"/>
          </a:xfrm>
          <a:prstGeom prst="rect">
            <a:avLst/>
          </a:prstGeom>
          <a:noFill/>
          <a:ln w="9525">
            <a:noFill/>
            <a:miter lim="800000"/>
            <a:headEnd/>
            <a:tailEnd/>
          </a:ln>
        </p:spPr>
      </p:pic>
      <p:pic>
        <p:nvPicPr>
          <p:cNvPr id="15369" name="Picture 3"/>
          <p:cNvPicPr>
            <a:picLocks noChangeAspect="1" noChangeArrowheads="1"/>
          </p:cNvPicPr>
          <p:nvPr/>
        </p:nvPicPr>
        <p:blipFill>
          <a:blip r:embed="rId5"/>
          <a:srcRect/>
          <a:stretch>
            <a:fillRect/>
          </a:stretch>
        </p:blipFill>
        <p:spPr bwMode="auto">
          <a:xfrm>
            <a:off x="19050" y="5470525"/>
            <a:ext cx="5691188" cy="42878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33794"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33796"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33797"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33800"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UE / PESCHE</a:t>
            </a:r>
            <a:r>
              <a:rPr lang="it-IT" sz="4000">
                <a:solidFill>
                  <a:srgbClr val="7030A0"/>
                </a:solidFill>
                <a:latin typeface="Calibri" pitchFamily="34" charset="0"/>
              </a:rPr>
              <a:t>&amp;</a:t>
            </a:r>
            <a:r>
              <a:rPr lang="it-IT" sz="4000" b="1">
                <a:solidFill>
                  <a:srgbClr val="7030A0"/>
                </a:solidFill>
                <a:latin typeface="Calibri" pitchFamily="34" charset="0"/>
              </a:rPr>
              <a:t>NETTARINE:</a:t>
            </a:r>
            <a:br>
              <a:rPr lang="it-IT" sz="4000" b="1">
                <a:solidFill>
                  <a:srgbClr val="7030A0"/>
                </a:solidFill>
                <a:latin typeface="Calibri" pitchFamily="34" charset="0"/>
              </a:rPr>
            </a:br>
            <a:r>
              <a:rPr lang="it-IT" sz="3500" i="1">
                <a:solidFill>
                  <a:srgbClr val="7030A0"/>
                </a:solidFill>
                <a:latin typeface="Calibri" pitchFamily="34" charset="0"/>
              </a:rPr>
              <a:t>trend dei principali Paesi produttori</a:t>
            </a:r>
          </a:p>
        </p:txBody>
      </p:sp>
      <p:sp>
        <p:nvSpPr>
          <p:cNvPr id="33801" name="Rettangolo 18"/>
          <p:cNvSpPr>
            <a:spLocks noChangeArrowheads="1"/>
          </p:cNvSpPr>
          <p:nvPr/>
        </p:nvSpPr>
        <p:spPr bwMode="auto">
          <a:xfrm>
            <a:off x="9736138" y="9340850"/>
            <a:ext cx="2809875"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EUROPECH</a:t>
            </a:r>
          </a:p>
        </p:txBody>
      </p:sp>
      <p:pic>
        <p:nvPicPr>
          <p:cNvPr id="33802"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33803" name="Picture 2"/>
          <p:cNvPicPr>
            <a:picLocks noChangeAspect="1" noChangeArrowheads="1"/>
          </p:cNvPicPr>
          <p:nvPr/>
        </p:nvPicPr>
        <p:blipFill>
          <a:blip r:embed="rId5"/>
          <a:srcRect/>
          <a:stretch>
            <a:fillRect/>
          </a:stretch>
        </p:blipFill>
        <p:spPr bwMode="auto">
          <a:xfrm>
            <a:off x="3214688" y="1852613"/>
            <a:ext cx="9359900" cy="6105525"/>
          </a:xfrm>
          <a:prstGeom prst="rect">
            <a:avLst/>
          </a:prstGeom>
          <a:noFill/>
          <a:ln w="9525">
            <a:noFill/>
            <a:miter lim="800000"/>
            <a:headEnd/>
            <a:tailEnd/>
          </a:ln>
        </p:spPr>
      </p:pic>
      <p:sp>
        <p:nvSpPr>
          <p:cNvPr id="17" name="Rettangolo arrotondato 16"/>
          <p:cNvSpPr/>
          <p:nvPr/>
        </p:nvSpPr>
        <p:spPr bwMode="auto">
          <a:xfrm>
            <a:off x="8197850" y="1906588"/>
            <a:ext cx="1751013" cy="809625"/>
          </a:xfrm>
          <a:prstGeom prst="roundRect">
            <a:avLst/>
          </a:prstGeom>
          <a:ln>
            <a:solidFill>
              <a:srgbClr val="92D050"/>
            </a:solidFill>
          </a:ln>
          <a:extLst/>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ITALIA</a:t>
            </a:r>
          </a:p>
          <a:p>
            <a:pPr hangingPunct="0">
              <a:defRPr/>
            </a:pPr>
            <a:r>
              <a:rPr lang="it-IT" sz="1500" dirty="0">
                <a:latin typeface="Calibri" pitchFamily="34" charset="0"/>
                <a:sym typeface="Helvetica Light" charset="0"/>
              </a:rPr>
              <a:t>da </a:t>
            </a:r>
            <a:r>
              <a:rPr lang="it-IT" sz="1500" dirty="0">
                <a:latin typeface="Calibri" pitchFamily="34" charset="0"/>
                <a:sym typeface="Helvetica Light" charset="0"/>
              </a:rPr>
              <a:t>1,6 milioni di t </a:t>
            </a:r>
          </a:p>
          <a:p>
            <a:pPr hangingPunct="0">
              <a:defRPr/>
            </a:pPr>
            <a:r>
              <a:rPr lang="it-IT" sz="1500" dirty="0">
                <a:latin typeface="Calibri" pitchFamily="34" charset="0"/>
                <a:sym typeface="Helvetica Light" charset="0"/>
              </a:rPr>
              <a:t>a</a:t>
            </a:r>
            <a:r>
              <a:rPr lang="it-IT" sz="1500" dirty="0">
                <a:latin typeface="Calibri" pitchFamily="34" charset="0"/>
                <a:sym typeface="Helvetica Light" charset="0"/>
              </a:rPr>
              <a:t> 1,5 milioni di </a:t>
            </a:r>
            <a:r>
              <a:rPr lang="it-IT" sz="1500" dirty="0">
                <a:latin typeface="Calibri" pitchFamily="34" charset="0"/>
                <a:sym typeface="Helvetica Light" charset="0"/>
              </a:rPr>
              <a:t>t</a:t>
            </a:r>
          </a:p>
        </p:txBody>
      </p:sp>
      <p:sp>
        <p:nvSpPr>
          <p:cNvPr id="18" name="Rettangolo arrotondato 17"/>
          <p:cNvSpPr/>
          <p:nvPr/>
        </p:nvSpPr>
        <p:spPr bwMode="auto">
          <a:xfrm>
            <a:off x="4414838" y="5205413"/>
            <a:ext cx="1800225" cy="823912"/>
          </a:xfrm>
          <a:prstGeom prst="roundRect">
            <a:avLst/>
          </a:prstGeom>
          <a:ln>
            <a:solidFill>
              <a:schemeClr val="accent1"/>
            </a:solidFill>
          </a:ln>
          <a:extLst/>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FRANCIA</a:t>
            </a:r>
            <a:endParaRPr lang="it-IT" sz="1500" b="1" dirty="0">
              <a:latin typeface="Calibri" pitchFamily="34" charset="0"/>
              <a:sym typeface="Helvetica Light" charset="0"/>
            </a:endParaRPr>
          </a:p>
          <a:p>
            <a:pPr hangingPunct="0">
              <a:defRPr/>
            </a:pPr>
            <a:r>
              <a:rPr lang="it-IT" sz="1500" dirty="0">
                <a:latin typeface="Calibri" pitchFamily="34" charset="0"/>
                <a:sym typeface="Helvetica Light" charset="0"/>
              </a:rPr>
              <a:t>da </a:t>
            </a:r>
            <a:r>
              <a:rPr lang="it-IT" sz="1500" dirty="0">
                <a:latin typeface="Calibri" pitchFamily="34" charset="0"/>
                <a:sym typeface="Helvetica Light" charset="0"/>
              </a:rPr>
              <a:t>450.000 a meno di 300.000 </a:t>
            </a:r>
            <a:r>
              <a:rPr lang="it-IT" sz="1500" dirty="0">
                <a:latin typeface="Calibri" pitchFamily="34" charset="0"/>
                <a:sym typeface="Helvetica Light" charset="0"/>
              </a:rPr>
              <a:t>t</a:t>
            </a:r>
          </a:p>
        </p:txBody>
      </p:sp>
      <p:sp>
        <p:nvSpPr>
          <p:cNvPr id="20" name="Rettangolo arrotondato 19"/>
          <p:cNvSpPr/>
          <p:nvPr/>
        </p:nvSpPr>
        <p:spPr bwMode="auto">
          <a:xfrm>
            <a:off x="9548813" y="4229100"/>
            <a:ext cx="1633537" cy="782638"/>
          </a:xfrm>
          <a:prstGeom prst="roundRect">
            <a:avLst/>
          </a:prstGeom>
          <a:ln>
            <a:solidFill>
              <a:srgbClr val="C00000"/>
            </a:solidFill>
          </a:ln>
          <a:extLst/>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SPAGNA</a:t>
            </a:r>
            <a:endParaRPr lang="it-IT" sz="1500" b="1" dirty="0">
              <a:latin typeface="Calibri" pitchFamily="34" charset="0"/>
              <a:sym typeface="Helvetica Light" charset="0"/>
            </a:endParaRPr>
          </a:p>
          <a:p>
            <a:pPr hangingPunct="0">
              <a:defRPr/>
            </a:pPr>
            <a:r>
              <a:rPr lang="it-IT" sz="1500" dirty="0">
                <a:latin typeface="Calibri" pitchFamily="34" charset="0"/>
                <a:sym typeface="Helvetica Light" charset="0"/>
              </a:rPr>
              <a:t>da </a:t>
            </a:r>
            <a:r>
              <a:rPr lang="it-IT" sz="1500" dirty="0">
                <a:latin typeface="Calibri" pitchFamily="34" charset="0"/>
                <a:sym typeface="Helvetica Light" charset="0"/>
              </a:rPr>
              <a:t>500.000 </a:t>
            </a:r>
          </a:p>
          <a:p>
            <a:pPr hangingPunct="0">
              <a:defRPr/>
            </a:pPr>
            <a:r>
              <a:rPr lang="it-IT" sz="1500" dirty="0">
                <a:latin typeface="Calibri" pitchFamily="34" charset="0"/>
                <a:sym typeface="Helvetica Light" charset="0"/>
              </a:rPr>
              <a:t>a quasi 900.000 t</a:t>
            </a:r>
          </a:p>
        </p:txBody>
      </p:sp>
      <p:sp>
        <p:nvSpPr>
          <p:cNvPr id="21" name="Rettangolo arrotondato 20"/>
          <p:cNvSpPr/>
          <p:nvPr/>
        </p:nvSpPr>
        <p:spPr bwMode="auto">
          <a:xfrm>
            <a:off x="9763125" y="5524500"/>
            <a:ext cx="1852613" cy="679450"/>
          </a:xfrm>
          <a:prstGeom prst="roundRect">
            <a:avLst/>
          </a:prstGeom>
          <a:ln>
            <a:solidFill>
              <a:srgbClr val="00B0F0"/>
            </a:solidFill>
          </a:ln>
          <a:extLst/>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GRECIA</a:t>
            </a:r>
            <a:endParaRPr lang="it-IT" sz="1500" b="1" dirty="0">
              <a:latin typeface="Calibri" pitchFamily="34" charset="0"/>
              <a:sym typeface="Helvetica Light" charset="0"/>
            </a:endParaRPr>
          </a:p>
          <a:p>
            <a:pPr hangingPunct="0">
              <a:defRPr/>
            </a:pPr>
            <a:r>
              <a:rPr lang="it-IT" sz="1500" dirty="0">
                <a:latin typeface="Calibri" pitchFamily="34" charset="0"/>
                <a:sym typeface="Helvetica Light" charset="0"/>
              </a:rPr>
              <a:t>Attorno alle 300.000</a:t>
            </a:r>
            <a:endParaRPr lang="it-IT" sz="1500" dirty="0">
              <a:latin typeface="Calibri" pitchFamily="34" charset="0"/>
              <a:sym typeface="Helvetica Light" charset="0"/>
            </a:endParaRPr>
          </a:p>
        </p:txBody>
      </p:sp>
      <p:pic>
        <p:nvPicPr>
          <p:cNvPr id="33808" name="Picture 5"/>
          <p:cNvPicPr>
            <a:picLocks noChangeAspect="1" noChangeArrowheads="1"/>
          </p:cNvPicPr>
          <p:nvPr/>
        </p:nvPicPr>
        <p:blipFill>
          <a:blip r:embed="rId6"/>
          <a:srcRect/>
          <a:stretch>
            <a:fillRect/>
          </a:stretch>
        </p:blipFill>
        <p:spPr bwMode="auto">
          <a:xfrm>
            <a:off x="0" y="7972425"/>
            <a:ext cx="2844800" cy="1803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34818"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34820"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34821"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34824"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ITALIA / PESCHE</a:t>
            </a:r>
            <a:r>
              <a:rPr lang="it-IT" sz="4000">
                <a:solidFill>
                  <a:srgbClr val="7030A0"/>
                </a:solidFill>
                <a:latin typeface="Calibri" pitchFamily="34" charset="0"/>
              </a:rPr>
              <a:t>&amp;</a:t>
            </a:r>
            <a:r>
              <a:rPr lang="it-IT" sz="4000" b="1">
                <a:solidFill>
                  <a:srgbClr val="7030A0"/>
                </a:solidFill>
                <a:latin typeface="Calibri" pitchFamily="34" charset="0"/>
              </a:rPr>
              <a:t>NETTARINE:</a:t>
            </a:r>
            <a:br>
              <a:rPr lang="it-IT" sz="4000" b="1">
                <a:solidFill>
                  <a:srgbClr val="7030A0"/>
                </a:solidFill>
                <a:latin typeface="Calibri" pitchFamily="34" charset="0"/>
              </a:rPr>
            </a:br>
            <a:r>
              <a:rPr lang="it-IT" sz="3500" i="1">
                <a:solidFill>
                  <a:srgbClr val="7030A0"/>
                </a:solidFill>
                <a:latin typeface="Calibri" pitchFamily="34" charset="0"/>
              </a:rPr>
              <a:t>calendario di raccolta 2012</a:t>
            </a:r>
          </a:p>
        </p:txBody>
      </p:sp>
      <p:sp>
        <p:nvSpPr>
          <p:cNvPr id="34825" name="Rettangolo 6"/>
          <p:cNvSpPr>
            <a:spLocks noChangeArrowheads="1"/>
          </p:cNvSpPr>
          <p:nvPr/>
        </p:nvSpPr>
        <p:spPr bwMode="auto">
          <a:xfrm>
            <a:off x="3167063" y="8261350"/>
            <a:ext cx="9383712" cy="1016000"/>
          </a:xfrm>
          <a:prstGeom prst="rect">
            <a:avLst/>
          </a:prstGeom>
          <a:noFill/>
          <a:ln w="9525">
            <a:noFill/>
            <a:miter lim="800000"/>
            <a:headEnd/>
            <a:tailEnd/>
          </a:ln>
        </p:spPr>
        <p:txBody>
          <a:bodyPr>
            <a:spAutoFit/>
          </a:bodyPr>
          <a:lstStyle/>
          <a:p>
            <a:pPr hangingPunct="0"/>
            <a:r>
              <a:rPr lang="it-IT" sz="2000" b="1">
                <a:latin typeface="Calibri" pitchFamily="34" charset="0"/>
              </a:rPr>
              <a:t>Recentemente, la produzione italiana di pesche e nettarine evidenzia il rischio di un picco produttivo tra fine giugno ed inizio luglio. Questo appare ancora più rilevante nel caso di accavallamenti produttivi tra l’offerta del sud col nord Italia.   </a:t>
            </a:r>
          </a:p>
        </p:txBody>
      </p:sp>
      <p:sp>
        <p:nvSpPr>
          <p:cNvPr id="34826" name="Rettangolo 18"/>
          <p:cNvSpPr>
            <a:spLocks noChangeArrowheads="1"/>
          </p:cNvSpPr>
          <p:nvPr/>
        </p:nvSpPr>
        <p:spPr bwMode="auto">
          <a:xfrm>
            <a:off x="8856663" y="9340850"/>
            <a:ext cx="3689350"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consuntivo pesche e nettarine</a:t>
            </a:r>
          </a:p>
        </p:txBody>
      </p:sp>
      <p:pic>
        <p:nvPicPr>
          <p:cNvPr id="34827"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34828" name="Picture 2"/>
          <p:cNvPicPr>
            <a:picLocks noChangeAspect="1" noChangeArrowheads="1"/>
          </p:cNvPicPr>
          <p:nvPr/>
        </p:nvPicPr>
        <p:blipFill>
          <a:blip r:embed="rId5"/>
          <a:srcRect/>
          <a:stretch>
            <a:fillRect/>
          </a:stretch>
        </p:blipFill>
        <p:spPr bwMode="auto">
          <a:xfrm>
            <a:off x="3149600" y="1781175"/>
            <a:ext cx="9359900" cy="5710238"/>
          </a:xfrm>
          <a:prstGeom prst="rect">
            <a:avLst/>
          </a:prstGeom>
          <a:noFill/>
          <a:ln w="9525">
            <a:noFill/>
            <a:miter lim="800000"/>
            <a:headEnd/>
            <a:tailEnd/>
          </a:ln>
        </p:spPr>
      </p:pic>
      <p:pic>
        <p:nvPicPr>
          <p:cNvPr id="34829" name="Picture 5"/>
          <p:cNvPicPr>
            <a:picLocks noChangeAspect="1" noChangeArrowheads="1"/>
          </p:cNvPicPr>
          <p:nvPr/>
        </p:nvPicPr>
        <p:blipFill>
          <a:blip r:embed="rId6"/>
          <a:srcRect/>
          <a:stretch>
            <a:fillRect/>
          </a:stretch>
        </p:blipFill>
        <p:spPr bwMode="auto">
          <a:xfrm>
            <a:off x="0" y="7972425"/>
            <a:ext cx="2844800" cy="1803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35842"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35844"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35845"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35848"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CATALONIA / PESCHE</a:t>
            </a:r>
            <a:r>
              <a:rPr lang="it-IT" sz="4000">
                <a:solidFill>
                  <a:srgbClr val="7030A0"/>
                </a:solidFill>
                <a:latin typeface="Calibri" pitchFamily="34" charset="0"/>
              </a:rPr>
              <a:t>&amp;</a:t>
            </a:r>
            <a:r>
              <a:rPr lang="it-IT" sz="4000" b="1">
                <a:solidFill>
                  <a:srgbClr val="7030A0"/>
                </a:solidFill>
                <a:latin typeface="Calibri" pitchFamily="34" charset="0"/>
              </a:rPr>
              <a:t>NETTARINE:</a:t>
            </a:r>
            <a:br>
              <a:rPr lang="it-IT" sz="4000" b="1">
                <a:solidFill>
                  <a:srgbClr val="7030A0"/>
                </a:solidFill>
                <a:latin typeface="Calibri" pitchFamily="34" charset="0"/>
              </a:rPr>
            </a:br>
            <a:r>
              <a:rPr lang="it-IT" sz="3500" i="1">
                <a:solidFill>
                  <a:srgbClr val="7030A0"/>
                </a:solidFill>
                <a:latin typeface="Calibri" pitchFamily="34" charset="0"/>
              </a:rPr>
              <a:t>evoluzione dell’offerta</a:t>
            </a:r>
          </a:p>
        </p:txBody>
      </p:sp>
      <p:sp>
        <p:nvSpPr>
          <p:cNvPr id="35849" name="Rettangolo 6"/>
          <p:cNvSpPr>
            <a:spLocks noChangeArrowheads="1"/>
          </p:cNvSpPr>
          <p:nvPr/>
        </p:nvSpPr>
        <p:spPr bwMode="auto">
          <a:xfrm>
            <a:off x="3167063" y="8653463"/>
            <a:ext cx="9383712" cy="400050"/>
          </a:xfrm>
          <a:prstGeom prst="rect">
            <a:avLst/>
          </a:prstGeom>
          <a:noFill/>
          <a:ln w="9525">
            <a:noFill/>
            <a:miter lim="800000"/>
            <a:headEnd/>
            <a:tailEnd/>
          </a:ln>
        </p:spPr>
        <p:txBody>
          <a:bodyPr>
            <a:spAutoFit/>
          </a:bodyPr>
          <a:lstStyle/>
          <a:p>
            <a:pPr hangingPunct="0"/>
            <a:r>
              <a:rPr lang="it-IT" sz="2000" b="1">
                <a:latin typeface="Calibri" pitchFamily="34" charset="0"/>
              </a:rPr>
              <a:t>La produzione della regione concentra oltre il 30% dell’offerta della Spagna.</a:t>
            </a:r>
          </a:p>
        </p:txBody>
      </p:sp>
      <p:sp>
        <p:nvSpPr>
          <p:cNvPr id="35850" name="Rettangolo 18"/>
          <p:cNvSpPr>
            <a:spLocks noChangeArrowheads="1"/>
          </p:cNvSpPr>
          <p:nvPr/>
        </p:nvSpPr>
        <p:spPr bwMode="auto">
          <a:xfrm>
            <a:off x="9736138" y="9340850"/>
            <a:ext cx="2809875"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EUROPECH</a:t>
            </a:r>
          </a:p>
        </p:txBody>
      </p:sp>
      <p:pic>
        <p:nvPicPr>
          <p:cNvPr id="35851"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35852" name="Picture 2"/>
          <p:cNvPicPr>
            <a:picLocks noChangeAspect="1" noChangeArrowheads="1"/>
          </p:cNvPicPr>
          <p:nvPr/>
        </p:nvPicPr>
        <p:blipFill>
          <a:blip r:embed="rId5"/>
          <a:srcRect/>
          <a:stretch>
            <a:fillRect/>
          </a:stretch>
        </p:blipFill>
        <p:spPr bwMode="auto">
          <a:xfrm>
            <a:off x="3262313" y="1822450"/>
            <a:ext cx="9361487" cy="6110288"/>
          </a:xfrm>
          <a:prstGeom prst="rect">
            <a:avLst/>
          </a:prstGeom>
          <a:noFill/>
          <a:ln w="9525">
            <a:noFill/>
            <a:miter lim="800000"/>
            <a:headEnd/>
            <a:tailEnd/>
          </a:ln>
        </p:spPr>
      </p:pic>
      <p:sp>
        <p:nvSpPr>
          <p:cNvPr id="17" name="Rettangolo arrotondato 16"/>
          <p:cNvSpPr/>
          <p:nvPr/>
        </p:nvSpPr>
        <p:spPr bwMode="auto">
          <a:xfrm>
            <a:off x="4625975" y="1903413"/>
            <a:ext cx="6197600" cy="885825"/>
          </a:xfrm>
          <a:prstGeom prst="roundRect">
            <a:avLst/>
          </a:prstGeom>
          <a:ln/>
          <a:extLst/>
        </p:spPr>
        <p:style>
          <a:lnRef idx="2">
            <a:schemeClr val="accent4"/>
          </a:lnRef>
          <a:fillRef idx="1">
            <a:schemeClr val="lt1"/>
          </a:fillRef>
          <a:effectRef idx="0">
            <a:schemeClr val="accent4"/>
          </a:effectRef>
          <a:fontRef idx="minor">
            <a:schemeClr val="dk1"/>
          </a:fontRef>
        </p:style>
        <p:txBody>
          <a:bodyPr lIns="50800" tIns="50800" rIns="50800" bIns="50800" anchor="ctr"/>
          <a:lstStyle/>
          <a:p>
            <a:pPr hangingPunct="0">
              <a:defRPr/>
            </a:pPr>
            <a:r>
              <a:rPr lang="it-IT" sz="1500" dirty="0">
                <a:latin typeface="Calibri" pitchFamily="34" charset="0"/>
                <a:sym typeface="Helvetica Light" charset="0"/>
              </a:rPr>
              <a:t>La </a:t>
            </a:r>
            <a:r>
              <a:rPr lang="it-IT" sz="1500" dirty="0">
                <a:latin typeface="Calibri" pitchFamily="34" charset="0"/>
                <a:sym typeface="Helvetica Light" charset="0"/>
              </a:rPr>
              <a:t>produzione è salita da circa 250.000 </a:t>
            </a:r>
            <a:r>
              <a:rPr lang="it-IT" sz="1500" dirty="0">
                <a:latin typeface="Calibri" pitchFamily="34" charset="0"/>
                <a:sym typeface="Helvetica Light" charset="0"/>
              </a:rPr>
              <a:t>t </a:t>
            </a:r>
            <a:r>
              <a:rPr lang="it-IT" sz="1500" dirty="0">
                <a:latin typeface="Calibri" pitchFamily="34" charset="0"/>
                <a:sym typeface="Helvetica Light" charset="0"/>
              </a:rPr>
              <a:t>dei primi anni duemila a 400.000 </a:t>
            </a:r>
            <a:r>
              <a:rPr lang="it-IT" sz="1500" dirty="0">
                <a:latin typeface="Calibri" pitchFamily="34" charset="0"/>
                <a:sym typeface="Helvetica Light" charset="0"/>
              </a:rPr>
              <a:t>t. </a:t>
            </a:r>
            <a:r>
              <a:rPr lang="it-IT" sz="1500" dirty="0">
                <a:latin typeface="Calibri" pitchFamily="34" charset="0"/>
                <a:sym typeface="Helvetica Light" charset="0"/>
              </a:rPr>
              <a:t>nel 2011. </a:t>
            </a:r>
            <a:r>
              <a:rPr lang="it-IT" sz="1500" dirty="0">
                <a:latin typeface="Calibri" pitchFamily="34" charset="0"/>
                <a:sym typeface="Helvetica Light" charset="0"/>
              </a:rPr>
              <a:t>Incrementano </a:t>
            </a:r>
            <a:r>
              <a:rPr lang="it-IT" sz="1500" dirty="0">
                <a:latin typeface="Calibri" pitchFamily="34" charset="0"/>
                <a:sym typeface="Helvetica Light" charset="0"/>
              </a:rPr>
              <a:t>anche altre regioni «tardive» spagnole quali </a:t>
            </a:r>
            <a:r>
              <a:rPr lang="it-IT" sz="1500" dirty="0" err="1">
                <a:latin typeface="Calibri" pitchFamily="34" charset="0"/>
                <a:sym typeface="Helvetica Light" charset="0"/>
              </a:rPr>
              <a:t>Rioja</a:t>
            </a:r>
            <a:r>
              <a:rPr lang="it-IT" sz="1500" dirty="0">
                <a:latin typeface="Calibri" pitchFamily="34" charset="0"/>
                <a:sym typeface="Helvetica Light" charset="0"/>
              </a:rPr>
              <a:t>, Navarra ed Aragona</a:t>
            </a:r>
            <a:r>
              <a:rPr lang="it-IT" sz="1500" dirty="0">
                <a:latin typeface="Calibri" pitchFamily="34" charset="0"/>
                <a:sym typeface="Helvetica Light" charset="0"/>
              </a:rPr>
              <a:t>.</a:t>
            </a:r>
            <a:endParaRPr lang="it-IT" sz="1500" dirty="0">
              <a:latin typeface="Calibri" pitchFamily="34" charset="0"/>
              <a:sym typeface="Helvetica Light" charset="0"/>
            </a:endParaRPr>
          </a:p>
        </p:txBody>
      </p:sp>
      <p:sp>
        <p:nvSpPr>
          <p:cNvPr id="18" name="Rettangolo arrotondato 17"/>
          <p:cNvSpPr/>
          <p:nvPr/>
        </p:nvSpPr>
        <p:spPr bwMode="auto">
          <a:xfrm>
            <a:off x="5710238" y="6116638"/>
            <a:ext cx="3492500" cy="1085850"/>
          </a:xfrm>
          <a:prstGeom prst="roundRect">
            <a:avLst/>
          </a:prstGeom>
          <a:ln/>
          <a:extLst/>
        </p:spPr>
        <p:style>
          <a:lnRef idx="2">
            <a:schemeClr val="accent4"/>
          </a:lnRef>
          <a:fillRef idx="1">
            <a:schemeClr val="lt1"/>
          </a:fillRef>
          <a:effectRef idx="0">
            <a:schemeClr val="accent4"/>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Pesche</a:t>
            </a:r>
            <a:r>
              <a:rPr lang="it-IT" sz="1500" dirty="0">
                <a:latin typeface="Calibri" pitchFamily="34" charset="0"/>
                <a:sym typeface="Helvetica Light" charset="0"/>
              </a:rPr>
              <a:t>: </a:t>
            </a:r>
            <a:r>
              <a:rPr lang="it-IT" sz="1500" dirty="0">
                <a:latin typeface="Calibri" pitchFamily="34" charset="0"/>
                <a:sym typeface="Helvetica Light" charset="0"/>
              </a:rPr>
              <a:t>da 60.000 </a:t>
            </a:r>
            <a:r>
              <a:rPr lang="it-IT" sz="1500" dirty="0">
                <a:latin typeface="Calibri" pitchFamily="34" charset="0"/>
                <a:sym typeface="Helvetica Light" charset="0"/>
              </a:rPr>
              <a:t>t </a:t>
            </a:r>
            <a:r>
              <a:rPr lang="it-IT" sz="1500" dirty="0">
                <a:latin typeface="Calibri" pitchFamily="34" charset="0"/>
                <a:sym typeface="Helvetica Light" charset="0"/>
              </a:rPr>
              <a:t>a 130.000 </a:t>
            </a:r>
            <a:r>
              <a:rPr lang="it-IT" sz="1500" dirty="0">
                <a:latin typeface="Calibri" pitchFamily="34" charset="0"/>
                <a:sym typeface="Helvetica Light" charset="0"/>
              </a:rPr>
              <a:t>t</a:t>
            </a:r>
            <a:endParaRPr lang="it-IT" sz="1500" dirty="0">
              <a:latin typeface="Calibri" pitchFamily="34" charset="0"/>
              <a:sym typeface="Helvetica Light" charset="0"/>
            </a:endParaRPr>
          </a:p>
          <a:p>
            <a:pPr hangingPunct="0">
              <a:defRPr/>
            </a:pPr>
            <a:r>
              <a:rPr lang="it-IT" sz="1500" b="1" dirty="0">
                <a:latin typeface="Calibri" pitchFamily="34" charset="0"/>
                <a:sym typeface="Helvetica Light" charset="0"/>
              </a:rPr>
              <a:t>Nettarine</a:t>
            </a:r>
            <a:r>
              <a:rPr lang="it-IT" sz="1500" dirty="0">
                <a:latin typeface="Calibri" pitchFamily="34" charset="0"/>
                <a:sym typeface="Helvetica Light" charset="0"/>
              </a:rPr>
              <a:t>: da 60.000 </a:t>
            </a:r>
            <a:r>
              <a:rPr lang="it-IT" sz="1500" dirty="0">
                <a:latin typeface="Calibri" pitchFamily="34" charset="0"/>
                <a:sym typeface="Helvetica Light" charset="0"/>
              </a:rPr>
              <a:t>t a </a:t>
            </a:r>
            <a:r>
              <a:rPr lang="it-IT" sz="1500" dirty="0">
                <a:latin typeface="Calibri" pitchFamily="34" charset="0"/>
                <a:sym typeface="Helvetica Light" charset="0"/>
              </a:rPr>
              <a:t>quasi 180.000 </a:t>
            </a:r>
            <a:r>
              <a:rPr lang="it-IT" sz="1500" dirty="0">
                <a:latin typeface="Calibri" pitchFamily="34" charset="0"/>
                <a:sym typeface="Helvetica Light" charset="0"/>
              </a:rPr>
              <a:t>t</a:t>
            </a:r>
            <a:endParaRPr lang="it-IT" sz="1500" dirty="0">
              <a:latin typeface="Calibri" pitchFamily="34" charset="0"/>
              <a:sym typeface="Helvetica Light" charset="0"/>
            </a:endParaRPr>
          </a:p>
          <a:p>
            <a:pPr hangingPunct="0">
              <a:defRPr/>
            </a:pPr>
            <a:r>
              <a:rPr lang="it-IT" sz="1500" b="1" dirty="0">
                <a:latin typeface="Calibri" pitchFamily="34" charset="0"/>
                <a:sym typeface="Helvetica Light" charset="0"/>
              </a:rPr>
              <a:t>Pesche piatte: </a:t>
            </a:r>
            <a:r>
              <a:rPr lang="it-IT" sz="1500" dirty="0">
                <a:latin typeface="Calibri" pitchFamily="34" charset="0"/>
                <a:sym typeface="Helvetica Light" charset="0"/>
              </a:rPr>
              <a:t>60.000 t </a:t>
            </a:r>
            <a:r>
              <a:rPr lang="it-IT" sz="1500" dirty="0">
                <a:latin typeface="Calibri" pitchFamily="34" charset="0"/>
                <a:sym typeface="Helvetica Light" charset="0"/>
              </a:rPr>
              <a:t>nel </a:t>
            </a:r>
            <a:r>
              <a:rPr lang="it-IT" sz="1500" dirty="0">
                <a:latin typeface="Calibri" pitchFamily="34" charset="0"/>
                <a:sym typeface="Helvetica Light" charset="0"/>
              </a:rPr>
              <a:t>2012</a:t>
            </a:r>
            <a:endParaRPr lang="it-IT" sz="1500" dirty="0">
              <a:latin typeface="Calibri" pitchFamily="34" charset="0"/>
              <a:sym typeface="Helvetica Light" charset="0"/>
            </a:endParaRPr>
          </a:p>
        </p:txBody>
      </p:sp>
      <p:pic>
        <p:nvPicPr>
          <p:cNvPr id="35855" name="Picture 5"/>
          <p:cNvPicPr>
            <a:picLocks noChangeAspect="1" noChangeArrowheads="1"/>
          </p:cNvPicPr>
          <p:nvPr/>
        </p:nvPicPr>
        <p:blipFill>
          <a:blip r:embed="rId6"/>
          <a:srcRect/>
          <a:stretch>
            <a:fillRect/>
          </a:stretch>
        </p:blipFill>
        <p:spPr bwMode="auto">
          <a:xfrm>
            <a:off x="0" y="7972425"/>
            <a:ext cx="2844800" cy="1803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36866"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36868"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36869"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36872"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CATALONIA / PESCHE</a:t>
            </a:r>
            <a:r>
              <a:rPr lang="it-IT" sz="4000">
                <a:solidFill>
                  <a:srgbClr val="7030A0"/>
                </a:solidFill>
                <a:latin typeface="Calibri" pitchFamily="34" charset="0"/>
              </a:rPr>
              <a:t>&amp;</a:t>
            </a:r>
            <a:r>
              <a:rPr lang="it-IT" sz="4000" b="1">
                <a:solidFill>
                  <a:srgbClr val="7030A0"/>
                </a:solidFill>
                <a:latin typeface="Calibri" pitchFamily="34" charset="0"/>
              </a:rPr>
              <a:t>NETTARINE:</a:t>
            </a:r>
            <a:br>
              <a:rPr lang="it-IT" sz="4000" b="1">
                <a:solidFill>
                  <a:srgbClr val="7030A0"/>
                </a:solidFill>
                <a:latin typeface="Calibri" pitchFamily="34" charset="0"/>
              </a:rPr>
            </a:br>
            <a:r>
              <a:rPr lang="it-IT" sz="3500" i="1">
                <a:solidFill>
                  <a:srgbClr val="7030A0"/>
                </a:solidFill>
                <a:latin typeface="Calibri" pitchFamily="34" charset="0"/>
              </a:rPr>
              <a:t>calendario di raccolta 2011</a:t>
            </a:r>
          </a:p>
        </p:txBody>
      </p:sp>
      <p:sp>
        <p:nvSpPr>
          <p:cNvPr id="36873" name="Rettangolo 18"/>
          <p:cNvSpPr>
            <a:spLocks noChangeArrowheads="1"/>
          </p:cNvSpPr>
          <p:nvPr/>
        </p:nvSpPr>
        <p:spPr bwMode="auto">
          <a:xfrm>
            <a:off x="9847263" y="9340850"/>
            <a:ext cx="2698750"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AFRUCAT</a:t>
            </a:r>
          </a:p>
        </p:txBody>
      </p:sp>
      <p:pic>
        <p:nvPicPr>
          <p:cNvPr id="36874"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36875" name="Picture 2"/>
          <p:cNvPicPr>
            <a:picLocks noChangeAspect="1" noChangeArrowheads="1"/>
          </p:cNvPicPr>
          <p:nvPr/>
        </p:nvPicPr>
        <p:blipFill>
          <a:blip r:embed="rId5"/>
          <a:srcRect/>
          <a:stretch>
            <a:fillRect/>
          </a:stretch>
        </p:blipFill>
        <p:spPr bwMode="auto">
          <a:xfrm>
            <a:off x="3190875" y="1781175"/>
            <a:ext cx="9359900" cy="5710238"/>
          </a:xfrm>
          <a:prstGeom prst="rect">
            <a:avLst/>
          </a:prstGeom>
          <a:noFill/>
          <a:ln w="9525">
            <a:noFill/>
            <a:miter lim="800000"/>
            <a:headEnd/>
            <a:tailEnd/>
          </a:ln>
        </p:spPr>
      </p:pic>
      <p:pic>
        <p:nvPicPr>
          <p:cNvPr id="36876" name="Picture 5"/>
          <p:cNvPicPr>
            <a:picLocks noChangeAspect="1" noChangeArrowheads="1"/>
          </p:cNvPicPr>
          <p:nvPr/>
        </p:nvPicPr>
        <p:blipFill>
          <a:blip r:embed="rId6"/>
          <a:srcRect/>
          <a:stretch>
            <a:fillRect/>
          </a:stretch>
        </p:blipFill>
        <p:spPr bwMode="auto">
          <a:xfrm>
            <a:off x="0" y="7972425"/>
            <a:ext cx="2844800" cy="1803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37890"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37892"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37893"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5132" name="Rettangolo 1"/>
          <p:cNvSpPr>
            <a:spLocks noChangeArrowheads="1"/>
          </p:cNvSpPr>
          <p:nvPr/>
        </p:nvSpPr>
        <p:spPr bwMode="auto">
          <a:xfrm>
            <a:off x="3117850" y="258763"/>
            <a:ext cx="9288463" cy="2170112"/>
          </a:xfrm>
          <a:prstGeom prst="rect">
            <a:avLst/>
          </a:prstGeom>
          <a:noFill/>
          <a:ln>
            <a:noFill/>
          </a:ln>
          <a:extLst>
            <a:ext uri="{909E8E84-426E-40DD-AFC4-6F175D3DCCD1}"/>
            <a:ext uri="{91240B29-F687-4F45-9708-019B960494DF}"/>
          </a:extLst>
        </p:spPr>
        <p:txBody>
          <a:bodyPr>
            <a:spAutoFit/>
          </a:bodyPr>
          <a:lstStyle/>
          <a:p>
            <a:pPr hangingPunct="0">
              <a:defRPr/>
            </a:pPr>
            <a:r>
              <a:rPr lang="it-IT" sz="4000" b="1" spc="-150" dirty="0">
                <a:solidFill>
                  <a:schemeClr val="accent4"/>
                </a:solidFill>
                <a:latin typeface="Calibri" pitchFamily="34" charset="0"/>
                <a:ea typeface="Helvetica Light" charset="0"/>
                <a:cs typeface="Helvetica Light" charset="0"/>
                <a:sym typeface="Helvetica Light" charset="0"/>
              </a:rPr>
              <a:t>Cosa succede dal punto di vista commerciale?</a:t>
            </a:r>
          </a:p>
          <a:p>
            <a:pPr hangingPunct="0">
              <a:defRPr/>
            </a:pPr>
            <a:endParaRPr lang="it-IT" sz="2000" b="1" dirty="0">
              <a:solidFill>
                <a:schemeClr val="accent4"/>
              </a:solidFill>
              <a:latin typeface="Calibri" pitchFamily="34" charset="0"/>
              <a:ea typeface="Helvetica Light" charset="0"/>
              <a:cs typeface="Helvetica Light" charset="0"/>
              <a:sym typeface="Helvetica Light" charset="0"/>
            </a:endParaRPr>
          </a:p>
          <a:p>
            <a:pPr hangingPunct="0">
              <a:defRPr/>
            </a:pPr>
            <a:r>
              <a:rPr lang="it-IT" sz="4000" b="1" dirty="0">
                <a:solidFill>
                  <a:srgbClr val="7030A0"/>
                </a:solidFill>
                <a:latin typeface="Calibri" pitchFamily="34" charset="0"/>
                <a:ea typeface="Helvetica Light" charset="0"/>
                <a:cs typeface="Helvetica Light" charset="0"/>
                <a:sym typeface="Helvetica Light" charset="0"/>
              </a:rPr>
              <a:t>ITALIA / </a:t>
            </a:r>
            <a:r>
              <a:rPr lang="it-IT" sz="4000" b="1" dirty="0">
                <a:solidFill>
                  <a:srgbClr val="7030A0"/>
                </a:solidFill>
                <a:latin typeface="Calibri" pitchFamily="34" charset="0"/>
                <a:ea typeface="Helvetica Light" charset="0"/>
                <a:cs typeface="Helvetica Light" charset="0"/>
                <a:sym typeface="Helvetica Light" charset="0"/>
              </a:rPr>
              <a:t>PESCHE</a:t>
            </a:r>
            <a:r>
              <a:rPr lang="it-IT" sz="4000" dirty="0">
                <a:solidFill>
                  <a:srgbClr val="7030A0"/>
                </a:solidFill>
                <a:latin typeface="Calibri" pitchFamily="34" charset="0"/>
                <a:ea typeface="Helvetica Light" charset="0"/>
                <a:cs typeface="Helvetica Light" charset="0"/>
                <a:sym typeface="Helvetica Light" charset="0"/>
              </a:rPr>
              <a:t>&amp;</a:t>
            </a:r>
            <a:r>
              <a:rPr lang="it-IT" sz="4000" b="1" dirty="0">
                <a:solidFill>
                  <a:srgbClr val="7030A0"/>
                </a:solidFill>
                <a:latin typeface="Calibri" pitchFamily="34" charset="0"/>
                <a:ea typeface="Helvetica Light" charset="0"/>
                <a:cs typeface="Helvetica Light" charset="0"/>
                <a:sym typeface="Helvetica Light" charset="0"/>
              </a:rPr>
              <a:t>NETTARINE</a:t>
            </a:r>
            <a:r>
              <a:rPr lang="it-IT" sz="4000" b="1" dirty="0">
                <a:solidFill>
                  <a:srgbClr val="7030A0"/>
                </a:solidFill>
                <a:latin typeface="Calibri" pitchFamily="34" charset="0"/>
                <a:ea typeface="Helvetica Light" charset="0"/>
                <a:cs typeface="Helvetica Light" charset="0"/>
                <a:sym typeface="Helvetica Light" charset="0"/>
              </a:rPr>
              <a:t>:</a:t>
            </a:r>
            <a:br>
              <a:rPr lang="it-IT" sz="4000" b="1" dirty="0">
                <a:solidFill>
                  <a:srgbClr val="7030A0"/>
                </a:solidFill>
                <a:latin typeface="Calibri" pitchFamily="34" charset="0"/>
                <a:ea typeface="Helvetica Light" charset="0"/>
                <a:cs typeface="Helvetica Light" charset="0"/>
                <a:sym typeface="Helvetica Light" charset="0"/>
              </a:rPr>
            </a:br>
            <a:r>
              <a:rPr lang="it-IT" sz="3500" i="1" dirty="0">
                <a:solidFill>
                  <a:srgbClr val="7030A0"/>
                </a:solidFill>
                <a:latin typeface="Calibri" pitchFamily="34" charset="0"/>
                <a:ea typeface="Helvetica Light" charset="0"/>
                <a:cs typeface="Helvetica Light" charset="0"/>
                <a:sym typeface="Helvetica Light" charset="0"/>
              </a:rPr>
              <a:t>trend degli acquisti al dettaglio</a:t>
            </a:r>
            <a:endParaRPr lang="it-IT" sz="3500" i="1" dirty="0">
              <a:solidFill>
                <a:srgbClr val="7030A0"/>
              </a:solidFill>
              <a:latin typeface="Calibri" pitchFamily="34" charset="0"/>
              <a:ea typeface="Helvetica Light" charset="0"/>
              <a:cs typeface="Helvetica Light" charset="0"/>
              <a:sym typeface="Helvetica Light" charset="0"/>
            </a:endParaRPr>
          </a:p>
        </p:txBody>
      </p:sp>
      <p:sp>
        <p:nvSpPr>
          <p:cNvPr id="37897" name="Rettangolo 18"/>
          <p:cNvSpPr>
            <a:spLocks noChangeArrowheads="1"/>
          </p:cNvSpPr>
          <p:nvPr/>
        </p:nvSpPr>
        <p:spPr bwMode="auto">
          <a:xfrm>
            <a:off x="9825038" y="9340850"/>
            <a:ext cx="2720975"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GFK Italia</a:t>
            </a:r>
          </a:p>
        </p:txBody>
      </p:sp>
      <p:pic>
        <p:nvPicPr>
          <p:cNvPr id="37898"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37899" name="Picture 5"/>
          <p:cNvPicPr>
            <a:picLocks noChangeAspect="1" noChangeArrowheads="1"/>
          </p:cNvPicPr>
          <p:nvPr/>
        </p:nvPicPr>
        <p:blipFill>
          <a:blip r:embed="rId5"/>
          <a:srcRect/>
          <a:stretch>
            <a:fillRect/>
          </a:stretch>
        </p:blipFill>
        <p:spPr bwMode="auto">
          <a:xfrm>
            <a:off x="0" y="7972425"/>
            <a:ext cx="2844800" cy="1803400"/>
          </a:xfrm>
          <a:prstGeom prst="rect">
            <a:avLst/>
          </a:prstGeom>
          <a:noFill/>
          <a:ln w="9525">
            <a:noFill/>
            <a:miter lim="800000"/>
            <a:headEnd/>
            <a:tailEnd/>
          </a:ln>
        </p:spPr>
      </p:pic>
      <p:pic>
        <p:nvPicPr>
          <p:cNvPr id="37900" name="Picture 2"/>
          <p:cNvPicPr>
            <a:picLocks noChangeAspect="1" noChangeArrowheads="1"/>
          </p:cNvPicPr>
          <p:nvPr/>
        </p:nvPicPr>
        <p:blipFill>
          <a:blip r:embed="rId6"/>
          <a:srcRect/>
          <a:stretch>
            <a:fillRect/>
          </a:stretch>
        </p:blipFill>
        <p:spPr bwMode="auto">
          <a:xfrm>
            <a:off x="3262313" y="2654300"/>
            <a:ext cx="9361487" cy="6110288"/>
          </a:xfrm>
          <a:prstGeom prst="rect">
            <a:avLst/>
          </a:prstGeom>
          <a:noFill/>
          <a:ln w="9525">
            <a:noFill/>
            <a:miter lim="800000"/>
            <a:headEnd/>
            <a:tailEnd/>
          </a:ln>
        </p:spPr>
      </p:pic>
      <p:sp>
        <p:nvSpPr>
          <p:cNvPr id="17" name="Rettangolo arrotondato 16"/>
          <p:cNvSpPr/>
          <p:nvPr/>
        </p:nvSpPr>
        <p:spPr bwMode="auto">
          <a:xfrm>
            <a:off x="6142038" y="2803525"/>
            <a:ext cx="3895725" cy="709613"/>
          </a:xfrm>
          <a:prstGeom prst="roundRect">
            <a:avLst/>
          </a:prstGeom>
          <a:ln>
            <a:solidFill>
              <a:srgbClr val="CC0000"/>
            </a:solidFill>
          </a:ln>
          <a:extLst/>
        </p:spPr>
        <p:style>
          <a:lnRef idx="2">
            <a:schemeClr val="accent4"/>
          </a:lnRef>
          <a:fillRef idx="1">
            <a:schemeClr val="lt1"/>
          </a:fillRef>
          <a:effectRef idx="0">
            <a:schemeClr val="accent4"/>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PESCHE</a:t>
            </a:r>
            <a:endParaRPr lang="it-IT" sz="1500" dirty="0">
              <a:latin typeface="Calibri" pitchFamily="34" charset="0"/>
              <a:sym typeface="Helvetica Light" charset="0"/>
            </a:endParaRPr>
          </a:p>
          <a:p>
            <a:pPr hangingPunct="0">
              <a:defRPr/>
            </a:pPr>
            <a:r>
              <a:rPr lang="it-IT" sz="1500" dirty="0">
                <a:latin typeface="Calibri" pitchFamily="34" charset="0"/>
                <a:sym typeface="Helvetica Light" charset="0"/>
              </a:rPr>
              <a:t>dal </a:t>
            </a:r>
            <a:r>
              <a:rPr lang="it-IT" sz="1500" dirty="0">
                <a:latin typeface="Calibri" pitchFamily="34" charset="0"/>
                <a:sym typeface="Helvetica Light" charset="0"/>
              </a:rPr>
              <a:t>2000 al 2005 = -17%, dal 2005 al 2012, +6%</a:t>
            </a:r>
          </a:p>
        </p:txBody>
      </p:sp>
      <p:sp>
        <p:nvSpPr>
          <p:cNvPr id="18" name="Rettangolo arrotondato 17"/>
          <p:cNvSpPr/>
          <p:nvPr/>
        </p:nvSpPr>
        <p:spPr bwMode="auto">
          <a:xfrm>
            <a:off x="6357938" y="5248275"/>
            <a:ext cx="4038600" cy="719138"/>
          </a:xfrm>
          <a:prstGeom prst="roundRect">
            <a:avLst/>
          </a:prstGeom>
          <a:ln>
            <a:solidFill>
              <a:srgbClr val="92D050"/>
            </a:solidFill>
          </a:ln>
          <a:extLst/>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NETTARINE</a:t>
            </a:r>
          </a:p>
          <a:p>
            <a:pPr hangingPunct="0">
              <a:defRPr/>
            </a:pPr>
            <a:r>
              <a:rPr lang="it-IT" sz="1500" dirty="0">
                <a:latin typeface="Calibri" pitchFamily="34" charset="0"/>
                <a:sym typeface="Helvetica Light" charset="0"/>
              </a:rPr>
              <a:t>dal </a:t>
            </a:r>
            <a:r>
              <a:rPr lang="it-IT" sz="1500" dirty="0">
                <a:latin typeface="Calibri" pitchFamily="34" charset="0"/>
                <a:sym typeface="Helvetica Light" charset="0"/>
              </a:rPr>
              <a:t>2000 al 2010 = +22%, dal 2010 al 2012, </a:t>
            </a:r>
            <a:r>
              <a:rPr lang="it-IT" sz="1600" dirty="0">
                <a:sym typeface="Helvetica Light" charset="0"/>
              </a:rPr>
              <a:t>-3%</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a:stretch>
            <a:fillRect/>
          </a:stretch>
        </p:blipFill>
        <p:spPr bwMode="auto">
          <a:xfrm>
            <a:off x="3262313" y="1852613"/>
            <a:ext cx="9361487" cy="6115050"/>
          </a:xfrm>
          <a:prstGeom prst="rect">
            <a:avLst/>
          </a:prstGeom>
          <a:noFill/>
          <a:ln w="9525">
            <a:noFill/>
            <a:miter lim="800000"/>
            <a:headEnd/>
            <a:tailEnd/>
          </a:ln>
        </p:spPr>
      </p:pic>
      <p:sp>
        <p:nvSpPr>
          <p:cNvPr id="38914"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38915"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38917"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38918"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38921" name="Rettangolo 1"/>
          <p:cNvSpPr>
            <a:spLocks noChangeArrowheads="1"/>
          </p:cNvSpPr>
          <p:nvPr/>
        </p:nvSpPr>
        <p:spPr bwMode="auto">
          <a:xfrm>
            <a:off x="3117850" y="390525"/>
            <a:ext cx="9288463" cy="1246188"/>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UE / PESCHE</a:t>
            </a:r>
            <a:r>
              <a:rPr lang="it-IT" sz="4000">
                <a:solidFill>
                  <a:srgbClr val="7030A0"/>
                </a:solidFill>
                <a:latin typeface="Calibri" pitchFamily="34" charset="0"/>
              </a:rPr>
              <a:t>&amp;</a:t>
            </a:r>
            <a:r>
              <a:rPr lang="it-IT" sz="4000" b="1">
                <a:solidFill>
                  <a:srgbClr val="7030A0"/>
                </a:solidFill>
                <a:latin typeface="Calibri" pitchFamily="34" charset="0"/>
              </a:rPr>
              <a:t>NETTARINE:</a:t>
            </a:r>
            <a:br>
              <a:rPr lang="it-IT" sz="4000" b="1">
                <a:solidFill>
                  <a:srgbClr val="7030A0"/>
                </a:solidFill>
                <a:latin typeface="Calibri" pitchFamily="34" charset="0"/>
              </a:rPr>
            </a:br>
            <a:r>
              <a:rPr lang="it-IT" sz="3500" i="1">
                <a:solidFill>
                  <a:srgbClr val="7030A0"/>
                </a:solidFill>
                <a:latin typeface="Calibri" pitchFamily="34" charset="0"/>
              </a:rPr>
              <a:t>trend export dei principali per i principali Paesi</a:t>
            </a:r>
          </a:p>
        </p:txBody>
      </p:sp>
      <p:sp>
        <p:nvSpPr>
          <p:cNvPr id="38922" name="Rettangolo 18"/>
          <p:cNvSpPr>
            <a:spLocks noChangeArrowheads="1"/>
          </p:cNvSpPr>
          <p:nvPr/>
        </p:nvSpPr>
        <p:spPr bwMode="auto">
          <a:xfrm>
            <a:off x="9782175" y="9340850"/>
            <a:ext cx="2763838"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EUROSTAT</a:t>
            </a:r>
          </a:p>
        </p:txBody>
      </p:sp>
      <p:pic>
        <p:nvPicPr>
          <p:cNvPr id="38923"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pic>
        <p:nvPicPr>
          <p:cNvPr id="38924" name="Picture 5"/>
          <p:cNvPicPr>
            <a:picLocks noChangeAspect="1" noChangeArrowheads="1"/>
          </p:cNvPicPr>
          <p:nvPr/>
        </p:nvPicPr>
        <p:blipFill>
          <a:blip r:embed="rId6"/>
          <a:srcRect/>
          <a:stretch>
            <a:fillRect/>
          </a:stretch>
        </p:blipFill>
        <p:spPr bwMode="auto">
          <a:xfrm>
            <a:off x="0" y="7972425"/>
            <a:ext cx="2844800" cy="1803400"/>
          </a:xfrm>
          <a:prstGeom prst="rect">
            <a:avLst/>
          </a:prstGeom>
          <a:noFill/>
          <a:ln w="9525">
            <a:noFill/>
            <a:miter lim="800000"/>
            <a:headEnd/>
            <a:tailEnd/>
          </a:ln>
        </p:spPr>
      </p:pic>
      <p:sp>
        <p:nvSpPr>
          <p:cNvPr id="17" name="Rettangolo arrotondato 16"/>
          <p:cNvSpPr/>
          <p:nvPr/>
        </p:nvSpPr>
        <p:spPr bwMode="auto">
          <a:xfrm>
            <a:off x="8662988" y="1852613"/>
            <a:ext cx="2771775" cy="839787"/>
          </a:xfrm>
          <a:prstGeom prst="roundRect">
            <a:avLst/>
          </a:prstGeom>
          <a:ln>
            <a:solidFill>
              <a:srgbClr val="CC0000"/>
            </a:solidFill>
          </a:ln>
          <a:extLst/>
        </p:spPr>
        <p:style>
          <a:lnRef idx="2">
            <a:schemeClr val="accent4"/>
          </a:lnRef>
          <a:fillRef idx="1">
            <a:schemeClr val="lt1"/>
          </a:fillRef>
          <a:effectRef idx="0">
            <a:schemeClr val="accent4"/>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SPAGNA</a:t>
            </a:r>
            <a:endParaRPr lang="it-IT" sz="1500" dirty="0">
              <a:latin typeface="Calibri" pitchFamily="34" charset="0"/>
              <a:sym typeface="Helvetica Light" charset="0"/>
            </a:endParaRPr>
          </a:p>
          <a:p>
            <a:pPr hangingPunct="0">
              <a:defRPr/>
            </a:pPr>
            <a:r>
              <a:rPr lang="it-IT" sz="1500" dirty="0">
                <a:latin typeface="Calibri" pitchFamily="34" charset="0"/>
                <a:sym typeface="Helvetica Light" charset="0"/>
              </a:rPr>
              <a:t>da </a:t>
            </a:r>
            <a:r>
              <a:rPr lang="it-IT" sz="1500" dirty="0">
                <a:latin typeface="Calibri" pitchFamily="34" charset="0"/>
                <a:sym typeface="Helvetica Light" charset="0"/>
              </a:rPr>
              <a:t>circa 300.000 t. a 650.000, dal 55% della </a:t>
            </a:r>
            <a:r>
              <a:rPr lang="it-IT" sz="1500" dirty="0">
                <a:latin typeface="Calibri" pitchFamily="34" charset="0"/>
                <a:sym typeface="Helvetica Light" charset="0"/>
              </a:rPr>
              <a:t> produzione </a:t>
            </a:r>
            <a:r>
              <a:rPr lang="it-IT" sz="1500" dirty="0">
                <a:latin typeface="Calibri" pitchFamily="34" charset="0"/>
                <a:sym typeface="Helvetica Light" charset="0"/>
              </a:rPr>
              <a:t>all’80%</a:t>
            </a:r>
          </a:p>
        </p:txBody>
      </p:sp>
      <p:sp>
        <p:nvSpPr>
          <p:cNvPr id="18" name="Rettangolo arrotondato 17"/>
          <p:cNvSpPr/>
          <p:nvPr/>
        </p:nvSpPr>
        <p:spPr bwMode="auto">
          <a:xfrm>
            <a:off x="8721725" y="3724275"/>
            <a:ext cx="2735263" cy="854075"/>
          </a:xfrm>
          <a:prstGeom prst="roundRect">
            <a:avLst/>
          </a:prstGeom>
          <a:ln>
            <a:solidFill>
              <a:srgbClr val="92D050"/>
            </a:solidFill>
          </a:ln>
          <a:extLst/>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ITALIA</a:t>
            </a:r>
          </a:p>
          <a:p>
            <a:pPr hangingPunct="0">
              <a:defRPr/>
            </a:pPr>
            <a:r>
              <a:rPr lang="it-IT" sz="1500" dirty="0">
                <a:latin typeface="Calibri" pitchFamily="34" charset="0"/>
                <a:sym typeface="Helvetica Light" charset="0"/>
              </a:rPr>
              <a:t>da </a:t>
            </a:r>
            <a:r>
              <a:rPr lang="it-IT" sz="1500" dirty="0">
                <a:latin typeface="Calibri" pitchFamily="34" charset="0"/>
                <a:sym typeface="Helvetica Light" charset="0"/>
              </a:rPr>
              <a:t>400.000 t. a circa 350.000 t., pari al 24-25% della </a:t>
            </a:r>
            <a:r>
              <a:rPr lang="it-IT" sz="1500" dirty="0">
                <a:latin typeface="Calibri" pitchFamily="34" charset="0"/>
                <a:sym typeface="Helvetica Light" charset="0"/>
              </a:rPr>
              <a:t>produzione</a:t>
            </a:r>
            <a:endParaRPr lang="it-IT" sz="1600" dirty="0">
              <a:sym typeface="Helvetica Light" charset="0"/>
            </a:endParaRPr>
          </a:p>
        </p:txBody>
      </p:sp>
      <p:sp>
        <p:nvSpPr>
          <p:cNvPr id="20" name="Rettangolo arrotondato 19"/>
          <p:cNvSpPr/>
          <p:nvPr/>
        </p:nvSpPr>
        <p:spPr bwMode="auto">
          <a:xfrm>
            <a:off x="7943850" y="5308600"/>
            <a:ext cx="3028950" cy="1152525"/>
          </a:xfrm>
          <a:prstGeom prst="roundRect">
            <a:avLst/>
          </a:prstGeom>
          <a:ln>
            <a:solidFill>
              <a:srgbClr val="00B0F0"/>
            </a:solidFill>
          </a:ln>
          <a:extLst/>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GRECIA</a:t>
            </a:r>
          </a:p>
          <a:p>
            <a:pPr hangingPunct="0">
              <a:defRPr/>
            </a:pPr>
            <a:r>
              <a:rPr lang="it-IT" sz="1500" dirty="0">
                <a:latin typeface="Calibri" pitchFamily="34" charset="0"/>
                <a:sym typeface="Helvetica Light" charset="0"/>
              </a:rPr>
              <a:t>recentemente </a:t>
            </a:r>
            <a:r>
              <a:rPr lang="it-IT" sz="1500" dirty="0">
                <a:latin typeface="Calibri" pitchFamily="34" charset="0"/>
                <a:sym typeface="Helvetica Light" charset="0"/>
              </a:rPr>
              <a:t>in crescita, raggiungendo le 160.000 tonnellate nel 2012, pari al 50</a:t>
            </a:r>
            <a:r>
              <a:rPr lang="it-IT" sz="1500" dirty="0">
                <a:latin typeface="Calibri" pitchFamily="34" charset="0"/>
                <a:sym typeface="Helvetica Light" charset="0"/>
              </a:rPr>
              <a:t>%</a:t>
            </a:r>
            <a:endParaRPr lang="it-IT" sz="1500" dirty="0">
              <a:latin typeface="Calibri"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39938"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39940"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39941"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39944" name="Rettangolo 1"/>
          <p:cNvSpPr>
            <a:spLocks noChangeArrowheads="1"/>
          </p:cNvSpPr>
          <p:nvPr/>
        </p:nvSpPr>
        <p:spPr bwMode="auto">
          <a:xfrm>
            <a:off x="3117850" y="390525"/>
            <a:ext cx="9288463" cy="1784350"/>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UE / PESCHE</a:t>
            </a:r>
            <a:r>
              <a:rPr lang="it-IT" sz="4000">
                <a:solidFill>
                  <a:srgbClr val="7030A0"/>
                </a:solidFill>
                <a:latin typeface="Calibri" pitchFamily="34" charset="0"/>
              </a:rPr>
              <a:t>&amp;</a:t>
            </a:r>
            <a:r>
              <a:rPr lang="it-IT" sz="4000" b="1">
                <a:solidFill>
                  <a:srgbClr val="7030A0"/>
                </a:solidFill>
                <a:latin typeface="Calibri" pitchFamily="34" charset="0"/>
              </a:rPr>
              <a:t>NETTARINE:</a:t>
            </a:r>
            <a:br>
              <a:rPr lang="it-IT" sz="4000" b="1">
                <a:solidFill>
                  <a:srgbClr val="7030A0"/>
                </a:solidFill>
                <a:latin typeface="Calibri" pitchFamily="34" charset="0"/>
              </a:rPr>
            </a:br>
            <a:r>
              <a:rPr lang="it-IT" sz="3500" i="1">
                <a:solidFill>
                  <a:srgbClr val="7030A0"/>
                </a:solidFill>
                <a:latin typeface="Calibri" pitchFamily="34" charset="0"/>
              </a:rPr>
              <a:t>trend export mensile dei principali per i principali Paesi esportatori</a:t>
            </a:r>
          </a:p>
        </p:txBody>
      </p:sp>
      <p:sp>
        <p:nvSpPr>
          <p:cNvPr id="39945" name="Rettangolo 18"/>
          <p:cNvSpPr>
            <a:spLocks noChangeArrowheads="1"/>
          </p:cNvSpPr>
          <p:nvPr/>
        </p:nvSpPr>
        <p:spPr bwMode="auto">
          <a:xfrm>
            <a:off x="9782175" y="9340850"/>
            <a:ext cx="2763838"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EUROSTAT</a:t>
            </a:r>
          </a:p>
        </p:txBody>
      </p:sp>
      <p:pic>
        <p:nvPicPr>
          <p:cNvPr id="39946"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39947" name="Picture 5"/>
          <p:cNvPicPr>
            <a:picLocks noChangeAspect="1" noChangeArrowheads="1"/>
          </p:cNvPicPr>
          <p:nvPr/>
        </p:nvPicPr>
        <p:blipFill>
          <a:blip r:embed="rId5"/>
          <a:srcRect/>
          <a:stretch>
            <a:fillRect/>
          </a:stretch>
        </p:blipFill>
        <p:spPr bwMode="auto">
          <a:xfrm>
            <a:off x="0" y="7972425"/>
            <a:ext cx="2844800" cy="1803400"/>
          </a:xfrm>
          <a:prstGeom prst="rect">
            <a:avLst/>
          </a:prstGeom>
          <a:noFill/>
          <a:ln w="9525">
            <a:noFill/>
            <a:miter lim="800000"/>
            <a:headEnd/>
            <a:tailEnd/>
          </a:ln>
        </p:spPr>
      </p:pic>
      <p:pic>
        <p:nvPicPr>
          <p:cNvPr id="39948" name="Picture 2"/>
          <p:cNvPicPr>
            <a:picLocks noChangeAspect="1" noChangeArrowheads="1"/>
          </p:cNvPicPr>
          <p:nvPr/>
        </p:nvPicPr>
        <p:blipFill>
          <a:blip r:embed="rId6"/>
          <a:srcRect/>
          <a:stretch>
            <a:fillRect/>
          </a:stretch>
        </p:blipFill>
        <p:spPr bwMode="auto">
          <a:xfrm>
            <a:off x="3225800" y="2139950"/>
            <a:ext cx="4284663" cy="3644900"/>
          </a:xfrm>
          <a:prstGeom prst="rect">
            <a:avLst/>
          </a:prstGeom>
          <a:noFill/>
          <a:ln w="9525">
            <a:noFill/>
            <a:miter lim="800000"/>
            <a:headEnd/>
            <a:tailEnd/>
          </a:ln>
        </p:spPr>
      </p:pic>
      <p:pic>
        <p:nvPicPr>
          <p:cNvPr id="39949" name="Picture 3"/>
          <p:cNvPicPr>
            <a:picLocks noChangeAspect="1" noChangeArrowheads="1"/>
          </p:cNvPicPr>
          <p:nvPr/>
        </p:nvPicPr>
        <p:blipFill>
          <a:blip r:embed="rId7"/>
          <a:srcRect/>
          <a:stretch>
            <a:fillRect/>
          </a:stretch>
        </p:blipFill>
        <p:spPr bwMode="auto">
          <a:xfrm>
            <a:off x="8339138" y="2139950"/>
            <a:ext cx="4284662" cy="3644900"/>
          </a:xfrm>
          <a:prstGeom prst="rect">
            <a:avLst/>
          </a:prstGeom>
          <a:noFill/>
          <a:ln w="9525">
            <a:noFill/>
            <a:miter lim="800000"/>
            <a:headEnd/>
            <a:tailEnd/>
          </a:ln>
        </p:spPr>
      </p:pic>
      <p:pic>
        <p:nvPicPr>
          <p:cNvPr id="39950" name="Picture 4"/>
          <p:cNvPicPr>
            <a:picLocks noChangeAspect="1" noChangeArrowheads="1"/>
          </p:cNvPicPr>
          <p:nvPr/>
        </p:nvPicPr>
        <p:blipFill>
          <a:blip r:embed="rId8"/>
          <a:srcRect/>
          <a:stretch>
            <a:fillRect/>
          </a:stretch>
        </p:blipFill>
        <p:spPr bwMode="auto">
          <a:xfrm>
            <a:off x="3219450" y="5884863"/>
            <a:ext cx="4291013" cy="3381375"/>
          </a:xfrm>
          <a:prstGeom prst="rect">
            <a:avLst/>
          </a:prstGeom>
          <a:noFill/>
          <a:ln w="9525">
            <a:noFill/>
            <a:miter lim="800000"/>
            <a:headEnd/>
            <a:tailEnd/>
          </a:ln>
        </p:spPr>
      </p:pic>
      <p:sp>
        <p:nvSpPr>
          <p:cNvPr id="21" name="CasellaDiTesto 20"/>
          <p:cNvSpPr txBox="1"/>
          <p:nvPr/>
        </p:nvSpPr>
        <p:spPr>
          <a:xfrm>
            <a:off x="7702550" y="6030913"/>
            <a:ext cx="4776788" cy="2862262"/>
          </a:xfrm>
          <a:prstGeom prst="rect">
            <a:avLst/>
          </a:prstGeom>
          <a:noFill/>
        </p:spPr>
        <p:txBody>
          <a:bodyPr>
            <a:spAutoFit/>
          </a:bodyPr>
          <a:lstStyle/>
          <a:p>
            <a:pPr hangingPunct="0">
              <a:defRPr/>
            </a:pPr>
            <a:r>
              <a:rPr lang="it-IT" sz="1500" dirty="0">
                <a:solidFill>
                  <a:schemeClr val="dk1"/>
                </a:solidFill>
                <a:latin typeface="Calibri" pitchFamily="34" charset="0"/>
                <a:ea typeface="+mn-ea"/>
                <a:cs typeface="+mn-cs"/>
                <a:sym typeface="Helvetica Light" charset="0"/>
              </a:rPr>
              <a:t>L’export </a:t>
            </a:r>
            <a:r>
              <a:rPr lang="it-IT" sz="1500" b="1" dirty="0">
                <a:solidFill>
                  <a:schemeClr val="dk1"/>
                </a:solidFill>
                <a:latin typeface="Calibri" pitchFamily="34" charset="0"/>
                <a:ea typeface="+mn-ea"/>
                <a:cs typeface="+mn-cs"/>
                <a:sym typeface="Helvetica Light" charset="0"/>
              </a:rPr>
              <a:t>italiano</a:t>
            </a:r>
            <a:r>
              <a:rPr lang="it-IT" sz="1500" dirty="0">
                <a:solidFill>
                  <a:schemeClr val="dk1"/>
                </a:solidFill>
                <a:latin typeface="Calibri" pitchFamily="34" charset="0"/>
                <a:ea typeface="+mn-ea"/>
                <a:cs typeface="+mn-cs"/>
                <a:sym typeface="Helvetica Light" charset="0"/>
              </a:rPr>
              <a:t> appare costante nei mesi di luglio ed agosto (anche giugno). In lieve flessione settembre, negli anni più recenti, dopo la progressione dei primi anni duemila</a:t>
            </a:r>
            <a:r>
              <a:rPr lang="it-IT" sz="1500" dirty="0">
                <a:solidFill>
                  <a:schemeClr val="dk1"/>
                </a:solidFill>
                <a:latin typeface="Calibri" pitchFamily="34" charset="0"/>
                <a:ea typeface="+mn-ea"/>
                <a:cs typeface="+mn-cs"/>
                <a:sym typeface="Helvetica Light" charset="0"/>
              </a:rPr>
              <a:t>.</a:t>
            </a:r>
            <a:endParaRPr lang="it-IT" sz="1500" dirty="0">
              <a:solidFill>
                <a:schemeClr val="dk1"/>
              </a:solidFill>
              <a:latin typeface="Calibri" pitchFamily="34" charset="0"/>
              <a:ea typeface="+mn-ea"/>
              <a:cs typeface="+mn-cs"/>
              <a:sym typeface="Helvetica Light" charset="0"/>
            </a:endParaRPr>
          </a:p>
          <a:p>
            <a:pPr hangingPunct="0">
              <a:defRPr/>
            </a:pPr>
            <a:endParaRPr lang="it-IT" sz="1500" dirty="0">
              <a:solidFill>
                <a:schemeClr val="dk1"/>
              </a:solidFill>
              <a:latin typeface="Calibri" pitchFamily="34" charset="0"/>
              <a:ea typeface="+mn-ea"/>
              <a:cs typeface="+mn-cs"/>
              <a:sym typeface="Helvetica Light" charset="0"/>
            </a:endParaRPr>
          </a:p>
          <a:p>
            <a:pPr hangingPunct="0">
              <a:defRPr/>
            </a:pPr>
            <a:r>
              <a:rPr lang="it-IT" sz="1500" dirty="0">
                <a:solidFill>
                  <a:schemeClr val="dk1"/>
                </a:solidFill>
                <a:latin typeface="Calibri" pitchFamily="34" charset="0"/>
                <a:ea typeface="+mn-ea"/>
                <a:cs typeface="+mn-cs"/>
                <a:sym typeface="Helvetica Light" charset="0"/>
              </a:rPr>
              <a:t>La </a:t>
            </a:r>
            <a:r>
              <a:rPr lang="it-IT" sz="1500" b="1" dirty="0">
                <a:solidFill>
                  <a:schemeClr val="dk1"/>
                </a:solidFill>
                <a:latin typeface="Calibri" pitchFamily="34" charset="0"/>
                <a:ea typeface="+mn-ea"/>
                <a:cs typeface="+mn-cs"/>
                <a:sym typeface="Helvetica Light" charset="0"/>
              </a:rPr>
              <a:t>Spagna</a:t>
            </a:r>
            <a:r>
              <a:rPr lang="it-IT" sz="1500" dirty="0">
                <a:solidFill>
                  <a:schemeClr val="dk1"/>
                </a:solidFill>
                <a:latin typeface="Calibri" pitchFamily="34" charset="0"/>
                <a:ea typeface="+mn-ea"/>
                <a:cs typeface="+mn-cs"/>
                <a:sym typeface="Helvetica Light" charset="0"/>
              </a:rPr>
              <a:t> incrementa i volumi in tutti i mesi tra giugno ed ottobre. Solo maggio sembra stabile o in live contrazione pur rimendo un mese dominato dai quantitativi spagnoli</a:t>
            </a:r>
            <a:r>
              <a:rPr lang="it-IT" sz="1500" dirty="0">
                <a:solidFill>
                  <a:schemeClr val="dk1"/>
                </a:solidFill>
                <a:latin typeface="Calibri" pitchFamily="34" charset="0"/>
                <a:ea typeface="+mn-ea"/>
                <a:cs typeface="+mn-cs"/>
                <a:sym typeface="Helvetica Light" charset="0"/>
              </a:rPr>
              <a:t>.</a:t>
            </a:r>
            <a:endParaRPr lang="it-IT" sz="1500" dirty="0">
              <a:solidFill>
                <a:schemeClr val="dk1"/>
              </a:solidFill>
              <a:latin typeface="Calibri" pitchFamily="34" charset="0"/>
              <a:ea typeface="+mn-ea"/>
              <a:cs typeface="+mn-cs"/>
              <a:sym typeface="Helvetica Light" charset="0"/>
            </a:endParaRPr>
          </a:p>
          <a:p>
            <a:pPr hangingPunct="0">
              <a:defRPr/>
            </a:pPr>
            <a:endParaRPr lang="it-IT" sz="1500" dirty="0">
              <a:solidFill>
                <a:schemeClr val="dk1"/>
              </a:solidFill>
              <a:latin typeface="Calibri" pitchFamily="34" charset="0"/>
              <a:ea typeface="+mn-ea"/>
              <a:cs typeface="+mn-cs"/>
              <a:sym typeface="Helvetica Light" charset="0"/>
            </a:endParaRPr>
          </a:p>
          <a:p>
            <a:pPr hangingPunct="0">
              <a:defRPr/>
            </a:pPr>
            <a:r>
              <a:rPr lang="it-IT" sz="1500" dirty="0">
                <a:solidFill>
                  <a:schemeClr val="dk1"/>
                </a:solidFill>
                <a:latin typeface="Calibri" pitchFamily="34" charset="0"/>
                <a:ea typeface="+mn-ea"/>
                <a:cs typeface="+mn-cs"/>
                <a:sym typeface="Helvetica Light" charset="0"/>
              </a:rPr>
              <a:t>Marginale </a:t>
            </a:r>
            <a:r>
              <a:rPr lang="it-IT" sz="1500" dirty="0">
                <a:solidFill>
                  <a:schemeClr val="dk1"/>
                </a:solidFill>
                <a:latin typeface="Calibri" pitchFamily="34" charset="0"/>
                <a:ea typeface="+mn-ea"/>
                <a:cs typeface="+mn-cs"/>
                <a:sym typeface="Helvetica Light" charset="0"/>
              </a:rPr>
              <a:t>l’export di </a:t>
            </a:r>
            <a:r>
              <a:rPr lang="it-IT" sz="1500" b="1" dirty="0">
                <a:solidFill>
                  <a:schemeClr val="dk1"/>
                </a:solidFill>
                <a:latin typeface="Calibri" pitchFamily="34" charset="0"/>
                <a:ea typeface="+mn-ea"/>
                <a:cs typeface="+mn-cs"/>
                <a:sym typeface="Helvetica Light" charset="0"/>
              </a:rPr>
              <a:t>Francia</a:t>
            </a:r>
            <a:r>
              <a:rPr lang="it-IT" sz="1500" dirty="0">
                <a:solidFill>
                  <a:schemeClr val="dk1"/>
                </a:solidFill>
                <a:latin typeface="Calibri" pitchFamily="34" charset="0"/>
                <a:ea typeface="+mn-ea"/>
                <a:cs typeface="+mn-cs"/>
                <a:sym typeface="Helvetica Light" charset="0"/>
              </a:rPr>
              <a:t> e </a:t>
            </a:r>
            <a:r>
              <a:rPr lang="it-IT" sz="1500" b="1" dirty="0">
                <a:solidFill>
                  <a:schemeClr val="dk1"/>
                </a:solidFill>
                <a:latin typeface="Calibri" pitchFamily="34" charset="0"/>
                <a:ea typeface="+mn-ea"/>
                <a:cs typeface="+mn-cs"/>
                <a:sym typeface="Helvetica Light" charset="0"/>
              </a:rPr>
              <a:t>Grecia</a:t>
            </a:r>
            <a:r>
              <a:rPr lang="it-IT" sz="1500" dirty="0">
                <a:solidFill>
                  <a:schemeClr val="dk1"/>
                </a:solidFill>
                <a:latin typeface="Calibri" pitchFamily="34" charset="0"/>
                <a:ea typeface="+mn-ea"/>
                <a:cs typeface="+mn-cs"/>
                <a:sym typeface="Helvetica Light" charset="0"/>
              </a:rPr>
              <a:t>. I volumi francesi tendono a diminuire mentre quelli greci sembrano più costanti ma rappresentativi solo nel bimestre giugno/luglio. </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40962"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40964"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40965"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40968" name="Rettangolo 1"/>
          <p:cNvSpPr>
            <a:spLocks noChangeArrowheads="1"/>
          </p:cNvSpPr>
          <p:nvPr/>
        </p:nvSpPr>
        <p:spPr bwMode="auto">
          <a:xfrm>
            <a:off x="3117850" y="390525"/>
            <a:ext cx="9288463" cy="1784350"/>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ITALIA vs. SPAGNA / PESCHE</a:t>
            </a:r>
            <a:r>
              <a:rPr lang="it-IT" sz="4000">
                <a:solidFill>
                  <a:srgbClr val="7030A0"/>
                </a:solidFill>
                <a:latin typeface="Calibri" pitchFamily="34" charset="0"/>
              </a:rPr>
              <a:t>&amp;</a:t>
            </a:r>
            <a:r>
              <a:rPr lang="it-IT" sz="4000" b="1">
                <a:solidFill>
                  <a:srgbClr val="7030A0"/>
                </a:solidFill>
                <a:latin typeface="Calibri" pitchFamily="34" charset="0"/>
              </a:rPr>
              <a:t>NETTARINE:</a:t>
            </a:r>
            <a:br>
              <a:rPr lang="it-IT" sz="4000" b="1">
                <a:solidFill>
                  <a:srgbClr val="7030A0"/>
                </a:solidFill>
                <a:latin typeface="Calibri" pitchFamily="34" charset="0"/>
              </a:rPr>
            </a:br>
            <a:r>
              <a:rPr lang="it-IT" sz="3500" i="1">
                <a:solidFill>
                  <a:srgbClr val="7030A0"/>
                </a:solidFill>
                <a:latin typeface="Calibri" pitchFamily="34" charset="0"/>
              </a:rPr>
              <a:t>costi di produzione relativo a Big Top, costo di condizionamento a prodotto in cestini</a:t>
            </a:r>
          </a:p>
        </p:txBody>
      </p:sp>
      <p:sp>
        <p:nvSpPr>
          <p:cNvPr id="40969" name="Rettangolo 18"/>
          <p:cNvSpPr>
            <a:spLocks noChangeArrowheads="1"/>
          </p:cNvSpPr>
          <p:nvPr/>
        </p:nvSpPr>
        <p:spPr bwMode="auto">
          <a:xfrm>
            <a:off x="4613275" y="9340850"/>
            <a:ext cx="7932738"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CSO – costi , prezzi e competitività nella filiera peschicola: un’analisi sui maggiori sistemi produttivi europei, anno 2009</a:t>
            </a:r>
          </a:p>
        </p:txBody>
      </p:sp>
      <p:pic>
        <p:nvPicPr>
          <p:cNvPr id="40970"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40971" name="Picture 5"/>
          <p:cNvPicPr>
            <a:picLocks noChangeAspect="1" noChangeArrowheads="1"/>
          </p:cNvPicPr>
          <p:nvPr/>
        </p:nvPicPr>
        <p:blipFill>
          <a:blip r:embed="rId5"/>
          <a:srcRect/>
          <a:stretch>
            <a:fillRect/>
          </a:stretch>
        </p:blipFill>
        <p:spPr bwMode="auto">
          <a:xfrm>
            <a:off x="0" y="7972425"/>
            <a:ext cx="2844800" cy="1803400"/>
          </a:xfrm>
          <a:prstGeom prst="rect">
            <a:avLst/>
          </a:prstGeom>
          <a:noFill/>
          <a:ln w="9525">
            <a:noFill/>
            <a:miter lim="800000"/>
            <a:headEnd/>
            <a:tailEnd/>
          </a:ln>
        </p:spPr>
      </p:pic>
      <p:sp>
        <p:nvSpPr>
          <p:cNvPr id="23" name="Freccia a sinistra 22"/>
          <p:cNvSpPr/>
          <p:nvPr/>
        </p:nvSpPr>
        <p:spPr>
          <a:xfrm>
            <a:off x="9598025" y="3652838"/>
            <a:ext cx="612775" cy="323850"/>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defRPr/>
            </a:pPr>
            <a:endParaRPr lang="it-IT">
              <a:sym typeface="Helvetica Light" charset="0"/>
            </a:endParaRPr>
          </a:p>
        </p:txBody>
      </p:sp>
      <p:pic>
        <p:nvPicPr>
          <p:cNvPr id="40973" name="Picture 2"/>
          <p:cNvPicPr>
            <a:picLocks noChangeAspect="1" noChangeArrowheads="1"/>
          </p:cNvPicPr>
          <p:nvPr/>
        </p:nvPicPr>
        <p:blipFill>
          <a:blip r:embed="rId6"/>
          <a:srcRect/>
          <a:stretch>
            <a:fillRect/>
          </a:stretch>
        </p:blipFill>
        <p:spPr bwMode="auto">
          <a:xfrm>
            <a:off x="2903538" y="2319338"/>
            <a:ext cx="9102725" cy="5942012"/>
          </a:xfrm>
          <a:prstGeom prst="rect">
            <a:avLst/>
          </a:prstGeom>
          <a:noFill/>
          <a:ln w="9525">
            <a:noFill/>
            <a:miter lim="800000"/>
            <a:headEnd/>
            <a:tailEnd/>
          </a:ln>
        </p:spPr>
      </p:pic>
      <p:sp>
        <p:nvSpPr>
          <p:cNvPr id="40974" name="CasellaDiTesto 19"/>
          <p:cNvSpPr txBox="1">
            <a:spLocks noChangeArrowheads="1"/>
          </p:cNvSpPr>
          <p:nvPr/>
        </p:nvSpPr>
        <p:spPr bwMode="auto">
          <a:xfrm>
            <a:off x="10679113" y="2284413"/>
            <a:ext cx="1079500" cy="738187"/>
          </a:xfrm>
          <a:prstGeom prst="rect">
            <a:avLst/>
          </a:prstGeom>
          <a:noFill/>
          <a:ln w="9525">
            <a:noFill/>
            <a:miter lim="800000"/>
            <a:headEnd/>
            <a:tailEnd/>
          </a:ln>
        </p:spPr>
        <p:txBody>
          <a:bodyPr>
            <a:spAutoFit/>
          </a:bodyPr>
          <a:lstStyle/>
          <a:p>
            <a:pPr algn="ctr" hangingPunct="0"/>
            <a:r>
              <a:rPr lang="it-IT" sz="1400">
                <a:solidFill>
                  <a:srgbClr val="FF0000"/>
                </a:solidFill>
              </a:rPr>
              <a:t>ER/Cat=</a:t>
            </a:r>
          </a:p>
          <a:p>
            <a:pPr algn="ctr" hangingPunct="0"/>
            <a:r>
              <a:rPr lang="it-IT" sz="1400">
                <a:solidFill>
                  <a:srgbClr val="FF0000"/>
                </a:solidFill>
              </a:rPr>
              <a:t>+0,07 €/kg +23%</a:t>
            </a:r>
          </a:p>
        </p:txBody>
      </p:sp>
      <p:sp>
        <p:nvSpPr>
          <p:cNvPr id="40975" name="CasellaDiTesto 25"/>
          <p:cNvSpPr txBox="1">
            <a:spLocks noChangeArrowheads="1"/>
          </p:cNvSpPr>
          <p:nvPr/>
        </p:nvSpPr>
        <p:spPr bwMode="auto">
          <a:xfrm>
            <a:off x="11544300" y="4354513"/>
            <a:ext cx="1654175" cy="738187"/>
          </a:xfrm>
          <a:prstGeom prst="rect">
            <a:avLst/>
          </a:prstGeom>
          <a:noFill/>
          <a:ln w="9525">
            <a:noFill/>
            <a:miter lim="800000"/>
            <a:headEnd/>
            <a:tailEnd/>
          </a:ln>
        </p:spPr>
        <p:txBody>
          <a:bodyPr>
            <a:spAutoFit/>
          </a:bodyPr>
          <a:lstStyle/>
          <a:p>
            <a:pPr algn="ctr" hangingPunct="0"/>
            <a:r>
              <a:rPr lang="it-IT" sz="1400">
                <a:solidFill>
                  <a:srgbClr val="FF0000"/>
                </a:solidFill>
              </a:rPr>
              <a:t>ER/Cat=</a:t>
            </a:r>
          </a:p>
          <a:p>
            <a:pPr algn="ctr" hangingPunct="0"/>
            <a:r>
              <a:rPr lang="it-IT" sz="1400">
                <a:solidFill>
                  <a:srgbClr val="FF0000"/>
                </a:solidFill>
              </a:rPr>
              <a:t>+0,046 €/kg</a:t>
            </a:r>
            <a:br>
              <a:rPr lang="it-IT" sz="1400">
                <a:solidFill>
                  <a:srgbClr val="FF0000"/>
                </a:solidFill>
              </a:rPr>
            </a:br>
            <a:r>
              <a:rPr lang="it-IT" sz="1400">
                <a:solidFill>
                  <a:srgbClr val="FF0000"/>
                </a:solidFill>
              </a:rPr>
              <a:t>+11%</a:t>
            </a:r>
          </a:p>
        </p:txBody>
      </p:sp>
      <p:sp>
        <p:nvSpPr>
          <p:cNvPr id="27" name="Freccia a sinistra 26"/>
          <p:cNvSpPr/>
          <p:nvPr/>
        </p:nvSpPr>
        <p:spPr>
          <a:xfrm>
            <a:off x="8986838" y="3581400"/>
            <a:ext cx="611187" cy="323850"/>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defRPr/>
            </a:pPr>
            <a:endParaRPr lang="it-IT">
              <a:sym typeface="Helvetica Light" charset="0"/>
            </a:endParaRPr>
          </a:p>
        </p:txBody>
      </p:sp>
      <p:sp>
        <p:nvSpPr>
          <p:cNvPr id="28" name="Freccia a sinistra 27"/>
          <p:cNvSpPr/>
          <p:nvPr/>
        </p:nvSpPr>
        <p:spPr>
          <a:xfrm>
            <a:off x="6934200" y="6748463"/>
            <a:ext cx="612775" cy="323850"/>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defRPr/>
            </a:pPr>
            <a:endParaRPr lang="it-IT">
              <a:sym typeface="Helvetica Light" charset="0"/>
            </a:endParaRPr>
          </a:p>
        </p:txBody>
      </p:sp>
      <p:sp>
        <p:nvSpPr>
          <p:cNvPr id="29" name="Freccia a sinistra 28"/>
          <p:cNvSpPr/>
          <p:nvPr/>
        </p:nvSpPr>
        <p:spPr>
          <a:xfrm>
            <a:off x="6573838" y="7253288"/>
            <a:ext cx="612775" cy="323850"/>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defRPr/>
            </a:pPr>
            <a:endParaRPr lang="it-IT">
              <a:sym typeface="Helvetica Light" charset="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41986"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41988"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41989"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5132" name="Rettangolo 1"/>
          <p:cNvSpPr>
            <a:spLocks noChangeArrowheads="1"/>
          </p:cNvSpPr>
          <p:nvPr/>
        </p:nvSpPr>
        <p:spPr bwMode="auto">
          <a:xfrm>
            <a:off x="3117850" y="390525"/>
            <a:ext cx="9288463" cy="1246188"/>
          </a:xfrm>
          <a:prstGeom prst="rect">
            <a:avLst/>
          </a:prstGeom>
          <a:noFill/>
          <a:ln>
            <a:noFill/>
          </a:ln>
          <a:extLst>
            <a:ext uri="{909E8E84-426E-40DD-AFC4-6F175D3DCCD1}"/>
            <a:ext uri="{91240B29-F687-4F45-9708-019B960494DF}"/>
          </a:extLst>
        </p:spPr>
        <p:txBody>
          <a:bodyPr>
            <a:spAutoFit/>
          </a:bodyPr>
          <a:lstStyle/>
          <a:p>
            <a:pPr hangingPunct="0">
              <a:defRPr/>
            </a:pPr>
            <a:r>
              <a:rPr lang="it-IT" sz="4000" b="1" spc="-150" dirty="0">
                <a:solidFill>
                  <a:srgbClr val="7030A0"/>
                </a:solidFill>
                <a:latin typeface="Calibri" pitchFamily="34" charset="0"/>
                <a:ea typeface="Helvetica Light" charset="0"/>
                <a:cs typeface="Helvetica Light" charset="0"/>
                <a:sym typeface="Helvetica Light" charset="0"/>
              </a:rPr>
              <a:t>CATASTI SOCI CSO 2012 / PESCHE</a:t>
            </a:r>
            <a:r>
              <a:rPr lang="it-IT" sz="4000" spc="-150" dirty="0">
                <a:solidFill>
                  <a:srgbClr val="7030A0"/>
                </a:solidFill>
                <a:latin typeface="Calibri" pitchFamily="34" charset="0"/>
                <a:ea typeface="Helvetica Light" charset="0"/>
                <a:cs typeface="Helvetica Light" charset="0"/>
                <a:sym typeface="Helvetica Light" charset="0"/>
              </a:rPr>
              <a:t>&amp;</a:t>
            </a:r>
            <a:r>
              <a:rPr lang="it-IT" sz="4000" b="1" spc="-150" dirty="0">
                <a:solidFill>
                  <a:srgbClr val="7030A0"/>
                </a:solidFill>
                <a:latin typeface="Calibri" pitchFamily="34" charset="0"/>
                <a:ea typeface="Helvetica Light" charset="0"/>
                <a:cs typeface="Helvetica Light" charset="0"/>
                <a:sym typeface="Helvetica Light" charset="0"/>
              </a:rPr>
              <a:t>NETTARINE</a:t>
            </a:r>
            <a:r>
              <a:rPr lang="it-IT" sz="4000" b="1" spc="-150" dirty="0">
                <a:solidFill>
                  <a:srgbClr val="7030A0"/>
                </a:solidFill>
                <a:latin typeface="Calibri" pitchFamily="34" charset="0"/>
                <a:ea typeface="Helvetica Light" charset="0"/>
                <a:cs typeface="Helvetica Light" charset="0"/>
                <a:sym typeface="Helvetica Light" charset="0"/>
              </a:rPr>
              <a:t>:</a:t>
            </a:r>
            <a:r>
              <a:rPr lang="it-IT" sz="4000" b="1" dirty="0">
                <a:solidFill>
                  <a:srgbClr val="7030A0"/>
                </a:solidFill>
                <a:latin typeface="Calibri" pitchFamily="34" charset="0"/>
                <a:ea typeface="Helvetica Light" charset="0"/>
                <a:cs typeface="Helvetica Light" charset="0"/>
                <a:sym typeface="Helvetica Light" charset="0"/>
              </a:rPr>
              <a:t/>
            </a:r>
            <a:br>
              <a:rPr lang="it-IT" sz="4000" b="1" dirty="0">
                <a:solidFill>
                  <a:srgbClr val="7030A0"/>
                </a:solidFill>
                <a:latin typeface="Calibri" pitchFamily="34" charset="0"/>
                <a:ea typeface="Helvetica Light" charset="0"/>
                <a:cs typeface="Helvetica Light" charset="0"/>
                <a:sym typeface="Helvetica Light" charset="0"/>
              </a:rPr>
            </a:br>
            <a:r>
              <a:rPr lang="it-IT" sz="3500" i="1" dirty="0">
                <a:solidFill>
                  <a:srgbClr val="7030A0"/>
                </a:solidFill>
                <a:latin typeface="Calibri" pitchFamily="34" charset="0"/>
                <a:ea typeface="Helvetica Light" charset="0"/>
                <a:cs typeface="Helvetica Light" charset="0"/>
                <a:sym typeface="Helvetica Light" charset="0"/>
              </a:rPr>
              <a:t>Emilia-Romagna, il rinnovamento varietale</a:t>
            </a:r>
          </a:p>
        </p:txBody>
      </p:sp>
      <p:sp>
        <p:nvSpPr>
          <p:cNvPr id="41993" name="Rettangolo 18"/>
          <p:cNvSpPr>
            <a:spLocks noChangeArrowheads="1"/>
          </p:cNvSpPr>
          <p:nvPr/>
        </p:nvSpPr>
        <p:spPr bwMode="auto">
          <a:xfrm>
            <a:off x="10979150" y="9340850"/>
            <a:ext cx="1566863"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catasti Soci CSO</a:t>
            </a:r>
          </a:p>
        </p:txBody>
      </p:sp>
      <p:pic>
        <p:nvPicPr>
          <p:cNvPr id="41994"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41995" name="Picture 5"/>
          <p:cNvPicPr>
            <a:picLocks noChangeAspect="1" noChangeArrowheads="1"/>
          </p:cNvPicPr>
          <p:nvPr/>
        </p:nvPicPr>
        <p:blipFill>
          <a:blip r:embed="rId5"/>
          <a:srcRect/>
          <a:stretch>
            <a:fillRect/>
          </a:stretch>
        </p:blipFill>
        <p:spPr bwMode="auto">
          <a:xfrm>
            <a:off x="0" y="7972425"/>
            <a:ext cx="2844800" cy="1803400"/>
          </a:xfrm>
          <a:prstGeom prst="rect">
            <a:avLst/>
          </a:prstGeom>
          <a:noFill/>
          <a:ln w="9525">
            <a:noFill/>
            <a:miter lim="800000"/>
            <a:headEnd/>
            <a:tailEnd/>
          </a:ln>
        </p:spPr>
      </p:pic>
      <p:pic>
        <p:nvPicPr>
          <p:cNvPr id="41996" name="Picture 4"/>
          <p:cNvPicPr>
            <a:picLocks noChangeAspect="1" noChangeArrowheads="1"/>
          </p:cNvPicPr>
          <p:nvPr/>
        </p:nvPicPr>
        <p:blipFill>
          <a:blip r:embed="rId6"/>
          <a:srcRect/>
          <a:stretch>
            <a:fillRect/>
          </a:stretch>
        </p:blipFill>
        <p:spPr bwMode="auto">
          <a:xfrm>
            <a:off x="6789738" y="2428875"/>
            <a:ext cx="5689600" cy="1965325"/>
          </a:xfrm>
          <a:prstGeom prst="rect">
            <a:avLst/>
          </a:prstGeom>
          <a:noFill/>
          <a:ln w="9525">
            <a:noFill/>
            <a:miter lim="800000"/>
            <a:headEnd/>
            <a:tailEnd/>
          </a:ln>
        </p:spPr>
      </p:pic>
      <p:pic>
        <p:nvPicPr>
          <p:cNvPr id="41997" name="Picture 5"/>
          <p:cNvPicPr>
            <a:picLocks noChangeAspect="1" noChangeArrowheads="1"/>
          </p:cNvPicPr>
          <p:nvPr/>
        </p:nvPicPr>
        <p:blipFill>
          <a:blip r:embed="rId7"/>
          <a:srcRect/>
          <a:stretch>
            <a:fillRect/>
          </a:stretch>
        </p:blipFill>
        <p:spPr bwMode="auto">
          <a:xfrm>
            <a:off x="6791325" y="5092700"/>
            <a:ext cx="5688013" cy="1965325"/>
          </a:xfrm>
          <a:prstGeom prst="rect">
            <a:avLst/>
          </a:prstGeom>
          <a:noFill/>
          <a:ln w="9525">
            <a:noFill/>
            <a:miter lim="800000"/>
            <a:headEnd/>
            <a:tailEnd/>
          </a:ln>
        </p:spPr>
      </p:pic>
      <p:sp>
        <p:nvSpPr>
          <p:cNvPr id="41998" name="CasellaDiTesto 1"/>
          <p:cNvSpPr txBox="1">
            <a:spLocks noChangeArrowheads="1"/>
          </p:cNvSpPr>
          <p:nvPr/>
        </p:nvSpPr>
        <p:spPr bwMode="auto">
          <a:xfrm>
            <a:off x="3262313" y="3455988"/>
            <a:ext cx="2952750" cy="476250"/>
          </a:xfrm>
          <a:prstGeom prst="rect">
            <a:avLst/>
          </a:prstGeom>
          <a:noFill/>
          <a:ln w="9525">
            <a:noFill/>
            <a:miter lim="800000"/>
            <a:headEnd/>
            <a:tailEnd/>
          </a:ln>
        </p:spPr>
        <p:txBody>
          <a:bodyPr>
            <a:spAutoFit/>
          </a:bodyPr>
          <a:lstStyle/>
          <a:p>
            <a:pPr algn="r" hangingPunct="0"/>
            <a:r>
              <a:rPr lang="it-IT" sz="2500" b="1">
                <a:latin typeface="Calibri" pitchFamily="34" charset="0"/>
              </a:rPr>
              <a:t>pesche</a:t>
            </a:r>
          </a:p>
        </p:txBody>
      </p:sp>
      <p:sp>
        <p:nvSpPr>
          <p:cNvPr id="41999" name="CasellaDiTesto 25"/>
          <p:cNvSpPr txBox="1">
            <a:spLocks noChangeArrowheads="1"/>
          </p:cNvSpPr>
          <p:nvPr/>
        </p:nvSpPr>
        <p:spPr bwMode="auto">
          <a:xfrm>
            <a:off x="3286125" y="6316663"/>
            <a:ext cx="2951163" cy="477837"/>
          </a:xfrm>
          <a:prstGeom prst="rect">
            <a:avLst/>
          </a:prstGeom>
          <a:noFill/>
          <a:ln w="9525">
            <a:noFill/>
            <a:miter lim="800000"/>
            <a:headEnd/>
            <a:tailEnd/>
          </a:ln>
        </p:spPr>
        <p:txBody>
          <a:bodyPr>
            <a:spAutoFit/>
          </a:bodyPr>
          <a:lstStyle/>
          <a:p>
            <a:pPr algn="r" hangingPunct="0"/>
            <a:r>
              <a:rPr lang="it-IT" sz="2500" b="1">
                <a:latin typeface="Calibri" pitchFamily="34" charset="0"/>
              </a:rPr>
              <a:t>nettarine</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43010"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43012"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43013"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pic>
        <p:nvPicPr>
          <p:cNvPr id="43016"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43017" name="Picture 5"/>
          <p:cNvPicPr>
            <a:picLocks noChangeAspect="1" noChangeArrowheads="1"/>
          </p:cNvPicPr>
          <p:nvPr/>
        </p:nvPicPr>
        <p:blipFill>
          <a:blip r:embed="rId5"/>
          <a:srcRect/>
          <a:stretch>
            <a:fillRect/>
          </a:stretch>
        </p:blipFill>
        <p:spPr bwMode="auto">
          <a:xfrm>
            <a:off x="0" y="7972425"/>
            <a:ext cx="2844800" cy="1803400"/>
          </a:xfrm>
          <a:prstGeom prst="rect">
            <a:avLst/>
          </a:prstGeom>
          <a:noFill/>
          <a:ln w="9525">
            <a:noFill/>
            <a:miter lim="800000"/>
            <a:headEnd/>
            <a:tailEnd/>
          </a:ln>
        </p:spPr>
      </p:pic>
      <p:sp>
        <p:nvSpPr>
          <p:cNvPr id="43018" name="Rettangolo 1"/>
          <p:cNvSpPr>
            <a:spLocks noChangeArrowheads="1"/>
          </p:cNvSpPr>
          <p:nvPr/>
        </p:nvSpPr>
        <p:spPr bwMode="auto">
          <a:xfrm>
            <a:off x="3117850" y="390525"/>
            <a:ext cx="9288463" cy="1246188"/>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PESCHE</a:t>
            </a:r>
            <a:r>
              <a:rPr lang="it-IT" sz="4000">
                <a:solidFill>
                  <a:srgbClr val="7030A0"/>
                </a:solidFill>
                <a:latin typeface="Calibri" pitchFamily="34" charset="0"/>
              </a:rPr>
              <a:t>&amp;</a:t>
            </a:r>
            <a:r>
              <a:rPr lang="it-IT" sz="4000" b="1">
                <a:solidFill>
                  <a:srgbClr val="7030A0"/>
                </a:solidFill>
                <a:latin typeface="Calibri" pitchFamily="34" charset="0"/>
              </a:rPr>
              <a:t>NETTARINE:</a:t>
            </a:r>
            <a:br>
              <a:rPr lang="it-IT" sz="4000" b="1">
                <a:solidFill>
                  <a:srgbClr val="7030A0"/>
                </a:solidFill>
                <a:latin typeface="Calibri" pitchFamily="34" charset="0"/>
              </a:rPr>
            </a:br>
            <a:r>
              <a:rPr lang="it-IT" sz="3500" i="1">
                <a:solidFill>
                  <a:srgbClr val="7030A0"/>
                </a:solidFill>
                <a:latin typeface="Calibri" pitchFamily="34" charset="0"/>
              </a:rPr>
              <a:t>prospettive per il 2013</a:t>
            </a:r>
          </a:p>
        </p:txBody>
      </p:sp>
      <p:sp>
        <p:nvSpPr>
          <p:cNvPr id="43019" name="Rettangolo 6"/>
          <p:cNvSpPr>
            <a:spLocks noChangeArrowheads="1"/>
          </p:cNvSpPr>
          <p:nvPr/>
        </p:nvSpPr>
        <p:spPr bwMode="auto">
          <a:xfrm>
            <a:off x="3167063" y="1841500"/>
            <a:ext cx="9239250" cy="7016750"/>
          </a:xfrm>
          <a:prstGeom prst="rect">
            <a:avLst/>
          </a:prstGeom>
          <a:noFill/>
          <a:ln w="9525">
            <a:noFill/>
            <a:miter lim="800000"/>
            <a:headEnd/>
            <a:tailEnd/>
          </a:ln>
        </p:spPr>
        <p:txBody>
          <a:bodyPr>
            <a:spAutoFit/>
          </a:bodyPr>
          <a:lstStyle/>
          <a:p>
            <a:pPr hangingPunct="0"/>
            <a:r>
              <a:rPr lang="it-IT" sz="2500" b="1">
                <a:solidFill>
                  <a:srgbClr val="7030A0"/>
                </a:solidFill>
                <a:latin typeface="Calibri" pitchFamily="34" charset="0"/>
                <a:sym typeface="Webdings" pitchFamily="18" charset="2"/>
              </a:rPr>
              <a:t></a:t>
            </a:r>
            <a:r>
              <a:rPr lang="it-IT" sz="2500" b="1">
                <a:latin typeface="Calibri" pitchFamily="34" charset="0"/>
              </a:rPr>
              <a:t>Per quanto riguarda l’annata 2013 sono state effettuate solo alcune prime valutazioni a fine aprile sulla situazione produttiva. L’andamento climatico da metà aprile in avanti, caratterizzato da temperature sotto la norma, frequenti piogge e grandinate, ha influenzato negativamente la produzione, che quindi si posizionerà su livelli più bassi di quelli evidenziati precedentemente.</a:t>
            </a:r>
          </a:p>
          <a:p>
            <a:pPr hangingPunct="0"/>
            <a:endParaRPr lang="it-IT" sz="2500" b="1">
              <a:latin typeface="Calibri" pitchFamily="34" charset="0"/>
            </a:endParaRPr>
          </a:p>
          <a:p>
            <a:pPr hangingPunct="0"/>
            <a:r>
              <a:rPr lang="it-IT" sz="2400" b="1">
                <a:solidFill>
                  <a:srgbClr val="7030A0"/>
                </a:solidFill>
                <a:latin typeface="Calibri" pitchFamily="34" charset="0"/>
                <a:sym typeface="Webdings" pitchFamily="18" charset="2"/>
              </a:rPr>
              <a:t> </a:t>
            </a:r>
            <a:r>
              <a:rPr lang="it-IT" sz="2500" b="1">
                <a:latin typeface="Calibri" pitchFamily="34" charset="0"/>
              </a:rPr>
              <a:t>Quest’anno in modo particolare, lo sviluppo dei frutti e la maturazione hanno subito un forte ritardo  rispetto allo scorso anno, che nelle regioni del sud, all’avvicinarsi delle raccolte è andato rientrando, mentre rimane confermato al Nord. Il ritardo attualmente è valutabile in una settimana /10 giorni rispetto al 2012.</a:t>
            </a:r>
          </a:p>
          <a:p>
            <a:pPr hangingPunct="0"/>
            <a:endParaRPr lang="it-IT" sz="2500" b="1">
              <a:latin typeface="Calibri" pitchFamily="34" charset="0"/>
            </a:endParaRPr>
          </a:p>
          <a:p>
            <a:pPr hangingPunct="0"/>
            <a:r>
              <a:rPr lang="it-IT" sz="2500" b="1">
                <a:solidFill>
                  <a:srgbClr val="7030A0"/>
                </a:solidFill>
                <a:latin typeface="Calibri" pitchFamily="34" charset="0"/>
                <a:sym typeface="Webdings" pitchFamily="18" charset="2"/>
              </a:rPr>
              <a:t> </a:t>
            </a:r>
            <a:r>
              <a:rPr lang="it-IT" sz="2500" b="1">
                <a:latin typeface="Calibri" pitchFamily="34" charset="0"/>
              </a:rPr>
              <a:t>Per questi motivi non sono disponibili gli aggiornamenti sulla previsione di produzione prima di metà giugno; al momento si può però ipotizzare un calo della produzione a livello nazionale rispetto alle prime impressioni</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ChangeAspect="1" noChangeArrowheads="1"/>
          </p:cNvPicPr>
          <p:nvPr/>
        </p:nvPicPr>
        <p:blipFill>
          <a:blip r:embed="rId2"/>
          <a:srcRect/>
          <a:stretch>
            <a:fillRect/>
          </a:stretch>
        </p:blipFill>
        <p:spPr bwMode="auto">
          <a:xfrm>
            <a:off x="19050" y="7748588"/>
            <a:ext cx="2667000" cy="2009775"/>
          </a:xfrm>
          <a:prstGeom prst="rect">
            <a:avLst/>
          </a:prstGeom>
          <a:noFill/>
          <a:ln w="9525">
            <a:noFill/>
            <a:miter lim="800000"/>
            <a:headEnd/>
            <a:tailEnd/>
          </a:ln>
        </p:spPr>
      </p:pic>
      <p:sp>
        <p:nvSpPr>
          <p:cNvPr id="16386"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16387"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16389"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16390"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16393"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UE / ALBICOCCHE:</a:t>
            </a:r>
            <a:br>
              <a:rPr lang="it-IT" sz="4000" b="1">
                <a:solidFill>
                  <a:srgbClr val="7030A0"/>
                </a:solidFill>
                <a:latin typeface="Calibri" pitchFamily="34" charset="0"/>
              </a:rPr>
            </a:br>
            <a:r>
              <a:rPr lang="it-IT" sz="3500" i="1">
                <a:solidFill>
                  <a:srgbClr val="7030A0"/>
                </a:solidFill>
                <a:latin typeface="Calibri" pitchFamily="34" charset="0"/>
              </a:rPr>
              <a:t>trend della produzione</a:t>
            </a:r>
          </a:p>
        </p:txBody>
      </p:sp>
      <p:sp>
        <p:nvSpPr>
          <p:cNvPr id="16394" name="Rettangolo 6"/>
          <p:cNvSpPr>
            <a:spLocks noChangeArrowheads="1"/>
          </p:cNvSpPr>
          <p:nvPr/>
        </p:nvSpPr>
        <p:spPr bwMode="auto">
          <a:xfrm>
            <a:off x="3167063" y="8181975"/>
            <a:ext cx="9383712" cy="1016000"/>
          </a:xfrm>
          <a:prstGeom prst="rect">
            <a:avLst/>
          </a:prstGeom>
          <a:noFill/>
          <a:ln w="9525">
            <a:noFill/>
            <a:miter lim="800000"/>
            <a:headEnd/>
            <a:tailEnd/>
          </a:ln>
        </p:spPr>
        <p:txBody>
          <a:bodyPr>
            <a:spAutoFit/>
          </a:bodyPr>
          <a:lstStyle/>
          <a:p>
            <a:pPr hangingPunct="0"/>
            <a:r>
              <a:rPr lang="it-IT" sz="2000" b="1">
                <a:latin typeface="Calibri" pitchFamily="34" charset="0"/>
              </a:rPr>
              <a:t>A livello generale la produzione di albicocche nella UE è sostanzialmente stabile e si aggira, recentemente, sulle 650.000 tonnellate annue ma è stata in grado si superare le 750.000 tonnellate nel 2012 (stima CSO)</a:t>
            </a:r>
          </a:p>
        </p:txBody>
      </p:sp>
      <p:sp>
        <p:nvSpPr>
          <p:cNvPr id="16395" name="Rettangolo 18"/>
          <p:cNvSpPr>
            <a:spLocks noChangeArrowheads="1"/>
          </p:cNvSpPr>
          <p:nvPr/>
        </p:nvSpPr>
        <p:spPr bwMode="auto">
          <a:xfrm>
            <a:off x="10174288" y="9340850"/>
            <a:ext cx="2371725"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FAO</a:t>
            </a:r>
          </a:p>
        </p:txBody>
      </p:sp>
      <p:pic>
        <p:nvPicPr>
          <p:cNvPr id="16396"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pic>
        <p:nvPicPr>
          <p:cNvPr id="16397" name="Picture 3"/>
          <p:cNvPicPr>
            <a:picLocks noChangeAspect="1" noChangeArrowheads="1"/>
          </p:cNvPicPr>
          <p:nvPr/>
        </p:nvPicPr>
        <p:blipFill>
          <a:blip r:embed="rId6"/>
          <a:srcRect/>
          <a:stretch>
            <a:fillRect/>
          </a:stretch>
        </p:blipFill>
        <p:spPr bwMode="auto">
          <a:xfrm>
            <a:off x="3262313" y="1862138"/>
            <a:ext cx="9361487" cy="61102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44034"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44036"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44037"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5132" name="Rettangolo 1"/>
          <p:cNvSpPr>
            <a:spLocks noChangeArrowheads="1"/>
          </p:cNvSpPr>
          <p:nvPr/>
        </p:nvSpPr>
        <p:spPr bwMode="auto">
          <a:xfrm>
            <a:off x="3117850" y="390525"/>
            <a:ext cx="9288463" cy="1246188"/>
          </a:xfrm>
          <a:prstGeom prst="rect">
            <a:avLst/>
          </a:prstGeom>
          <a:noFill/>
          <a:ln>
            <a:noFill/>
          </a:ln>
          <a:extLst>
            <a:ext uri="{909E8E84-426E-40DD-AFC4-6F175D3DCCD1}"/>
            <a:ext uri="{91240B29-F687-4F45-9708-019B960494DF}"/>
          </a:extLst>
        </p:spPr>
        <p:txBody>
          <a:bodyPr>
            <a:spAutoFit/>
          </a:bodyPr>
          <a:lstStyle/>
          <a:p>
            <a:pPr hangingPunct="0">
              <a:defRPr/>
            </a:pPr>
            <a:r>
              <a:rPr lang="it-IT" sz="4000" b="1" spc="-150" dirty="0">
                <a:solidFill>
                  <a:srgbClr val="7030A0"/>
                </a:solidFill>
                <a:latin typeface="Calibri" pitchFamily="34" charset="0"/>
                <a:ea typeface="Helvetica Light" charset="0"/>
                <a:cs typeface="Helvetica Light" charset="0"/>
                <a:sym typeface="Helvetica Light" charset="0"/>
              </a:rPr>
              <a:t>ITALIA / </a:t>
            </a:r>
            <a:r>
              <a:rPr lang="it-IT" sz="4000" b="1" spc="-150" dirty="0">
                <a:solidFill>
                  <a:srgbClr val="7030A0"/>
                </a:solidFill>
                <a:latin typeface="Calibri" pitchFamily="34" charset="0"/>
                <a:ea typeface="Helvetica Light" charset="0"/>
                <a:cs typeface="Helvetica Light" charset="0"/>
                <a:sym typeface="Helvetica Light" charset="0"/>
              </a:rPr>
              <a:t>PESCHE</a:t>
            </a:r>
            <a:r>
              <a:rPr lang="it-IT" sz="4000" spc="-150" dirty="0">
                <a:solidFill>
                  <a:srgbClr val="7030A0"/>
                </a:solidFill>
                <a:latin typeface="Calibri" pitchFamily="34" charset="0"/>
                <a:ea typeface="Helvetica Light" charset="0"/>
                <a:cs typeface="Helvetica Light" charset="0"/>
                <a:sym typeface="Helvetica Light" charset="0"/>
              </a:rPr>
              <a:t>&amp;</a:t>
            </a:r>
            <a:r>
              <a:rPr lang="it-IT" sz="4000" b="1" spc="-150" dirty="0">
                <a:solidFill>
                  <a:srgbClr val="7030A0"/>
                </a:solidFill>
                <a:latin typeface="Calibri" pitchFamily="34" charset="0"/>
                <a:ea typeface="Helvetica Light" charset="0"/>
                <a:cs typeface="Helvetica Light" charset="0"/>
                <a:sym typeface="Helvetica Light" charset="0"/>
              </a:rPr>
              <a:t>NETTARINE</a:t>
            </a:r>
            <a:r>
              <a:rPr lang="it-IT" sz="4000" b="1" spc="-150" dirty="0">
                <a:solidFill>
                  <a:srgbClr val="7030A0"/>
                </a:solidFill>
                <a:latin typeface="Calibri" pitchFamily="34" charset="0"/>
                <a:ea typeface="Helvetica Light" charset="0"/>
                <a:cs typeface="Helvetica Light" charset="0"/>
                <a:sym typeface="Helvetica Light" charset="0"/>
              </a:rPr>
              <a:t>:</a:t>
            </a:r>
            <a:r>
              <a:rPr lang="it-IT" sz="4000" b="1" dirty="0">
                <a:solidFill>
                  <a:srgbClr val="7030A0"/>
                </a:solidFill>
                <a:latin typeface="Calibri" pitchFamily="34" charset="0"/>
                <a:ea typeface="Helvetica Light" charset="0"/>
                <a:cs typeface="Helvetica Light" charset="0"/>
                <a:sym typeface="Helvetica Light" charset="0"/>
              </a:rPr>
              <a:t/>
            </a:r>
            <a:br>
              <a:rPr lang="it-IT" sz="4000" b="1" dirty="0">
                <a:solidFill>
                  <a:srgbClr val="7030A0"/>
                </a:solidFill>
                <a:latin typeface="Calibri" pitchFamily="34" charset="0"/>
                <a:ea typeface="Helvetica Light" charset="0"/>
                <a:cs typeface="Helvetica Light" charset="0"/>
                <a:sym typeface="Helvetica Light" charset="0"/>
              </a:rPr>
            </a:br>
            <a:r>
              <a:rPr lang="it-IT" sz="3500" i="1" dirty="0">
                <a:solidFill>
                  <a:srgbClr val="7030A0"/>
                </a:solidFill>
                <a:latin typeface="Calibri" pitchFamily="34" charset="0"/>
                <a:ea typeface="Helvetica Light" charset="0"/>
                <a:cs typeface="Helvetica Light" charset="0"/>
                <a:sym typeface="Helvetica Light" charset="0"/>
              </a:rPr>
              <a:t>Sud Italia, previsioni 2013</a:t>
            </a:r>
            <a:endParaRPr lang="it-IT" sz="3500" i="1" dirty="0">
              <a:solidFill>
                <a:srgbClr val="7030A0"/>
              </a:solidFill>
              <a:latin typeface="Calibri" pitchFamily="34" charset="0"/>
              <a:ea typeface="Helvetica Light" charset="0"/>
              <a:cs typeface="Helvetica Light" charset="0"/>
              <a:sym typeface="Helvetica Light" charset="0"/>
            </a:endParaRPr>
          </a:p>
        </p:txBody>
      </p:sp>
      <p:sp>
        <p:nvSpPr>
          <p:cNvPr id="44041" name="Rettangolo 18"/>
          <p:cNvSpPr>
            <a:spLocks noChangeArrowheads="1"/>
          </p:cNvSpPr>
          <p:nvPr/>
        </p:nvSpPr>
        <p:spPr bwMode="auto">
          <a:xfrm>
            <a:off x="11710988" y="9340850"/>
            <a:ext cx="835025"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CSO</a:t>
            </a:r>
          </a:p>
        </p:txBody>
      </p:sp>
      <p:pic>
        <p:nvPicPr>
          <p:cNvPr id="44042"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44043" name="Picture 5"/>
          <p:cNvPicPr>
            <a:picLocks noChangeAspect="1" noChangeArrowheads="1"/>
          </p:cNvPicPr>
          <p:nvPr/>
        </p:nvPicPr>
        <p:blipFill>
          <a:blip r:embed="rId5"/>
          <a:srcRect/>
          <a:stretch>
            <a:fillRect/>
          </a:stretch>
        </p:blipFill>
        <p:spPr bwMode="auto">
          <a:xfrm>
            <a:off x="0" y="7972425"/>
            <a:ext cx="2844800" cy="1803400"/>
          </a:xfrm>
          <a:prstGeom prst="rect">
            <a:avLst/>
          </a:prstGeom>
          <a:noFill/>
          <a:ln w="9525">
            <a:noFill/>
            <a:miter lim="800000"/>
            <a:headEnd/>
            <a:tailEnd/>
          </a:ln>
        </p:spPr>
      </p:pic>
      <p:pic>
        <p:nvPicPr>
          <p:cNvPr id="44044" name="Immagine 2"/>
          <p:cNvPicPr>
            <a:picLocks noChangeAspect="1"/>
          </p:cNvPicPr>
          <p:nvPr/>
        </p:nvPicPr>
        <p:blipFill>
          <a:blip r:embed="rId6"/>
          <a:srcRect/>
          <a:stretch>
            <a:fillRect/>
          </a:stretch>
        </p:blipFill>
        <p:spPr bwMode="auto">
          <a:xfrm>
            <a:off x="5273675" y="1708150"/>
            <a:ext cx="5572125" cy="7196138"/>
          </a:xfrm>
          <a:prstGeom prst="rect">
            <a:avLst/>
          </a:prstGeom>
          <a:noFill/>
          <a:ln w="9525">
            <a:noFill/>
            <a:miter lim="800000"/>
            <a:headEnd/>
            <a:tailEnd/>
          </a:ln>
        </p:spPr>
      </p:pic>
      <p:sp>
        <p:nvSpPr>
          <p:cNvPr id="18" name="Rettangolo arrotondato 17"/>
          <p:cNvSpPr/>
          <p:nvPr/>
        </p:nvSpPr>
        <p:spPr bwMode="auto">
          <a:xfrm>
            <a:off x="6683375" y="4791075"/>
            <a:ext cx="1922463" cy="3168650"/>
          </a:xfrm>
          <a:prstGeom prst="roundRect">
            <a:avLst/>
          </a:prstGeom>
          <a:ln/>
          <a:extLst/>
        </p:spPr>
        <p:style>
          <a:lnRef idx="2">
            <a:schemeClr val="accent4"/>
          </a:lnRef>
          <a:fillRef idx="1">
            <a:schemeClr val="lt1"/>
          </a:fillRef>
          <a:effectRef idx="0">
            <a:schemeClr val="accent4"/>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CAMPANIA</a:t>
            </a:r>
          </a:p>
          <a:p>
            <a:pPr hangingPunct="0">
              <a:defRPr/>
            </a:pPr>
            <a:r>
              <a:rPr lang="it-IT" sz="1400" dirty="0">
                <a:latin typeface="Calibri" pitchFamily="34" charset="0"/>
                <a:sym typeface="Helvetica Light" charset="0"/>
              </a:rPr>
              <a:t> </a:t>
            </a:r>
            <a:r>
              <a:rPr lang="it-IT" sz="1400" dirty="0">
                <a:latin typeface="Calibri" pitchFamily="34" charset="0"/>
                <a:sym typeface="Helvetica Light" charset="0"/>
              </a:rPr>
              <a:t>   </a:t>
            </a:r>
            <a:r>
              <a:rPr lang="it-IT" sz="1400" b="1" i="1" dirty="0">
                <a:latin typeface="Calibri" pitchFamily="34" charset="0"/>
                <a:sym typeface="Helvetica Light" charset="0"/>
              </a:rPr>
              <a:t>PESCHE</a:t>
            </a:r>
            <a:r>
              <a:rPr lang="it-IT" sz="1400" dirty="0">
                <a:latin typeface="Calibri" pitchFamily="34" charset="0"/>
                <a:sym typeface="Helvetica Light" charset="0"/>
              </a:rPr>
              <a:t/>
            </a:r>
            <a:br>
              <a:rPr lang="it-IT" sz="1400" dirty="0">
                <a:latin typeface="Calibri" pitchFamily="34" charset="0"/>
                <a:sym typeface="Helvetica Light" charset="0"/>
              </a:rPr>
            </a:br>
            <a:r>
              <a:rPr lang="it-IT" sz="1400" dirty="0" err="1">
                <a:latin typeface="Calibri" pitchFamily="34" charset="0"/>
                <a:sym typeface="Helvetica Light" charset="0"/>
              </a:rPr>
              <a:t>Prev</a:t>
            </a:r>
            <a:r>
              <a:rPr lang="it-IT" sz="1400" dirty="0">
                <a:latin typeface="Calibri" pitchFamily="34" charset="0"/>
                <a:sym typeface="Helvetica Light" charset="0"/>
              </a:rPr>
              <a:t>. 2013: 180.200 t</a:t>
            </a:r>
          </a:p>
          <a:p>
            <a:pPr hangingPunct="0">
              <a:defRPr/>
            </a:pPr>
            <a:r>
              <a:rPr lang="it-IT" sz="1400" dirty="0" err="1">
                <a:latin typeface="Calibri" pitchFamily="34" charset="0"/>
                <a:sym typeface="Helvetica Light" charset="0"/>
              </a:rPr>
              <a:t>Cons</a:t>
            </a:r>
            <a:r>
              <a:rPr lang="it-IT" sz="1400" dirty="0">
                <a:latin typeface="Calibri" pitchFamily="34" charset="0"/>
                <a:sym typeface="Helvetica Light" charset="0"/>
              </a:rPr>
              <a:t>. 2012: 205.300 t</a:t>
            </a:r>
            <a:br>
              <a:rPr lang="it-IT" sz="1400" dirty="0">
                <a:latin typeface="Calibri" pitchFamily="34" charset="0"/>
                <a:sym typeface="Helvetica Light" charset="0"/>
              </a:rPr>
            </a:br>
            <a:r>
              <a:rPr lang="it-IT" sz="1400" dirty="0" err="1">
                <a:latin typeface="Calibri" pitchFamily="34" charset="0"/>
                <a:sym typeface="Helvetica Light" charset="0"/>
              </a:rPr>
              <a:t>Var</a:t>
            </a:r>
            <a:r>
              <a:rPr lang="it-IT" sz="1400" dirty="0">
                <a:latin typeface="Calibri" pitchFamily="34" charset="0"/>
                <a:sym typeface="Helvetica Light" charset="0"/>
              </a:rPr>
              <a:t>.</a:t>
            </a:r>
            <a:r>
              <a:rPr lang="it-IT" sz="1400" b="1" dirty="0">
                <a:solidFill>
                  <a:srgbClr val="FF0000"/>
                </a:solidFill>
                <a:latin typeface="Calibri" pitchFamily="34" charset="0"/>
                <a:sym typeface="Helvetica Light" charset="0"/>
              </a:rPr>
              <a:t> </a:t>
            </a:r>
            <a:r>
              <a:rPr lang="it-IT" sz="1400" b="1" dirty="0">
                <a:solidFill>
                  <a:srgbClr val="FF0000"/>
                </a:solidFill>
                <a:latin typeface="Calibri" pitchFamily="34" charset="0"/>
                <a:sym typeface="Helvetica Light" charset="0"/>
              </a:rPr>
              <a:t>-12%</a:t>
            </a:r>
          </a:p>
          <a:p>
            <a:pPr hangingPunct="0">
              <a:defRPr/>
            </a:pPr>
            <a:r>
              <a:rPr lang="it-IT" sz="1400" dirty="0">
                <a:latin typeface="Calibri" pitchFamily="34" charset="0"/>
                <a:sym typeface="Helvetica Light" charset="0"/>
              </a:rPr>
              <a:t> </a:t>
            </a:r>
            <a:r>
              <a:rPr lang="it-IT" sz="1400" dirty="0">
                <a:latin typeface="Calibri" pitchFamily="34" charset="0"/>
                <a:sym typeface="Helvetica Light" charset="0"/>
              </a:rPr>
              <a:t>  </a:t>
            </a:r>
            <a:r>
              <a:rPr lang="it-IT" sz="1400" b="1" i="1" dirty="0">
                <a:latin typeface="Calibri" pitchFamily="34" charset="0"/>
                <a:sym typeface="Helvetica Light" charset="0"/>
              </a:rPr>
              <a:t>PERCOCHE</a:t>
            </a:r>
            <a:r>
              <a:rPr lang="it-IT" sz="1400" dirty="0">
                <a:latin typeface="Calibri" pitchFamily="34" charset="0"/>
                <a:sym typeface="Helvetica Light" charset="0"/>
              </a:rPr>
              <a:t/>
            </a:r>
            <a:br>
              <a:rPr lang="it-IT" sz="1400" dirty="0">
                <a:latin typeface="Calibri" pitchFamily="34" charset="0"/>
                <a:sym typeface="Helvetica Light" charset="0"/>
              </a:rPr>
            </a:br>
            <a:r>
              <a:rPr lang="it-IT" sz="1400" dirty="0" err="1">
                <a:latin typeface="Calibri" pitchFamily="34" charset="0"/>
                <a:sym typeface="Helvetica Light" charset="0"/>
              </a:rPr>
              <a:t>Prev</a:t>
            </a:r>
            <a:r>
              <a:rPr lang="it-IT" sz="1400" dirty="0">
                <a:latin typeface="Calibri" pitchFamily="34" charset="0"/>
                <a:sym typeface="Helvetica Light" charset="0"/>
              </a:rPr>
              <a:t>. 2013: </a:t>
            </a:r>
            <a:r>
              <a:rPr lang="it-IT" sz="1400" dirty="0">
                <a:latin typeface="Calibri" pitchFamily="34" charset="0"/>
                <a:sym typeface="Helvetica Light" charset="0"/>
              </a:rPr>
              <a:t>39.600 t</a:t>
            </a:r>
            <a:endParaRPr lang="it-IT" sz="1400" dirty="0">
              <a:latin typeface="Calibri" pitchFamily="34" charset="0"/>
              <a:sym typeface="Helvetica Light" charset="0"/>
            </a:endParaRPr>
          </a:p>
          <a:p>
            <a:pPr hangingPunct="0">
              <a:defRPr/>
            </a:pPr>
            <a:r>
              <a:rPr lang="it-IT" sz="1400" dirty="0" err="1">
                <a:latin typeface="Calibri" pitchFamily="34" charset="0"/>
                <a:sym typeface="Helvetica Light" charset="0"/>
              </a:rPr>
              <a:t>Cons</a:t>
            </a:r>
            <a:r>
              <a:rPr lang="it-IT" sz="1400" dirty="0">
                <a:latin typeface="Calibri" pitchFamily="34" charset="0"/>
                <a:sym typeface="Helvetica Light" charset="0"/>
              </a:rPr>
              <a:t>. 2012: </a:t>
            </a:r>
            <a:r>
              <a:rPr lang="it-IT" sz="1400" dirty="0">
                <a:latin typeface="Calibri" pitchFamily="34" charset="0"/>
                <a:sym typeface="Helvetica Light" charset="0"/>
              </a:rPr>
              <a:t>51.600 t</a:t>
            </a:r>
            <a:r>
              <a:rPr lang="it-IT" sz="1400" dirty="0">
                <a:latin typeface="Calibri" pitchFamily="34" charset="0"/>
                <a:sym typeface="Helvetica Light" charset="0"/>
              </a:rPr>
              <a:t/>
            </a:r>
            <a:br>
              <a:rPr lang="it-IT" sz="1400" dirty="0">
                <a:latin typeface="Calibri" pitchFamily="34" charset="0"/>
                <a:sym typeface="Helvetica Light" charset="0"/>
              </a:rPr>
            </a:br>
            <a:r>
              <a:rPr lang="it-IT" sz="1400" dirty="0" err="1">
                <a:latin typeface="Calibri" pitchFamily="34" charset="0"/>
                <a:sym typeface="Helvetica Light" charset="0"/>
              </a:rPr>
              <a:t>Var</a:t>
            </a:r>
            <a:r>
              <a:rPr lang="it-IT" sz="1400" dirty="0">
                <a:latin typeface="Calibri" pitchFamily="34" charset="0"/>
                <a:sym typeface="Helvetica Light" charset="0"/>
              </a:rPr>
              <a:t>. </a:t>
            </a:r>
            <a:r>
              <a:rPr lang="it-IT" sz="1400" b="1" dirty="0">
                <a:solidFill>
                  <a:srgbClr val="FF0000"/>
                </a:solidFill>
                <a:latin typeface="Calibri" pitchFamily="34" charset="0"/>
                <a:sym typeface="Helvetica Light" charset="0"/>
              </a:rPr>
              <a:t>-23</a:t>
            </a:r>
            <a:r>
              <a:rPr lang="it-IT" sz="1400" b="1" dirty="0">
                <a:solidFill>
                  <a:srgbClr val="FF0000"/>
                </a:solidFill>
                <a:latin typeface="Calibri" pitchFamily="34" charset="0"/>
                <a:sym typeface="Helvetica Light" charset="0"/>
              </a:rPr>
              <a:t>%</a:t>
            </a:r>
          </a:p>
          <a:p>
            <a:pPr hangingPunct="0">
              <a:defRPr/>
            </a:pPr>
            <a:r>
              <a:rPr lang="it-IT" sz="1400" dirty="0">
                <a:latin typeface="Calibri" pitchFamily="34" charset="0"/>
                <a:sym typeface="Helvetica Light" charset="0"/>
              </a:rPr>
              <a:t> </a:t>
            </a:r>
            <a:r>
              <a:rPr lang="it-IT" sz="1400" dirty="0">
                <a:latin typeface="Calibri" pitchFamily="34" charset="0"/>
                <a:sym typeface="Helvetica Light" charset="0"/>
              </a:rPr>
              <a:t>  </a:t>
            </a:r>
            <a:r>
              <a:rPr lang="it-IT" sz="1400" b="1" i="1" dirty="0">
                <a:latin typeface="Calibri" pitchFamily="34" charset="0"/>
                <a:sym typeface="Helvetica Light" charset="0"/>
              </a:rPr>
              <a:t>NETTARINE</a:t>
            </a:r>
            <a:r>
              <a:rPr lang="it-IT" sz="1400" dirty="0">
                <a:latin typeface="Calibri" pitchFamily="34" charset="0"/>
                <a:sym typeface="Helvetica Light" charset="0"/>
              </a:rPr>
              <a:t/>
            </a:r>
            <a:br>
              <a:rPr lang="it-IT" sz="1400" dirty="0">
                <a:latin typeface="Calibri" pitchFamily="34" charset="0"/>
                <a:sym typeface="Helvetica Light" charset="0"/>
              </a:rPr>
            </a:br>
            <a:r>
              <a:rPr lang="it-IT" sz="1400" dirty="0" err="1">
                <a:latin typeface="Calibri" pitchFamily="34" charset="0"/>
                <a:sym typeface="Helvetica Light" charset="0"/>
              </a:rPr>
              <a:t>Prev</a:t>
            </a:r>
            <a:r>
              <a:rPr lang="it-IT" sz="1400" dirty="0">
                <a:latin typeface="Calibri" pitchFamily="34" charset="0"/>
                <a:sym typeface="Helvetica Light" charset="0"/>
              </a:rPr>
              <a:t>. 2013: </a:t>
            </a:r>
            <a:r>
              <a:rPr lang="it-IT" sz="1400" dirty="0">
                <a:latin typeface="Calibri" pitchFamily="34" charset="0"/>
                <a:sym typeface="Helvetica Light" charset="0"/>
              </a:rPr>
              <a:t>138.800 t</a:t>
            </a:r>
            <a:endParaRPr lang="it-IT" sz="1400" dirty="0">
              <a:latin typeface="Calibri" pitchFamily="34" charset="0"/>
              <a:sym typeface="Helvetica Light" charset="0"/>
            </a:endParaRPr>
          </a:p>
          <a:p>
            <a:pPr hangingPunct="0">
              <a:defRPr/>
            </a:pPr>
            <a:r>
              <a:rPr lang="it-IT" sz="1400" dirty="0" err="1">
                <a:latin typeface="Calibri" pitchFamily="34" charset="0"/>
                <a:sym typeface="Helvetica Light" charset="0"/>
              </a:rPr>
              <a:t>Cons</a:t>
            </a:r>
            <a:r>
              <a:rPr lang="it-IT" sz="1400" dirty="0">
                <a:latin typeface="Calibri" pitchFamily="34" charset="0"/>
                <a:sym typeface="Helvetica Light" charset="0"/>
              </a:rPr>
              <a:t>. 2012: </a:t>
            </a:r>
            <a:r>
              <a:rPr lang="it-IT" sz="1400" dirty="0">
                <a:latin typeface="Calibri" pitchFamily="34" charset="0"/>
                <a:sym typeface="Helvetica Light" charset="0"/>
              </a:rPr>
              <a:t>156.300 t</a:t>
            </a:r>
            <a:r>
              <a:rPr lang="it-IT" sz="1400" dirty="0">
                <a:latin typeface="Calibri" pitchFamily="34" charset="0"/>
                <a:sym typeface="Helvetica Light" charset="0"/>
              </a:rPr>
              <a:t/>
            </a:r>
            <a:br>
              <a:rPr lang="it-IT" sz="1400" dirty="0">
                <a:latin typeface="Calibri" pitchFamily="34" charset="0"/>
                <a:sym typeface="Helvetica Light" charset="0"/>
              </a:rPr>
            </a:br>
            <a:r>
              <a:rPr lang="it-IT" sz="1400" dirty="0" err="1">
                <a:latin typeface="Calibri" pitchFamily="34" charset="0"/>
                <a:sym typeface="Helvetica Light" charset="0"/>
              </a:rPr>
              <a:t>Var</a:t>
            </a:r>
            <a:r>
              <a:rPr lang="it-IT" sz="1400" dirty="0">
                <a:latin typeface="Calibri" pitchFamily="34" charset="0"/>
                <a:sym typeface="Helvetica Light" charset="0"/>
              </a:rPr>
              <a:t>. </a:t>
            </a:r>
            <a:r>
              <a:rPr lang="it-IT" sz="1400" b="1" dirty="0">
                <a:solidFill>
                  <a:srgbClr val="FF0000"/>
                </a:solidFill>
                <a:latin typeface="Calibri" pitchFamily="34" charset="0"/>
                <a:sym typeface="Helvetica Light" charset="0"/>
              </a:rPr>
              <a:t>-11%</a:t>
            </a:r>
            <a:endParaRPr lang="it-IT" sz="1400" b="1" dirty="0">
              <a:solidFill>
                <a:srgbClr val="FF0000"/>
              </a:solidFill>
              <a:latin typeface="Calibri" pitchFamily="34" charset="0"/>
              <a:sym typeface="Helvetica Light" charset="0"/>
            </a:endParaRPr>
          </a:p>
        </p:txBody>
      </p:sp>
      <p:sp>
        <p:nvSpPr>
          <p:cNvPr id="20" name="Rettangolo arrotondato 19"/>
          <p:cNvSpPr/>
          <p:nvPr/>
        </p:nvSpPr>
        <p:spPr bwMode="auto">
          <a:xfrm>
            <a:off x="9394825" y="2573338"/>
            <a:ext cx="1941513" cy="2293937"/>
          </a:xfrm>
          <a:prstGeom prst="roundRect">
            <a:avLst/>
          </a:prstGeom>
          <a:ln/>
          <a:extLst/>
        </p:spPr>
        <p:style>
          <a:lnRef idx="2">
            <a:schemeClr val="accent4"/>
          </a:lnRef>
          <a:fillRef idx="1">
            <a:schemeClr val="lt1"/>
          </a:fillRef>
          <a:effectRef idx="0">
            <a:schemeClr val="accent4"/>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PUGLIA</a:t>
            </a:r>
          </a:p>
          <a:p>
            <a:pPr hangingPunct="0">
              <a:defRPr/>
            </a:pPr>
            <a:r>
              <a:rPr lang="it-IT" sz="1400" dirty="0">
                <a:latin typeface="Calibri" pitchFamily="34" charset="0"/>
                <a:sym typeface="Helvetica Light" charset="0"/>
              </a:rPr>
              <a:t>   </a:t>
            </a:r>
            <a:r>
              <a:rPr lang="it-IT" sz="1400" b="1" i="1" dirty="0">
                <a:latin typeface="Calibri" pitchFamily="34" charset="0"/>
                <a:sym typeface="Helvetica Light" charset="0"/>
              </a:rPr>
              <a:t>PESCHE</a:t>
            </a:r>
            <a:r>
              <a:rPr lang="it-IT" sz="1400" dirty="0">
                <a:latin typeface="Calibri" pitchFamily="34" charset="0"/>
                <a:sym typeface="Helvetica Light" charset="0"/>
              </a:rPr>
              <a:t/>
            </a:r>
            <a:br>
              <a:rPr lang="it-IT" sz="1400" dirty="0">
                <a:latin typeface="Calibri" pitchFamily="34" charset="0"/>
                <a:sym typeface="Helvetica Light" charset="0"/>
              </a:rPr>
            </a:br>
            <a:r>
              <a:rPr lang="it-IT" sz="1400" dirty="0" err="1">
                <a:latin typeface="Calibri" pitchFamily="34" charset="0"/>
                <a:sym typeface="Helvetica Light" charset="0"/>
              </a:rPr>
              <a:t>Prev</a:t>
            </a:r>
            <a:r>
              <a:rPr lang="it-IT" sz="1400" dirty="0">
                <a:latin typeface="Calibri" pitchFamily="34" charset="0"/>
                <a:sym typeface="Helvetica Light" charset="0"/>
              </a:rPr>
              <a:t>. 2013: 33.600 t</a:t>
            </a:r>
          </a:p>
          <a:p>
            <a:pPr hangingPunct="0">
              <a:defRPr/>
            </a:pPr>
            <a:r>
              <a:rPr lang="it-IT" sz="1400" dirty="0" err="1">
                <a:latin typeface="Calibri" pitchFamily="34" charset="0"/>
                <a:sym typeface="Helvetica Light" charset="0"/>
              </a:rPr>
              <a:t>Cons</a:t>
            </a:r>
            <a:r>
              <a:rPr lang="it-IT" sz="1400" dirty="0">
                <a:latin typeface="Calibri" pitchFamily="34" charset="0"/>
                <a:sym typeface="Helvetica Light" charset="0"/>
              </a:rPr>
              <a:t>. 2012: 33.300 t</a:t>
            </a:r>
            <a:br>
              <a:rPr lang="it-IT" sz="1400" dirty="0">
                <a:latin typeface="Calibri" pitchFamily="34" charset="0"/>
                <a:sym typeface="Helvetica Light" charset="0"/>
              </a:rPr>
            </a:br>
            <a:r>
              <a:rPr lang="it-IT" sz="1400" dirty="0" err="1">
                <a:latin typeface="Calibri" pitchFamily="34" charset="0"/>
                <a:sym typeface="Helvetica Light" charset="0"/>
              </a:rPr>
              <a:t>Var</a:t>
            </a:r>
            <a:r>
              <a:rPr lang="it-IT" sz="1400" dirty="0">
                <a:latin typeface="Calibri" pitchFamily="34" charset="0"/>
                <a:sym typeface="Helvetica Light" charset="0"/>
              </a:rPr>
              <a:t>. </a:t>
            </a:r>
            <a:r>
              <a:rPr lang="it-IT" sz="1400" b="1" dirty="0">
                <a:solidFill>
                  <a:schemeClr val="accent6"/>
                </a:solidFill>
                <a:latin typeface="Calibri" pitchFamily="34" charset="0"/>
                <a:sym typeface="Helvetica Light" charset="0"/>
              </a:rPr>
              <a:t>+1%</a:t>
            </a:r>
          </a:p>
          <a:p>
            <a:pPr hangingPunct="0">
              <a:defRPr/>
            </a:pPr>
            <a:r>
              <a:rPr lang="it-IT" sz="1400" b="1" dirty="0">
                <a:latin typeface="Calibri" pitchFamily="34" charset="0"/>
                <a:sym typeface="Helvetica Light" charset="0"/>
              </a:rPr>
              <a:t>    </a:t>
            </a:r>
            <a:r>
              <a:rPr lang="it-IT" sz="1400" b="1" i="1" dirty="0">
                <a:latin typeface="Calibri" pitchFamily="34" charset="0"/>
                <a:sym typeface="Helvetica Light" charset="0"/>
              </a:rPr>
              <a:t>NETTARINE</a:t>
            </a:r>
            <a:r>
              <a:rPr lang="it-IT" sz="1400" dirty="0">
                <a:latin typeface="Calibri" pitchFamily="34" charset="0"/>
                <a:sym typeface="Helvetica Light" charset="0"/>
              </a:rPr>
              <a:t/>
            </a:r>
            <a:br>
              <a:rPr lang="it-IT" sz="1400" dirty="0">
                <a:latin typeface="Calibri" pitchFamily="34" charset="0"/>
                <a:sym typeface="Helvetica Light" charset="0"/>
              </a:rPr>
            </a:br>
            <a:r>
              <a:rPr lang="it-IT" sz="1400" dirty="0" err="1">
                <a:latin typeface="Calibri" pitchFamily="34" charset="0"/>
                <a:sym typeface="Helvetica Light" charset="0"/>
              </a:rPr>
              <a:t>Prev</a:t>
            </a:r>
            <a:r>
              <a:rPr lang="it-IT" sz="1400" dirty="0">
                <a:latin typeface="Calibri" pitchFamily="34" charset="0"/>
                <a:sym typeface="Helvetica Light" charset="0"/>
              </a:rPr>
              <a:t>. 2013: </a:t>
            </a:r>
            <a:r>
              <a:rPr lang="it-IT" sz="1400" dirty="0">
                <a:latin typeface="Calibri" pitchFamily="34" charset="0"/>
                <a:sym typeface="Helvetica Light" charset="0"/>
              </a:rPr>
              <a:t>56.950 t</a:t>
            </a:r>
            <a:endParaRPr lang="it-IT" sz="1400" dirty="0">
              <a:latin typeface="Calibri" pitchFamily="34" charset="0"/>
              <a:sym typeface="Helvetica Light" charset="0"/>
            </a:endParaRPr>
          </a:p>
          <a:p>
            <a:pPr hangingPunct="0">
              <a:defRPr/>
            </a:pPr>
            <a:r>
              <a:rPr lang="it-IT" sz="1400" dirty="0" err="1">
                <a:latin typeface="Calibri" pitchFamily="34" charset="0"/>
                <a:sym typeface="Helvetica Light" charset="0"/>
              </a:rPr>
              <a:t>Cons</a:t>
            </a:r>
            <a:r>
              <a:rPr lang="it-IT" sz="1400" dirty="0">
                <a:latin typeface="Calibri" pitchFamily="34" charset="0"/>
                <a:sym typeface="Helvetica Light" charset="0"/>
              </a:rPr>
              <a:t>. 2012: </a:t>
            </a:r>
            <a:r>
              <a:rPr lang="it-IT" sz="1400" dirty="0">
                <a:latin typeface="Calibri" pitchFamily="34" charset="0"/>
                <a:sym typeface="Helvetica Light" charset="0"/>
              </a:rPr>
              <a:t>54.750 t</a:t>
            </a:r>
            <a:r>
              <a:rPr lang="it-IT" sz="1400" dirty="0">
                <a:latin typeface="Calibri" pitchFamily="34" charset="0"/>
                <a:sym typeface="Helvetica Light" charset="0"/>
              </a:rPr>
              <a:t/>
            </a:r>
            <a:br>
              <a:rPr lang="it-IT" sz="1400" dirty="0">
                <a:latin typeface="Calibri" pitchFamily="34" charset="0"/>
                <a:sym typeface="Helvetica Light" charset="0"/>
              </a:rPr>
            </a:br>
            <a:r>
              <a:rPr lang="it-IT" sz="1400" dirty="0" err="1">
                <a:latin typeface="Calibri" pitchFamily="34" charset="0"/>
                <a:sym typeface="Helvetica Light" charset="0"/>
              </a:rPr>
              <a:t>Var</a:t>
            </a:r>
            <a:r>
              <a:rPr lang="it-IT" sz="1400" dirty="0">
                <a:latin typeface="Calibri" pitchFamily="34" charset="0"/>
                <a:sym typeface="Helvetica Light" charset="0"/>
              </a:rPr>
              <a:t>. </a:t>
            </a:r>
            <a:r>
              <a:rPr lang="it-IT" sz="1400" b="1" dirty="0">
                <a:solidFill>
                  <a:schemeClr val="accent6"/>
                </a:solidFill>
                <a:latin typeface="Calibri" pitchFamily="34" charset="0"/>
                <a:sym typeface="Helvetica Light" charset="0"/>
              </a:rPr>
              <a:t>+4%</a:t>
            </a:r>
            <a:endParaRPr lang="it-IT" sz="1400" b="1" dirty="0">
              <a:solidFill>
                <a:schemeClr val="accent6"/>
              </a:solidFill>
              <a:latin typeface="Calibri" pitchFamily="34" charset="0"/>
              <a:sym typeface="Helvetica Light" charset="0"/>
            </a:endParaRPr>
          </a:p>
        </p:txBody>
      </p:sp>
      <p:sp>
        <p:nvSpPr>
          <p:cNvPr id="21" name="Rettangolo arrotondato 20"/>
          <p:cNvSpPr/>
          <p:nvPr/>
        </p:nvSpPr>
        <p:spPr bwMode="auto">
          <a:xfrm>
            <a:off x="10198100" y="6016625"/>
            <a:ext cx="1992313" cy="2263775"/>
          </a:xfrm>
          <a:prstGeom prst="roundRect">
            <a:avLst/>
          </a:prstGeom>
          <a:ln/>
          <a:extLst/>
        </p:spPr>
        <p:style>
          <a:lnRef idx="2">
            <a:schemeClr val="accent4"/>
          </a:lnRef>
          <a:fillRef idx="1">
            <a:schemeClr val="lt1"/>
          </a:fillRef>
          <a:effectRef idx="0">
            <a:schemeClr val="accent4"/>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BASILICATA</a:t>
            </a:r>
          </a:p>
          <a:p>
            <a:pPr hangingPunct="0">
              <a:defRPr/>
            </a:pPr>
            <a:r>
              <a:rPr lang="it-IT" sz="1400" dirty="0">
                <a:latin typeface="Calibri" pitchFamily="34" charset="0"/>
                <a:sym typeface="Helvetica Light" charset="0"/>
              </a:rPr>
              <a:t> </a:t>
            </a:r>
            <a:r>
              <a:rPr lang="it-IT" sz="1400" dirty="0">
                <a:latin typeface="Calibri" pitchFamily="34" charset="0"/>
                <a:sym typeface="Helvetica Light" charset="0"/>
              </a:rPr>
              <a:t>  </a:t>
            </a:r>
            <a:r>
              <a:rPr lang="it-IT" sz="1400" b="1" i="1" dirty="0">
                <a:latin typeface="Calibri" pitchFamily="34" charset="0"/>
                <a:sym typeface="Helvetica Light" charset="0"/>
              </a:rPr>
              <a:t>PESCHE</a:t>
            </a:r>
            <a:r>
              <a:rPr lang="it-IT" sz="1400" dirty="0">
                <a:latin typeface="Calibri" pitchFamily="34" charset="0"/>
                <a:sym typeface="Helvetica Light" charset="0"/>
              </a:rPr>
              <a:t/>
            </a:r>
            <a:br>
              <a:rPr lang="it-IT" sz="1400" dirty="0">
                <a:latin typeface="Calibri" pitchFamily="34" charset="0"/>
                <a:sym typeface="Helvetica Light" charset="0"/>
              </a:rPr>
            </a:br>
            <a:r>
              <a:rPr lang="it-IT" sz="1400" dirty="0" err="1">
                <a:latin typeface="Calibri" pitchFamily="34" charset="0"/>
                <a:sym typeface="Helvetica Light" charset="0"/>
              </a:rPr>
              <a:t>Prev</a:t>
            </a:r>
            <a:r>
              <a:rPr lang="it-IT" sz="1400" dirty="0">
                <a:latin typeface="Calibri" pitchFamily="34" charset="0"/>
                <a:sym typeface="Helvetica Light" charset="0"/>
              </a:rPr>
              <a:t>. 2013: 12.900 t</a:t>
            </a:r>
          </a:p>
          <a:p>
            <a:pPr hangingPunct="0">
              <a:defRPr/>
            </a:pPr>
            <a:r>
              <a:rPr lang="it-IT" sz="1400" dirty="0" err="1">
                <a:latin typeface="Calibri" pitchFamily="34" charset="0"/>
                <a:sym typeface="Helvetica Light" charset="0"/>
              </a:rPr>
              <a:t>Cons</a:t>
            </a:r>
            <a:r>
              <a:rPr lang="it-IT" sz="1400" dirty="0">
                <a:latin typeface="Calibri" pitchFamily="34" charset="0"/>
                <a:sym typeface="Helvetica Light" charset="0"/>
              </a:rPr>
              <a:t>. 2012: 14.400 t</a:t>
            </a:r>
            <a:br>
              <a:rPr lang="it-IT" sz="1400" dirty="0">
                <a:latin typeface="Calibri" pitchFamily="34" charset="0"/>
                <a:sym typeface="Helvetica Light" charset="0"/>
              </a:rPr>
            </a:br>
            <a:r>
              <a:rPr lang="it-IT" sz="1400" dirty="0" err="1">
                <a:latin typeface="Calibri" pitchFamily="34" charset="0"/>
                <a:sym typeface="Helvetica Light" charset="0"/>
              </a:rPr>
              <a:t>Var</a:t>
            </a:r>
            <a:r>
              <a:rPr lang="it-IT" sz="1400" dirty="0">
                <a:latin typeface="Calibri" pitchFamily="34" charset="0"/>
                <a:sym typeface="Helvetica Light" charset="0"/>
              </a:rPr>
              <a:t>. </a:t>
            </a:r>
            <a:r>
              <a:rPr lang="it-IT" sz="1400" b="1" dirty="0">
                <a:solidFill>
                  <a:srgbClr val="FF0000"/>
                </a:solidFill>
                <a:latin typeface="Calibri" pitchFamily="34" charset="0"/>
                <a:sym typeface="Helvetica Light" charset="0"/>
              </a:rPr>
              <a:t>-10%</a:t>
            </a:r>
          </a:p>
          <a:p>
            <a:pPr hangingPunct="0">
              <a:defRPr/>
            </a:pPr>
            <a:r>
              <a:rPr lang="it-IT" sz="1400" b="1" dirty="0">
                <a:latin typeface="Calibri" pitchFamily="34" charset="0"/>
                <a:sym typeface="Helvetica Light" charset="0"/>
              </a:rPr>
              <a:t>   </a:t>
            </a:r>
            <a:r>
              <a:rPr lang="it-IT" sz="1400" b="1" i="1" dirty="0">
                <a:latin typeface="Calibri" pitchFamily="34" charset="0"/>
                <a:sym typeface="Helvetica Light" charset="0"/>
              </a:rPr>
              <a:t>NETTARINE</a:t>
            </a:r>
            <a:r>
              <a:rPr lang="it-IT" sz="1400" dirty="0">
                <a:latin typeface="Calibri" pitchFamily="34" charset="0"/>
                <a:sym typeface="Helvetica Light" charset="0"/>
              </a:rPr>
              <a:t/>
            </a:r>
            <a:br>
              <a:rPr lang="it-IT" sz="1400" dirty="0">
                <a:latin typeface="Calibri" pitchFamily="34" charset="0"/>
                <a:sym typeface="Helvetica Light" charset="0"/>
              </a:rPr>
            </a:br>
            <a:r>
              <a:rPr lang="it-IT" sz="1400" dirty="0" err="1">
                <a:latin typeface="Calibri" pitchFamily="34" charset="0"/>
                <a:sym typeface="Helvetica Light" charset="0"/>
              </a:rPr>
              <a:t>Prev</a:t>
            </a:r>
            <a:r>
              <a:rPr lang="it-IT" sz="1400" dirty="0">
                <a:latin typeface="Calibri" pitchFamily="34" charset="0"/>
                <a:sym typeface="Helvetica Light" charset="0"/>
              </a:rPr>
              <a:t>. 2013: </a:t>
            </a:r>
            <a:r>
              <a:rPr lang="it-IT" sz="1400" dirty="0">
                <a:latin typeface="Calibri" pitchFamily="34" charset="0"/>
                <a:sym typeface="Helvetica Light" charset="0"/>
              </a:rPr>
              <a:t>29.200 t</a:t>
            </a:r>
            <a:endParaRPr lang="it-IT" sz="1400" dirty="0">
              <a:latin typeface="Calibri" pitchFamily="34" charset="0"/>
              <a:sym typeface="Helvetica Light" charset="0"/>
            </a:endParaRPr>
          </a:p>
          <a:p>
            <a:pPr hangingPunct="0">
              <a:defRPr/>
            </a:pPr>
            <a:r>
              <a:rPr lang="it-IT" sz="1400" dirty="0" err="1">
                <a:latin typeface="Calibri" pitchFamily="34" charset="0"/>
                <a:sym typeface="Helvetica Light" charset="0"/>
              </a:rPr>
              <a:t>Cons</a:t>
            </a:r>
            <a:r>
              <a:rPr lang="it-IT" sz="1400" dirty="0">
                <a:latin typeface="Calibri" pitchFamily="34" charset="0"/>
                <a:sym typeface="Helvetica Light" charset="0"/>
              </a:rPr>
              <a:t>. 2012: </a:t>
            </a:r>
            <a:r>
              <a:rPr lang="it-IT" sz="1400" dirty="0">
                <a:latin typeface="Calibri" pitchFamily="34" charset="0"/>
                <a:sym typeface="Helvetica Light" charset="0"/>
              </a:rPr>
              <a:t>32.750 t</a:t>
            </a:r>
            <a:r>
              <a:rPr lang="it-IT" sz="1400" dirty="0">
                <a:latin typeface="Calibri" pitchFamily="34" charset="0"/>
                <a:sym typeface="Helvetica Light" charset="0"/>
              </a:rPr>
              <a:t/>
            </a:r>
            <a:br>
              <a:rPr lang="it-IT" sz="1400" dirty="0">
                <a:latin typeface="Calibri" pitchFamily="34" charset="0"/>
                <a:sym typeface="Helvetica Light" charset="0"/>
              </a:rPr>
            </a:br>
            <a:r>
              <a:rPr lang="it-IT" sz="1400" dirty="0" err="1">
                <a:latin typeface="Calibri" pitchFamily="34" charset="0"/>
                <a:sym typeface="Helvetica Light" charset="0"/>
              </a:rPr>
              <a:t>Var</a:t>
            </a:r>
            <a:r>
              <a:rPr lang="it-IT" sz="1400" dirty="0">
                <a:latin typeface="Calibri" pitchFamily="34" charset="0"/>
                <a:sym typeface="Helvetica Light" charset="0"/>
              </a:rPr>
              <a:t>. </a:t>
            </a:r>
            <a:r>
              <a:rPr lang="it-IT" sz="1400" b="1" dirty="0">
                <a:solidFill>
                  <a:srgbClr val="FF0000"/>
                </a:solidFill>
                <a:latin typeface="Calibri" pitchFamily="34" charset="0"/>
                <a:sym typeface="Helvetica Light" charset="0"/>
              </a:rPr>
              <a:t>-11%</a:t>
            </a:r>
            <a:endParaRPr lang="it-IT" sz="1400" b="1" dirty="0">
              <a:solidFill>
                <a:srgbClr val="FF0000"/>
              </a:solidFill>
              <a:latin typeface="Calibri" pitchFamily="34" charset="0"/>
              <a:sym typeface="Helvetica Light" charset="0"/>
            </a:endParaRPr>
          </a:p>
        </p:txBody>
      </p:sp>
      <p:sp>
        <p:nvSpPr>
          <p:cNvPr id="22" name="Rettangolo arrotondato 21"/>
          <p:cNvSpPr/>
          <p:nvPr/>
        </p:nvSpPr>
        <p:spPr bwMode="auto">
          <a:xfrm>
            <a:off x="3187700" y="2027238"/>
            <a:ext cx="1990725" cy="3078162"/>
          </a:xfrm>
          <a:prstGeom prst="roundRect">
            <a:avLst/>
          </a:prstGeom>
          <a:ln>
            <a:solidFill>
              <a:srgbClr val="FF6600"/>
            </a:solidFill>
          </a:ln>
          <a:extLst/>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SUD ITALIA</a:t>
            </a:r>
          </a:p>
          <a:p>
            <a:pPr hangingPunct="0">
              <a:defRPr/>
            </a:pPr>
            <a:r>
              <a:rPr lang="it-IT" sz="1400" dirty="0">
                <a:latin typeface="Calibri" pitchFamily="34" charset="0"/>
                <a:sym typeface="Helvetica Light" charset="0"/>
              </a:rPr>
              <a:t> </a:t>
            </a:r>
            <a:r>
              <a:rPr lang="it-IT" sz="1400" dirty="0">
                <a:latin typeface="Calibri" pitchFamily="34" charset="0"/>
                <a:sym typeface="Helvetica Light" charset="0"/>
              </a:rPr>
              <a:t> </a:t>
            </a:r>
            <a:r>
              <a:rPr lang="it-IT" sz="1400" b="1" i="1" dirty="0">
                <a:latin typeface="Calibri" pitchFamily="34" charset="0"/>
                <a:sym typeface="Helvetica Light" charset="0"/>
              </a:rPr>
              <a:t>PESCHE</a:t>
            </a:r>
            <a:r>
              <a:rPr lang="it-IT" sz="1400" dirty="0">
                <a:latin typeface="Calibri" pitchFamily="34" charset="0"/>
                <a:sym typeface="Helvetica Light" charset="0"/>
              </a:rPr>
              <a:t/>
            </a:r>
            <a:br>
              <a:rPr lang="it-IT" sz="1400" dirty="0">
                <a:latin typeface="Calibri" pitchFamily="34" charset="0"/>
                <a:sym typeface="Helvetica Light" charset="0"/>
              </a:rPr>
            </a:br>
            <a:r>
              <a:rPr lang="it-IT" sz="1400" dirty="0" err="1">
                <a:latin typeface="Calibri" pitchFamily="34" charset="0"/>
                <a:sym typeface="Helvetica Light" charset="0"/>
              </a:rPr>
              <a:t>Prev</a:t>
            </a:r>
            <a:r>
              <a:rPr lang="it-IT" sz="1400" dirty="0">
                <a:latin typeface="Calibri" pitchFamily="34" charset="0"/>
                <a:sym typeface="Helvetica Light" charset="0"/>
              </a:rPr>
              <a:t>. 2013: 386.000 t</a:t>
            </a:r>
          </a:p>
          <a:p>
            <a:pPr hangingPunct="0">
              <a:defRPr/>
            </a:pPr>
            <a:r>
              <a:rPr lang="it-IT" sz="1400" dirty="0" err="1">
                <a:latin typeface="Calibri" pitchFamily="34" charset="0"/>
                <a:sym typeface="Helvetica Light" charset="0"/>
              </a:rPr>
              <a:t>Cons</a:t>
            </a:r>
            <a:r>
              <a:rPr lang="it-IT" sz="1400" dirty="0">
                <a:latin typeface="Calibri" pitchFamily="34" charset="0"/>
                <a:sym typeface="Helvetica Light" charset="0"/>
              </a:rPr>
              <a:t>. 2012: 408.300 t</a:t>
            </a:r>
            <a:br>
              <a:rPr lang="it-IT" sz="1400" dirty="0">
                <a:latin typeface="Calibri" pitchFamily="34" charset="0"/>
                <a:sym typeface="Helvetica Light" charset="0"/>
              </a:rPr>
            </a:br>
            <a:r>
              <a:rPr lang="it-IT" sz="1400" dirty="0" err="1">
                <a:latin typeface="Calibri" pitchFamily="34" charset="0"/>
                <a:sym typeface="Helvetica Light" charset="0"/>
              </a:rPr>
              <a:t>Var</a:t>
            </a:r>
            <a:r>
              <a:rPr lang="it-IT" sz="1400" dirty="0">
                <a:latin typeface="Calibri" pitchFamily="34" charset="0"/>
                <a:sym typeface="Helvetica Light" charset="0"/>
              </a:rPr>
              <a:t>. </a:t>
            </a:r>
            <a:r>
              <a:rPr lang="it-IT" sz="1400" b="1" dirty="0">
                <a:solidFill>
                  <a:srgbClr val="FF0000"/>
                </a:solidFill>
                <a:latin typeface="Calibri" pitchFamily="34" charset="0"/>
                <a:sym typeface="Helvetica Light" charset="0"/>
              </a:rPr>
              <a:t>-5%</a:t>
            </a:r>
          </a:p>
          <a:p>
            <a:pPr hangingPunct="0">
              <a:defRPr/>
            </a:pPr>
            <a:r>
              <a:rPr lang="it-IT" sz="1400" dirty="0">
                <a:latin typeface="Calibri" pitchFamily="34" charset="0"/>
                <a:sym typeface="Helvetica Light" charset="0"/>
              </a:rPr>
              <a:t> </a:t>
            </a:r>
            <a:r>
              <a:rPr lang="it-IT" sz="1400" b="1" i="1" dirty="0">
                <a:latin typeface="Calibri" pitchFamily="34" charset="0"/>
                <a:sym typeface="Helvetica Light" charset="0"/>
              </a:rPr>
              <a:t>PERCOCHE</a:t>
            </a:r>
            <a:r>
              <a:rPr lang="it-IT" sz="1400" dirty="0">
                <a:latin typeface="Calibri" pitchFamily="34" charset="0"/>
                <a:sym typeface="Helvetica Light" charset="0"/>
              </a:rPr>
              <a:t/>
            </a:r>
            <a:br>
              <a:rPr lang="it-IT" sz="1400" dirty="0">
                <a:latin typeface="Calibri" pitchFamily="34" charset="0"/>
                <a:sym typeface="Helvetica Light" charset="0"/>
              </a:rPr>
            </a:br>
            <a:r>
              <a:rPr lang="it-IT" sz="1400" dirty="0" err="1">
                <a:latin typeface="Calibri" pitchFamily="34" charset="0"/>
                <a:sym typeface="Helvetica Light" charset="0"/>
              </a:rPr>
              <a:t>Prev</a:t>
            </a:r>
            <a:r>
              <a:rPr lang="it-IT" sz="1400" dirty="0">
                <a:latin typeface="Calibri" pitchFamily="34" charset="0"/>
                <a:sym typeface="Helvetica Light" charset="0"/>
              </a:rPr>
              <a:t>. 2013: </a:t>
            </a:r>
            <a:r>
              <a:rPr lang="it-IT" sz="1400" dirty="0">
                <a:latin typeface="Calibri" pitchFamily="34" charset="0"/>
                <a:sym typeface="Helvetica Light" charset="0"/>
              </a:rPr>
              <a:t>54.700 t</a:t>
            </a:r>
            <a:endParaRPr lang="it-IT" sz="1400" dirty="0">
              <a:latin typeface="Calibri" pitchFamily="34" charset="0"/>
              <a:sym typeface="Helvetica Light" charset="0"/>
            </a:endParaRPr>
          </a:p>
          <a:p>
            <a:pPr hangingPunct="0">
              <a:defRPr/>
            </a:pPr>
            <a:r>
              <a:rPr lang="it-IT" sz="1400" dirty="0" err="1">
                <a:latin typeface="Calibri" pitchFamily="34" charset="0"/>
                <a:sym typeface="Helvetica Light" charset="0"/>
              </a:rPr>
              <a:t>Cons</a:t>
            </a:r>
            <a:r>
              <a:rPr lang="it-IT" sz="1400" dirty="0">
                <a:latin typeface="Calibri" pitchFamily="34" charset="0"/>
                <a:sym typeface="Helvetica Light" charset="0"/>
              </a:rPr>
              <a:t>. 2012: </a:t>
            </a:r>
            <a:r>
              <a:rPr lang="it-IT" sz="1400" dirty="0">
                <a:latin typeface="Calibri" pitchFamily="34" charset="0"/>
                <a:sym typeface="Helvetica Light" charset="0"/>
              </a:rPr>
              <a:t>67.100 t</a:t>
            </a:r>
            <a:r>
              <a:rPr lang="it-IT" sz="1400" dirty="0">
                <a:latin typeface="Calibri" pitchFamily="34" charset="0"/>
                <a:sym typeface="Helvetica Light" charset="0"/>
              </a:rPr>
              <a:t/>
            </a:r>
            <a:br>
              <a:rPr lang="it-IT" sz="1400" dirty="0">
                <a:latin typeface="Calibri" pitchFamily="34" charset="0"/>
                <a:sym typeface="Helvetica Light" charset="0"/>
              </a:rPr>
            </a:br>
            <a:r>
              <a:rPr lang="it-IT" sz="1400" dirty="0" err="1">
                <a:latin typeface="Calibri" pitchFamily="34" charset="0"/>
                <a:sym typeface="Helvetica Light" charset="0"/>
              </a:rPr>
              <a:t>Var</a:t>
            </a:r>
            <a:r>
              <a:rPr lang="it-IT" sz="1400" dirty="0">
                <a:latin typeface="Calibri" pitchFamily="34" charset="0"/>
                <a:sym typeface="Helvetica Light" charset="0"/>
              </a:rPr>
              <a:t>. </a:t>
            </a:r>
            <a:r>
              <a:rPr lang="it-IT" sz="1400" b="1" dirty="0">
                <a:solidFill>
                  <a:srgbClr val="FF0000"/>
                </a:solidFill>
                <a:latin typeface="Calibri" pitchFamily="34" charset="0"/>
                <a:sym typeface="Helvetica Light" charset="0"/>
              </a:rPr>
              <a:t>-19%</a:t>
            </a:r>
          </a:p>
          <a:p>
            <a:pPr hangingPunct="0">
              <a:defRPr/>
            </a:pPr>
            <a:r>
              <a:rPr lang="it-IT" sz="1400" b="1" i="1" dirty="0">
                <a:latin typeface="Calibri" pitchFamily="34" charset="0"/>
                <a:sym typeface="Helvetica Light" charset="0"/>
              </a:rPr>
              <a:t>NETTARINE</a:t>
            </a:r>
            <a:r>
              <a:rPr lang="it-IT" sz="1400" dirty="0">
                <a:latin typeface="Calibri" pitchFamily="34" charset="0"/>
                <a:sym typeface="Helvetica Light" charset="0"/>
              </a:rPr>
              <a:t/>
            </a:r>
            <a:br>
              <a:rPr lang="it-IT" sz="1400" dirty="0">
                <a:latin typeface="Calibri" pitchFamily="34" charset="0"/>
                <a:sym typeface="Helvetica Light" charset="0"/>
              </a:rPr>
            </a:br>
            <a:r>
              <a:rPr lang="it-IT" sz="1400" dirty="0" err="1">
                <a:latin typeface="Calibri" pitchFamily="34" charset="0"/>
                <a:sym typeface="Helvetica Light" charset="0"/>
              </a:rPr>
              <a:t>Prev</a:t>
            </a:r>
            <a:r>
              <a:rPr lang="it-IT" sz="1400" dirty="0">
                <a:latin typeface="Calibri" pitchFamily="34" charset="0"/>
                <a:sym typeface="Helvetica Light" charset="0"/>
              </a:rPr>
              <a:t>. 2013: </a:t>
            </a:r>
            <a:r>
              <a:rPr lang="it-IT" sz="1400" dirty="0">
                <a:latin typeface="Calibri" pitchFamily="34" charset="0"/>
                <a:sym typeface="Helvetica Light" charset="0"/>
              </a:rPr>
              <a:t>353.500 t</a:t>
            </a:r>
            <a:endParaRPr lang="it-IT" sz="1400" dirty="0">
              <a:latin typeface="Calibri" pitchFamily="34" charset="0"/>
              <a:sym typeface="Helvetica Light" charset="0"/>
            </a:endParaRPr>
          </a:p>
          <a:p>
            <a:pPr hangingPunct="0">
              <a:defRPr/>
            </a:pPr>
            <a:r>
              <a:rPr lang="it-IT" sz="1400" dirty="0" err="1">
                <a:latin typeface="Calibri" pitchFamily="34" charset="0"/>
                <a:sym typeface="Helvetica Light" charset="0"/>
              </a:rPr>
              <a:t>Cons</a:t>
            </a:r>
            <a:r>
              <a:rPr lang="it-IT" sz="1400" dirty="0">
                <a:latin typeface="Calibri" pitchFamily="34" charset="0"/>
                <a:sym typeface="Helvetica Light" charset="0"/>
              </a:rPr>
              <a:t>. 2012: </a:t>
            </a:r>
            <a:r>
              <a:rPr lang="it-IT" sz="1400" dirty="0">
                <a:latin typeface="Calibri" pitchFamily="34" charset="0"/>
                <a:sym typeface="Helvetica Light" charset="0"/>
              </a:rPr>
              <a:t>368.700 t</a:t>
            </a:r>
            <a:r>
              <a:rPr lang="it-IT" sz="1400" dirty="0">
                <a:latin typeface="Calibri" pitchFamily="34" charset="0"/>
                <a:sym typeface="Helvetica Light" charset="0"/>
              </a:rPr>
              <a:t/>
            </a:r>
            <a:br>
              <a:rPr lang="it-IT" sz="1400" dirty="0">
                <a:latin typeface="Calibri" pitchFamily="34" charset="0"/>
                <a:sym typeface="Helvetica Light" charset="0"/>
              </a:rPr>
            </a:br>
            <a:r>
              <a:rPr lang="it-IT" sz="1400" dirty="0" err="1">
                <a:latin typeface="Calibri" pitchFamily="34" charset="0"/>
                <a:sym typeface="Helvetica Light" charset="0"/>
              </a:rPr>
              <a:t>Var</a:t>
            </a:r>
            <a:r>
              <a:rPr lang="it-IT" sz="1400" b="1" dirty="0">
                <a:solidFill>
                  <a:schemeClr val="tx1"/>
                </a:solidFill>
                <a:latin typeface="Calibri" pitchFamily="34" charset="0"/>
                <a:sym typeface="Helvetica Light" charset="0"/>
              </a:rPr>
              <a:t>.</a:t>
            </a:r>
            <a:r>
              <a:rPr lang="it-IT" sz="1400" b="1" dirty="0">
                <a:solidFill>
                  <a:srgbClr val="FF0000"/>
                </a:solidFill>
                <a:latin typeface="Calibri" pitchFamily="34" charset="0"/>
                <a:sym typeface="Helvetica Light" charset="0"/>
              </a:rPr>
              <a:t> -4%</a:t>
            </a:r>
          </a:p>
        </p:txBody>
      </p:sp>
      <p:sp>
        <p:nvSpPr>
          <p:cNvPr id="44049" name="Rettangolo 6"/>
          <p:cNvSpPr>
            <a:spLocks noChangeArrowheads="1"/>
          </p:cNvSpPr>
          <p:nvPr/>
        </p:nvSpPr>
        <p:spPr bwMode="auto">
          <a:xfrm>
            <a:off x="3167063" y="8621713"/>
            <a:ext cx="9383712" cy="708025"/>
          </a:xfrm>
          <a:prstGeom prst="rect">
            <a:avLst/>
          </a:prstGeom>
          <a:noFill/>
          <a:ln w="9525">
            <a:noFill/>
            <a:miter lim="800000"/>
            <a:headEnd/>
            <a:tailEnd/>
          </a:ln>
        </p:spPr>
        <p:txBody>
          <a:bodyPr>
            <a:spAutoFit/>
          </a:bodyPr>
          <a:lstStyle/>
          <a:p>
            <a:pPr hangingPunct="0"/>
            <a:r>
              <a:rPr lang="it-IT" sz="2000" b="1">
                <a:latin typeface="Calibri" pitchFamily="34" charset="0"/>
              </a:rPr>
              <a:t>In merito alle superfici sia in Campania che Basilicata diminuiscono di qualche punto percentuale per le pesche ed anche per le nettarine. Viceversa in Puglia incrementano.</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45058"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45060"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45061"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pic>
        <p:nvPicPr>
          <p:cNvPr id="45064"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45065" name="Picture 5"/>
          <p:cNvPicPr>
            <a:picLocks noChangeAspect="1" noChangeArrowheads="1"/>
          </p:cNvPicPr>
          <p:nvPr/>
        </p:nvPicPr>
        <p:blipFill>
          <a:blip r:embed="rId5"/>
          <a:srcRect/>
          <a:stretch>
            <a:fillRect/>
          </a:stretch>
        </p:blipFill>
        <p:spPr bwMode="auto">
          <a:xfrm>
            <a:off x="0" y="7972425"/>
            <a:ext cx="2844800" cy="1803400"/>
          </a:xfrm>
          <a:prstGeom prst="rect">
            <a:avLst/>
          </a:prstGeom>
          <a:noFill/>
          <a:ln w="9525">
            <a:noFill/>
            <a:miter lim="800000"/>
            <a:headEnd/>
            <a:tailEnd/>
          </a:ln>
        </p:spPr>
      </p:pic>
      <p:sp>
        <p:nvSpPr>
          <p:cNvPr id="45066" name="Rettangolo 1"/>
          <p:cNvSpPr>
            <a:spLocks noChangeArrowheads="1"/>
          </p:cNvSpPr>
          <p:nvPr/>
        </p:nvSpPr>
        <p:spPr bwMode="auto">
          <a:xfrm>
            <a:off x="3117850" y="390525"/>
            <a:ext cx="9288463" cy="1246188"/>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PESCHE</a:t>
            </a:r>
            <a:r>
              <a:rPr lang="it-IT" sz="4000">
                <a:solidFill>
                  <a:srgbClr val="7030A0"/>
                </a:solidFill>
                <a:latin typeface="Calibri" pitchFamily="34" charset="0"/>
              </a:rPr>
              <a:t>&amp;</a:t>
            </a:r>
            <a:r>
              <a:rPr lang="it-IT" sz="4000" b="1">
                <a:solidFill>
                  <a:srgbClr val="7030A0"/>
                </a:solidFill>
                <a:latin typeface="Calibri" pitchFamily="34" charset="0"/>
              </a:rPr>
              <a:t>NETTARINE:</a:t>
            </a:r>
            <a:br>
              <a:rPr lang="it-IT" sz="4000" b="1">
                <a:solidFill>
                  <a:srgbClr val="7030A0"/>
                </a:solidFill>
                <a:latin typeface="Calibri" pitchFamily="34" charset="0"/>
              </a:rPr>
            </a:br>
            <a:r>
              <a:rPr lang="it-IT" sz="3500" i="1">
                <a:solidFill>
                  <a:srgbClr val="7030A0"/>
                </a:solidFill>
                <a:latin typeface="Calibri" pitchFamily="34" charset="0"/>
              </a:rPr>
              <a:t>prospettive per il 2013</a:t>
            </a:r>
          </a:p>
        </p:txBody>
      </p:sp>
      <p:sp>
        <p:nvSpPr>
          <p:cNvPr id="18" name="Rettangolo 6"/>
          <p:cNvSpPr>
            <a:spLocks noChangeArrowheads="1"/>
          </p:cNvSpPr>
          <p:nvPr/>
        </p:nvSpPr>
        <p:spPr bwMode="auto">
          <a:xfrm>
            <a:off x="3167063" y="1841500"/>
            <a:ext cx="9239250" cy="5478463"/>
          </a:xfrm>
          <a:prstGeom prst="rect">
            <a:avLst/>
          </a:prstGeom>
          <a:noFill/>
          <a:ln>
            <a:noFill/>
          </a:ln>
          <a:extLst>
            <a:ext uri="{909E8E84-426E-40DD-AFC4-6F175D3DCCD1}"/>
            <a:ext uri="{91240B29-F687-4F45-9708-019B960494DF}"/>
          </a:extLst>
        </p:spPr>
        <p:txBody>
          <a:bodyPr>
            <a:spAutoFit/>
          </a:bodyPr>
          <a:lstStyle/>
          <a:p>
            <a:pPr hangingPunct="0">
              <a:defRPr/>
            </a:pPr>
            <a:r>
              <a:rPr lang="it-IT" sz="2500" b="1" dirty="0">
                <a:solidFill>
                  <a:srgbClr val="7030A0"/>
                </a:solidFill>
                <a:latin typeface="Calibri" pitchFamily="34" charset="0"/>
                <a:ea typeface="Helvetica Light" charset="0"/>
                <a:cs typeface="Helvetica Light" charset="0"/>
                <a:sym typeface="Webdings"/>
              </a:rPr>
              <a:t></a:t>
            </a:r>
            <a:r>
              <a:rPr lang="it-IT" sz="2500" b="1" dirty="0">
                <a:latin typeface="Calibri" pitchFamily="34" charset="0"/>
                <a:ea typeface="Helvetica Light" charset="0"/>
                <a:cs typeface="Helvetica Light" charset="0"/>
                <a:sym typeface="Helvetica Light" charset="0"/>
              </a:rPr>
              <a:t>Il </a:t>
            </a:r>
            <a:r>
              <a:rPr lang="it-IT" sz="2500" b="1" dirty="0">
                <a:latin typeface="Calibri" pitchFamily="34" charset="0"/>
                <a:ea typeface="Helvetica Light" charset="0"/>
                <a:cs typeface="Helvetica Light" charset="0"/>
                <a:sym typeface="Helvetica Light" charset="0"/>
              </a:rPr>
              <a:t>calendario di maturazione non lascia presagire accavallamenti produttivi fra le diverse regioni, con al contrario una delimitazione ben marcata fra le produzioni più precoci del sud e quelle più tardive del Nord.</a:t>
            </a:r>
          </a:p>
          <a:p>
            <a:pPr hangingPunct="0">
              <a:defRPr/>
            </a:pPr>
            <a:endParaRPr lang="it-IT" sz="2500" b="1" dirty="0">
              <a:latin typeface="Calibri" pitchFamily="34" charset="0"/>
              <a:ea typeface="Helvetica Light" charset="0"/>
              <a:cs typeface="Helvetica Light" charset="0"/>
              <a:sym typeface="Helvetica Light" charset="0"/>
            </a:endParaRPr>
          </a:p>
          <a:p>
            <a:pPr hangingPunct="0">
              <a:defRPr/>
            </a:pPr>
            <a:r>
              <a:rPr lang="it-IT" sz="2500" b="1" dirty="0">
                <a:solidFill>
                  <a:srgbClr val="7030A0"/>
                </a:solidFill>
                <a:latin typeface="Calibri" pitchFamily="34" charset="0"/>
                <a:ea typeface="Helvetica Light" charset="0"/>
                <a:cs typeface="Helvetica Light" charset="0"/>
                <a:sym typeface="Webdings"/>
              </a:rPr>
              <a:t> </a:t>
            </a:r>
            <a:r>
              <a:rPr lang="it-IT" sz="2500" b="1" dirty="0">
                <a:latin typeface="Calibri" pitchFamily="34" charset="0"/>
                <a:ea typeface="Helvetica Light" charset="0"/>
                <a:cs typeface="Helvetica Light" charset="0"/>
                <a:sym typeface="Helvetica Light" charset="0"/>
              </a:rPr>
              <a:t>Aggiornamenti </a:t>
            </a:r>
            <a:r>
              <a:rPr lang="it-IT" sz="2500" b="1" dirty="0">
                <a:latin typeface="Calibri" pitchFamily="34" charset="0"/>
                <a:ea typeface="Helvetica Light" charset="0"/>
                <a:cs typeface="Helvetica Light" charset="0"/>
                <a:sym typeface="Helvetica Light" charset="0"/>
              </a:rPr>
              <a:t>dagli altri paesi</a:t>
            </a:r>
          </a:p>
          <a:p>
            <a:pPr hangingPunct="0">
              <a:defRPr/>
            </a:pPr>
            <a:r>
              <a:rPr lang="it-IT" sz="2500" b="1" dirty="0">
                <a:latin typeface="Calibri" pitchFamily="34" charset="0"/>
                <a:ea typeface="Helvetica Light" charset="0"/>
                <a:cs typeface="Helvetica Light" charset="0"/>
                <a:sym typeface="Helvetica Light" charset="0"/>
              </a:rPr>
              <a:t>Le stime aggiornate saranno anche in questo caso disponibili dal 15 giugno; da informazioni recenti</a:t>
            </a:r>
            <a:r>
              <a:rPr lang="it-IT" sz="2500" b="1" dirty="0">
                <a:latin typeface="Calibri" pitchFamily="34" charset="0"/>
                <a:ea typeface="Helvetica Light" charset="0"/>
                <a:cs typeface="Helvetica Light" charset="0"/>
                <a:sym typeface="Helvetica Light" charset="0"/>
              </a:rPr>
              <a:t>:</a:t>
            </a:r>
            <a:endParaRPr lang="it-IT" sz="2500" b="1" dirty="0">
              <a:latin typeface="Calibri" pitchFamily="34" charset="0"/>
              <a:ea typeface="Helvetica Light" charset="0"/>
              <a:cs typeface="Helvetica Light" charset="0"/>
              <a:sym typeface="Helvetica Light" charset="0"/>
            </a:endParaRPr>
          </a:p>
          <a:p>
            <a:pPr marL="898525" hangingPunct="0">
              <a:defRPr/>
            </a:pPr>
            <a:r>
              <a:rPr lang="it-IT" sz="2500" b="1" dirty="0">
                <a:solidFill>
                  <a:srgbClr val="7030A0"/>
                </a:solidFill>
                <a:latin typeface="Calibri" pitchFamily="34" charset="0"/>
                <a:ea typeface="Helvetica Light" charset="0"/>
                <a:cs typeface="Helvetica Light" charset="0"/>
                <a:sym typeface="Webdings"/>
              </a:rPr>
              <a:t> </a:t>
            </a:r>
            <a:r>
              <a:rPr lang="it-IT" sz="2500" b="1" dirty="0">
                <a:latin typeface="Calibri" pitchFamily="34" charset="0"/>
                <a:ea typeface="Helvetica Light" charset="0"/>
                <a:cs typeface="Helvetica Light" charset="0"/>
                <a:sym typeface="Helvetica Light" charset="0"/>
              </a:rPr>
              <a:t>SPAGNA</a:t>
            </a:r>
            <a:r>
              <a:rPr lang="it-IT" sz="2500" b="1" dirty="0">
                <a:latin typeface="Calibri" pitchFamily="34" charset="0"/>
                <a:ea typeface="Helvetica Light" charset="0"/>
                <a:cs typeface="Helvetica Light" charset="0"/>
                <a:sym typeface="Helvetica Light" charset="0"/>
              </a:rPr>
              <a:t>: le buone produzioni prospettate in sede </a:t>
            </a:r>
            <a:r>
              <a:rPr lang="it-IT" sz="2500" b="1" dirty="0" err="1">
                <a:latin typeface="Calibri" pitchFamily="34" charset="0"/>
                <a:ea typeface="Helvetica Light" charset="0"/>
                <a:cs typeface="Helvetica Light" charset="0"/>
                <a:sym typeface="Helvetica Light" charset="0"/>
              </a:rPr>
              <a:t>Europech</a:t>
            </a:r>
            <a:r>
              <a:rPr lang="it-IT" sz="2500" b="1" dirty="0">
                <a:latin typeface="Calibri" pitchFamily="34" charset="0"/>
                <a:ea typeface="Helvetica Light" charset="0"/>
                <a:cs typeface="Helvetica Light" charset="0"/>
                <a:sym typeface="Helvetica Light" charset="0"/>
              </a:rPr>
              <a:t> saranno aggiornate al ribasso, in quanto danni da freddo e grandine hanno influito successivamente sulla produzione.  La produzione nazionale della Spagna potrebbe essere solo di qualche punto percentuale superiore a quella del 2012</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ttangolo 7"/>
          <p:cNvSpPr>
            <a:spLocks noChangeArrowheads="1"/>
          </p:cNvSpPr>
          <p:nvPr/>
        </p:nvSpPr>
        <p:spPr bwMode="auto">
          <a:xfrm>
            <a:off x="0" y="0"/>
            <a:ext cx="5710238" cy="4156075"/>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46082"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296863" y="4840288"/>
            <a:ext cx="2838450" cy="506412"/>
          </a:xfrm>
          <a:prstGeom prst="rect">
            <a:avLst/>
          </a:prstGeom>
          <a:noFill/>
          <a:ln w="9525">
            <a:noFill/>
            <a:miter lim="800000"/>
            <a:headEnd/>
            <a:tailEnd/>
          </a:ln>
        </p:spPr>
      </p:pic>
      <p:sp>
        <p:nvSpPr>
          <p:cNvPr id="6" name="Casella di testo 2"/>
          <p:cNvSpPr txBox="1">
            <a:spLocks noChangeArrowheads="1"/>
          </p:cNvSpPr>
          <p:nvPr/>
        </p:nvSpPr>
        <p:spPr bwMode="auto">
          <a:xfrm>
            <a:off x="168275" y="2984500"/>
            <a:ext cx="5254625" cy="369888"/>
          </a:xfrm>
          <a:prstGeom prst="rect">
            <a:avLst/>
          </a:prstGeom>
          <a:noFill/>
          <a:ln w="9525">
            <a:noFill/>
            <a:miter lim="800000"/>
            <a:headEnd/>
            <a:tailEnd/>
          </a:ln>
        </p:spPr>
        <p:txBody>
          <a:bodyPr/>
          <a:lstStyle/>
          <a:p>
            <a:pPr algn="ctr" hangingPunct="0">
              <a:lnSpc>
                <a:spcPct val="115000"/>
              </a:lnSpc>
              <a:spcAft>
                <a:spcPts val="1000"/>
              </a:spcAft>
              <a:defRPr/>
            </a:pPr>
            <a:r>
              <a:rPr lang="it-IT" sz="1700" spc="150" dirty="0">
                <a:solidFill>
                  <a:schemeClr val="bg1">
                    <a:lumMod val="75000"/>
                  </a:schemeClr>
                </a:solidFill>
                <a:latin typeface="Calibri"/>
                <a:ea typeface="Calibri"/>
                <a:cs typeface="Times New Roman"/>
                <a:sym typeface="Helvetica Light" charset="0"/>
              </a:rPr>
              <a:t>PROGETTI APPROFONDIMENTI E PROSPETTIVE</a:t>
            </a:r>
            <a:endParaRPr lang="it-IT" sz="1700" dirty="0">
              <a:solidFill>
                <a:schemeClr val="bg1">
                  <a:lumMod val="75000"/>
                </a:schemeClr>
              </a:solidFill>
              <a:latin typeface="Calibri"/>
              <a:ea typeface="Calibri"/>
              <a:cs typeface="Times New Roman"/>
              <a:sym typeface="Helvetica Light" charset="0"/>
            </a:endParaRPr>
          </a:p>
        </p:txBody>
      </p:sp>
      <p:sp>
        <p:nvSpPr>
          <p:cNvPr id="46084"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46085" name="Immagine 3" descr="http://www.csoservizi.com/press/cso_oriz_trasp_hq.png"/>
          <p:cNvPicPr>
            <a:picLocks noChangeAspect="1" noChangeArrowheads="1"/>
          </p:cNvPicPr>
          <p:nvPr/>
        </p:nvPicPr>
        <p:blipFill>
          <a:blip r:embed="rId3"/>
          <a:srcRect/>
          <a:stretch>
            <a:fillRect/>
          </a:stretch>
        </p:blipFill>
        <p:spPr bwMode="auto">
          <a:xfrm>
            <a:off x="3478213" y="4733925"/>
            <a:ext cx="1728787" cy="719138"/>
          </a:xfrm>
          <a:prstGeom prst="rect">
            <a:avLst/>
          </a:prstGeom>
          <a:noFill/>
          <a:ln w="9525">
            <a:noFill/>
            <a:miter lim="800000"/>
            <a:headEnd/>
            <a:tailEnd/>
          </a:ln>
        </p:spPr>
      </p:pic>
      <p:sp>
        <p:nvSpPr>
          <p:cNvPr id="14" name="Casella di testo 2"/>
          <p:cNvSpPr txBox="1">
            <a:spLocks noChangeArrowheads="1"/>
          </p:cNvSpPr>
          <p:nvPr/>
        </p:nvSpPr>
        <p:spPr bwMode="auto">
          <a:xfrm>
            <a:off x="2181225" y="1708150"/>
            <a:ext cx="3025775" cy="369888"/>
          </a:xfrm>
          <a:prstGeom prst="rect">
            <a:avLst/>
          </a:prstGeom>
          <a:noFill/>
          <a:ln w="9525">
            <a:noFill/>
            <a:miter lim="800000"/>
            <a:headEnd/>
            <a:tailEnd/>
          </a:ln>
        </p:spPr>
        <p:txBody>
          <a:bodyPr/>
          <a:lstStyle/>
          <a:p>
            <a:pPr algn="r" hangingPunct="0">
              <a:lnSpc>
                <a:spcPct val="115000"/>
              </a:lnSpc>
              <a:spcAft>
                <a:spcPts val="1000"/>
              </a:spcAft>
              <a:defRPr/>
            </a:pPr>
            <a:r>
              <a:rPr lang="it-IT" sz="1700" i="1" spc="150" dirty="0">
                <a:solidFill>
                  <a:schemeClr val="bg1">
                    <a:lumMod val="75000"/>
                  </a:schemeClr>
                </a:solidFill>
                <a:latin typeface="Calibri"/>
                <a:ea typeface="Calibri"/>
                <a:cs typeface="Times New Roman"/>
                <a:sym typeface="Helvetica Light" charset="0"/>
              </a:rPr>
              <a:t>Bologna, 10 giugno 2013</a:t>
            </a:r>
            <a:endParaRPr lang="it-IT" sz="1700" i="1" dirty="0">
              <a:solidFill>
                <a:schemeClr val="bg1">
                  <a:lumMod val="75000"/>
                </a:schemeClr>
              </a:solidFill>
              <a:latin typeface="Calibri"/>
              <a:ea typeface="Calibri"/>
              <a:cs typeface="Times New Roman"/>
              <a:sym typeface="Helvetica Light" charset="0"/>
            </a:endParaRPr>
          </a:p>
        </p:txBody>
      </p:sp>
      <p:sp>
        <p:nvSpPr>
          <p:cNvPr id="46087" name="Rettangolo 8"/>
          <p:cNvSpPr>
            <a:spLocks noChangeArrowheads="1"/>
          </p:cNvSpPr>
          <p:nvPr/>
        </p:nvSpPr>
        <p:spPr bwMode="auto">
          <a:xfrm>
            <a:off x="6116638" y="3357563"/>
            <a:ext cx="6502400" cy="1014412"/>
          </a:xfrm>
          <a:prstGeom prst="rect">
            <a:avLst/>
          </a:prstGeom>
          <a:noFill/>
          <a:ln w="9525">
            <a:noFill/>
            <a:miter lim="800000"/>
            <a:headEnd/>
            <a:tailEnd/>
          </a:ln>
        </p:spPr>
        <p:txBody>
          <a:bodyPr>
            <a:spAutoFit/>
          </a:bodyPr>
          <a:lstStyle/>
          <a:p>
            <a:pPr hangingPunct="0"/>
            <a:r>
              <a:rPr lang="it-IT" sz="6000" b="1">
                <a:solidFill>
                  <a:srgbClr val="7030A0"/>
                </a:solidFill>
                <a:latin typeface="Calibri" pitchFamily="34" charset="0"/>
              </a:rPr>
              <a:t>SUSINE</a:t>
            </a:r>
          </a:p>
        </p:txBody>
      </p:sp>
      <p:pic>
        <p:nvPicPr>
          <p:cNvPr id="46088" name="Immagine 1"/>
          <p:cNvPicPr>
            <a:picLocks noChangeAspect="1"/>
          </p:cNvPicPr>
          <p:nvPr/>
        </p:nvPicPr>
        <p:blipFill>
          <a:blip r:embed="rId4"/>
          <a:srcRect/>
          <a:stretch>
            <a:fillRect/>
          </a:stretch>
        </p:blipFill>
        <p:spPr bwMode="auto">
          <a:xfrm>
            <a:off x="296863" y="2139950"/>
            <a:ext cx="4910137" cy="860425"/>
          </a:xfrm>
          <a:prstGeom prst="rect">
            <a:avLst/>
          </a:prstGeom>
          <a:noFill/>
          <a:ln w="9525">
            <a:noFill/>
            <a:miter lim="800000"/>
            <a:headEnd/>
            <a:tailEnd/>
          </a:ln>
        </p:spPr>
      </p:pic>
      <p:pic>
        <p:nvPicPr>
          <p:cNvPr id="46089" name="Picture 13"/>
          <p:cNvPicPr>
            <a:picLocks noChangeAspect="1"/>
          </p:cNvPicPr>
          <p:nvPr/>
        </p:nvPicPr>
        <p:blipFill>
          <a:blip r:embed="rId5"/>
          <a:srcRect/>
          <a:stretch>
            <a:fillRect/>
          </a:stretch>
        </p:blipFill>
        <p:spPr bwMode="auto">
          <a:xfrm>
            <a:off x="0" y="6219825"/>
            <a:ext cx="5710238" cy="35528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47106"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47108"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47109"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47112"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UE / SUSINE:</a:t>
            </a:r>
            <a:br>
              <a:rPr lang="it-IT" sz="4000" b="1">
                <a:solidFill>
                  <a:srgbClr val="7030A0"/>
                </a:solidFill>
                <a:latin typeface="Calibri" pitchFamily="34" charset="0"/>
              </a:rPr>
            </a:br>
            <a:r>
              <a:rPr lang="it-IT" sz="3500" i="1">
                <a:solidFill>
                  <a:srgbClr val="7030A0"/>
                </a:solidFill>
                <a:latin typeface="Calibri" pitchFamily="34" charset="0"/>
              </a:rPr>
              <a:t>trend della produzione</a:t>
            </a:r>
          </a:p>
        </p:txBody>
      </p:sp>
      <p:sp>
        <p:nvSpPr>
          <p:cNvPr id="47113" name="Rettangolo 6"/>
          <p:cNvSpPr>
            <a:spLocks noChangeArrowheads="1"/>
          </p:cNvSpPr>
          <p:nvPr/>
        </p:nvSpPr>
        <p:spPr bwMode="auto">
          <a:xfrm>
            <a:off x="3167063" y="8416925"/>
            <a:ext cx="9383712" cy="708025"/>
          </a:xfrm>
          <a:prstGeom prst="rect">
            <a:avLst/>
          </a:prstGeom>
          <a:noFill/>
          <a:ln w="9525">
            <a:noFill/>
            <a:miter lim="800000"/>
            <a:headEnd/>
            <a:tailEnd/>
          </a:ln>
        </p:spPr>
        <p:txBody>
          <a:bodyPr>
            <a:spAutoFit/>
          </a:bodyPr>
          <a:lstStyle/>
          <a:p>
            <a:pPr hangingPunct="0"/>
            <a:r>
              <a:rPr lang="it-IT" sz="2000" b="1">
                <a:latin typeface="Calibri" pitchFamily="34" charset="0"/>
              </a:rPr>
              <a:t>L’offerta di susine del complesso dei paesi della UE (27) si è attestata negli anni più recenti su 1.500.000 tonnellate e presenta un andamento sostanzialmente costante.</a:t>
            </a:r>
          </a:p>
        </p:txBody>
      </p:sp>
      <p:sp>
        <p:nvSpPr>
          <p:cNvPr id="47114" name="Rettangolo 18"/>
          <p:cNvSpPr>
            <a:spLocks noChangeArrowheads="1"/>
          </p:cNvSpPr>
          <p:nvPr/>
        </p:nvSpPr>
        <p:spPr bwMode="auto">
          <a:xfrm>
            <a:off x="10174288" y="9340850"/>
            <a:ext cx="2371725"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FAO</a:t>
            </a:r>
          </a:p>
        </p:txBody>
      </p:sp>
      <p:pic>
        <p:nvPicPr>
          <p:cNvPr id="47115"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47116" name="Picture 2"/>
          <p:cNvPicPr>
            <a:picLocks noChangeAspect="1" noChangeArrowheads="1"/>
          </p:cNvPicPr>
          <p:nvPr/>
        </p:nvPicPr>
        <p:blipFill>
          <a:blip r:embed="rId5"/>
          <a:srcRect/>
          <a:stretch>
            <a:fillRect/>
          </a:stretch>
        </p:blipFill>
        <p:spPr bwMode="auto">
          <a:xfrm>
            <a:off x="3262313" y="1852613"/>
            <a:ext cx="9361487" cy="6110287"/>
          </a:xfrm>
          <a:prstGeom prst="rect">
            <a:avLst/>
          </a:prstGeom>
          <a:noFill/>
          <a:ln w="9525">
            <a:noFill/>
            <a:miter lim="800000"/>
            <a:headEnd/>
            <a:tailEnd/>
          </a:ln>
        </p:spPr>
      </p:pic>
      <p:pic>
        <p:nvPicPr>
          <p:cNvPr id="47117" name="Picture 13"/>
          <p:cNvPicPr>
            <a:picLocks noChangeAspect="1"/>
          </p:cNvPicPr>
          <p:nvPr/>
        </p:nvPicPr>
        <p:blipFill>
          <a:blip r:embed="rId6"/>
          <a:srcRect/>
          <a:stretch>
            <a:fillRect/>
          </a:stretch>
        </p:blipFill>
        <p:spPr bwMode="auto">
          <a:xfrm>
            <a:off x="0" y="8101013"/>
            <a:ext cx="2686050" cy="16716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48130"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48132"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48133"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48136"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UE / SUSINE:</a:t>
            </a:r>
            <a:br>
              <a:rPr lang="it-IT" sz="4000" b="1">
                <a:solidFill>
                  <a:srgbClr val="7030A0"/>
                </a:solidFill>
                <a:latin typeface="Calibri" pitchFamily="34" charset="0"/>
              </a:rPr>
            </a:br>
            <a:r>
              <a:rPr lang="it-IT" sz="3500" i="1">
                <a:solidFill>
                  <a:srgbClr val="7030A0"/>
                </a:solidFill>
                <a:latin typeface="Calibri" pitchFamily="34" charset="0"/>
              </a:rPr>
              <a:t>trend dei principali Paesi produttori</a:t>
            </a:r>
          </a:p>
        </p:txBody>
      </p:sp>
      <p:sp>
        <p:nvSpPr>
          <p:cNvPr id="48137" name="Rettangolo 18"/>
          <p:cNvSpPr>
            <a:spLocks noChangeArrowheads="1"/>
          </p:cNvSpPr>
          <p:nvPr/>
        </p:nvSpPr>
        <p:spPr bwMode="auto">
          <a:xfrm>
            <a:off x="10174288" y="9340850"/>
            <a:ext cx="2371725"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FAO</a:t>
            </a:r>
          </a:p>
        </p:txBody>
      </p:sp>
      <p:pic>
        <p:nvPicPr>
          <p:cNvPr id="48138"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48139" name="Picture 3"/>
          <p:cNvPicPr>
            <a:picLocks noChangeAspect="1" noChangeArrowheads="1"/>
          </p:cNvPicPr>
          <p:nvPr/>
        </p:nvPicPr>
        <p:blipFill>
          <a:blip r:embed="rId5"/>
          <a:srcRect/>
          <a:stretch>
            <a:fillRect/>
          </a:stretch>
        </p:blipFill>
        <p:spPr bwMode="auto">
          <a:xfrm>
            <a:off x="3262313" y="1838325"/>
            <a:ext cx="9361487" cy="6110288"/>
          </a:xfrm>
          <a:prstGeom prst="rect">
            <a:avLst/>
          </a:prstGeom>
          <a:noFill/>
          <a:ln w="9525">
            <a:noFill/>
            <a:miter lim="800000"/>
            <a:headEnd/>
            <a:tailEnd/>
          </a:ln>
        </p:spPr>
      </p:pic>
      <p:sp>
        <p:nvSpPr>
          <p:cNvPr id="48140" name="Rettangolo 6"/>
          <p:cNvSpPr>
            <a:spLocks noChangeArrowheads="1"/>
          </p:cNvSpPr>
          <p:nvPr/>
        </p:nvSpPr>
        <p:spPr bwMode="auto">
          <a:xfrm>
            <a:off x="3167063" y="7972425"/>
            <a:ext cx="9383712" cy="1323975"/>
          </a:xfrm>
          <a:prstGeom prst="rect">
            <a:avLst/>
          </a:prstGeom>
          <a:noFill/>
          <a:ln w="9525">
            <a:noFill/>
            <a:miter lim="800000"/>
            <a:headEnd/>
            <a:tailEnd/>
          </a:ln>
        </p:spPr>
        <p:txBody>
          <a:bodyPr>
            <a:spAutoFit/>
          </a:bodyPr>
          <a:lstStyle/>
          <a:p>
            <a:pPr hangingPunct="0"/>
            <a:r>
              <a:rPr lang="it-IT" sz="2000" b="1">
                <a:latin typeface="Calibri" pitchFamily="34" charset="0"/>
              </a:rPr>
              <a:t>Il principale paese è la Romania, che pur presenta un’offerta con forti oscillazioni annuali, ma è stata in grado di superare le 600.000 tonnellate annue. Seguono Italia, Spagna e Francia con un’offerta annua attorno alle 200.000 tonnellate. La produzione polacca si aggira invece sulle 100.000 tonnellate.</a:t>
            </a:r>
          </a:p>
        </p:txBody>
      </p:sp>
      <p:pic>
        <p:nvPicPr>
          <p:cNvPr id="48141" name="Picture 13"/>
          <p:cNvPicPr>
            <a:picLocks noChangeAspect="1"/>
          </p:cNvPicPr>
          <p:nvPr/>
        </p:nvPicPr>
        <p:blipFill>
          <a:blip r:embed="rId6"/>
          <a:srcRect/>
          <a:stretch>
            <a:fillRect/>
          </a:stretch>
        </p:blipFill>
        <p:spPr bwMode="auto">
          <a:xfrm>
            <a:off x="0" y="8101013"/>
            <a:ext cx="2686050" cy="16716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2"/>
          <a:srcRect/>
          <a:stretch>
            <a:fillRect/>
          </a:stretch>
        </p:blipFill>
        <p:spPr bwMode="auto">
          <a:xfrm>
            <a:off x="3117850" y="1838325"/>
            <a:ext cx="9359900" cy="6110288"/>
          </a:xfrm>
          <a:prstGeom prst="rect">
            <a:avLst/>
          </a:prstGeom>
          <a:noFill/>
          <a:ln w="9525">
            <a:noFill/>
            <a:miter lim="800000"/>
            <a:headEnd/>
            <a:tailEnd/>
          </a:ln>
        </p:spPr>
      </p:pic>
      <p:sp>
        <p:nvSpPr>
          <p:cNvPr id="49154"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49155"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49157"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49158"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49161"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UE / SUSINE:</a:t>
            </a:r>
            <a:br>
              <a:rPr lang="it-IT" sz="4000" b="1">
                <a:solidFill>
                  <a:srgbClr val="7030A0"/>
                </a:solidFill>
                <a:latin typeface="Calibri" pitchFamily="34" charset="0"/>
              </a:rPr>
            </a:br>
            <a:r>
              <a:rPr lang="it-IT" sz="3500" i="1">
                <a:solidFill>
                  <a:srgbClr val="7030A0"/>
                </a:solidFill>
                <a:latin typeface="Calibri" pitchFamily="34" charset="0"/>
              </a:rPr>
              <a:t>trend dei principali Paesi esportatori</a:t>
            </a:r>
          </a:p>
        </p:txBody>
      </p:sp>
      <p:sp>
        <p:nvSpPr>
          <p:cNvPr id="49162" name="Rettangolo 18"/>
          <p:cNvSpPr>
            <a:spLocks noChangeArrowheads="1"/>
          </p:cNvSpPr>
          <p:nvPr/>
        </p:nvSpPr>
        <p:spPr bwMode="auto">
          <a:xfrm>
            <a:off x="9782175" y="9340850"/>
            <a:ext cx="2763838"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EUROSTAT</a:t>
            </a:r>
          </a:p>
        </p:txBody>
      </p:sp>
      <p:pic>
        <p:nvPicPr>
          <p:cNvPr id="49163"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sp>
        <p:nvSpPr>
          <p:cNvPr id="49164" name="Rettangolo 6"/>
          <p:cNvSpPr>
            <a:spLocks noChangeArrowheads="1"/>
          </p:cNvSpPr>
          <p:nvPr/>
        </p:nvSpPr>
        <p:spPr bwMode="auto">
          <a:xfrm>
            <a:off x="3167063" y="7756525"/>
            <a:ext cx="9383712" cy="1631950"/>
          </a:xfrm>
          <a:prstGeom prst="rect">
            <a:avLst/>
          </a:prstGeom>
          <a:noFill/>
          <a:ln w="9525">
            <a:noFill/>
            <a:miter lim="800000"/>
            <a:headEnd/>
            <a:tailEnd/>
          </a:ln>
        </p:spPr>
        <p:txBody>
          <a:bodyPr>
            <a:spAutoFit/>
          </a:bodyPr>
          <a:lstStyle/>
          <a:p>
            <a:pPr hangingPunct="0"/>
            <a:r>
              <a:rPr lang="it-IT" sz="2000" b="1">
                <a:latin typeface="Calibri" pitchFamily="34" charset="0"/>
              </a:rPr>
              <a:t>La Spagna ha sviluppato l’export fino a raggiungere le 106.000 tonnellate nel 2012, +112%; l’Italia, secondo paese esportatore segue a distanza, con volumi fino alle 60.000 tonnellate. Tra gli altri paesi figurano l’Olanda (30.000 tonnellate, in parte riesportato), Francia sulle 16-17.000 tonnellate, Ungheria e Polonia, entrambi i paesi con quote altalenanti</a:t>
            </a:r>
          </a:p>
        </p:txBody>
      </p:sp>
      <p:pic>
        <p:nvPicPr>
          <p:cNvPr id="49165" name="Picture 13"/>
          <p:cNvPicPr>
            <a:picLocks noChangeAspect="1"/>
          </p:cNvPicPr>
          <p:nvPr/>
        </p:nvPicPr>
        <p:blipFill>
          <a:blip r:embed="rId6"/>
          <a:srcRect/>
          <a:stretch>
            <a:fillRect/>
          </a:stretch>
        </p:blipFill>
        <p:spPr bwMode="auto">
          <a:xfrm>
            <a:off x="0" y="8101013"/>
            <a:ext cx="2686050" cy="16716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p:cNvPicPr>
            <a:picLocks noChangeAspect="1" noChangeArrowheads="1"/>
          </p:cNvPicPr>
          <p:nvPr/>
        </p:nvPicPr>
        <p:blipFill>
          <a:blip r:embed="rId2"/>
          <a:srcRect/>
          <a:stretch>
            <a:fillRect/>
          </a:stretch>
        </p:blipFill>
        <p:spPr bwMode="auto">
          <a:xfrm>
            <a:off x="3176588" y="1606550"/>
            <a:ext cx="9302750" cy="6078538"/>
          </a:xfrm>
          <a:prstGeom prst="rect">
            <a:avLst/>
          </a:prstGeom>
          <a:noFill/>
          <a:ln w="9525">
            <a:noFill/>
            <a:miter lim="800000"/>
            <a:headEnd/>
            <a:tailEnd/>
          </a:ln>
        </p:spPr>
      </p:pic>
      <p:sp>
        <p:nvSpPr>
          <p:cNvPr id="50178"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50179"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50181"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50182"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50185"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ITALIA / SUSINE:</a:t>
            </a:r>
            <a:br>
              <a:rPr lang="it-IT" sz="4000" b="1">
                <a:solidFill>
                  <a:srgbClr val="7030A0"/>
                </a:solidFill>
                <a:latin typeface="Calibri" pitchFamily="34" charset="0"/>
              </a:rPr>
            </a:br>
            <a:r>
              <a:rPr lang="it-IT" sz="3500" i="1">
                <a:solidFill>
                  <a:srgbClr val="7030A0"/>
                </a:solidFill>
                <a:latin typeface="Calibri" pitchFamily="34" charset="0"/>
              </a:rPr>
              <a:t>produzione per Regione</a:t>
            </a:r>
          </a:p>
        </p:txBody>
      </p:sp>
      <p:sp>
        <p:nvSpPr>
          <p:cNvPr id="50186" name="Rettangolo 18"/>
          <p:cNvSpPr>
            <a:spLocks noChangeArrowheads="1"/>
          </p:cNvSpPr>
          <p:nvPr/>
        </p:nvSpPr>
        <p:spPr bwMode="auto">
          <a:xfrm>
            <a:off x="10101263" y="9340850"/>
            <a:ext cx="2444750"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ISTAT</a:t>
            </a:r>
          </a:p>
        </p:txBody>
      </p:sp>
      <p:pic>
        <p:nvPicPr>
          <p:cNvPr id="50187"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sp>
        <p:nvSpPr>
          <p:cNvPr id="50188" name="Rettangolo 6"/>
          <p:cNvSpPr>
            <a:spLocks noChangeArrowheads="1"/>
          </p:cNvSpPr>
          <p:nvPr/>
        </p:nvSpPr>
        <p:spPr bwMode="auto">
          <a:xfrm>
            <a:off x="3167063" y="8181975"/>
            <a:ext cx="9383712" cy="1016000"/>
          </a:xfrm>
          <a:prstGeom prst="rect">
            <a:avLst/>
          </a:prstGeom>
          <a:noFill/>
          <a:ln w="9525">
            <a:noFill/>
            <a:miter lim="800000"/>
            <a:headEnd/>
            <a:tailEnd/>
          </a:ln>
        </p:spPr>
        <p:txBody>
          <a:bodyPr>
            <a:spAutoFit/>
          </a:bodyPr>
          <a:lstStyle/>
          <a:p>
            <a:pPr hangingPunct="0"/>
            <a:r>
              <a:rPr lang="it-IT" sz="2000" b="1">
                <a:latin typeface="Calibri" pitchFamily="34" charset="0"/>
              </a:rPr>
              <a:t>In Italia la produzione è concentrata in poche regioni: In Emilia Romagna mediamente vengono prodotte oltre il 40% delle susine italiane. Seguono a distanza la Campania (20% circa) ed il  Lazio (poco meno del 10%).</a:t>
            </a:r>
          </a:p>
        </p:txBody>
      </p:sp>
      <p:pic>
        <p:nvPicPr>
          <p:cNvPr id="50189" name="Picture 13"/>
          <p:cNvPicPr>
            <a:picLocks noChangeAspect="1"/>
          </p:cNvPicPr>
          <p:nvPr/>
        </p:nvPicPr>
        <p:blipFill>
          <a:blip r:embed="rId6"/>
          <a:srcRect/>
          <a:stretch>
            <a:fillRect/>
          </a:stretch>
        </p:blipFill>
        <p:spPr bwMode="auto">
          <a:xfrm>
            <a:off x="0" y="8101013"/>
            <a:ext cx="2686050" cy="16716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a:srcRect/>
          <a:stretch>
            <a:fillRect/>
          </a:stretch>
        </p:blipFill>
        <p:spPr bwMode="auto">
          <a:xfrm>
            <a:off x="3176588" y="1670050"/>
            <a:ext cx="9302750" cy="6078538"/>
          </a:xfrm>
          <a:prstGeom prst="rect">
            <a:avLst/>
          </a:prstGeom>
          <a:noFill/>
          <a:ln w="9525">
            <a:noFill/>
            <a:miter lim="800000"/>
            <a:headEnd/>
            <a:tailEnd/>
          </a:ln>
        </p:spPr>
      </p:pic>
      <p:sp>
        <p:nvSpPr>
          <p:cNvPr id="51202"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51203"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51205"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51206"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51209"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CATASTI SOCI CSO 2012 / SUSINE:</a:t>
            </a:r>
            <a:br>
              <a:rPr lang="it-IT" sz="4000" b="1">
                <a:solidFill>
                  <a:srgbClr val="7030A0"/>
                </a:solidFill>
                <a:latin typeface="Calibri" pitchFamily="34" charset="0"/>
              </a:rPr>
            </a:br>
            <a:r>
              <a:rPr lang="it-IT" sz="3500" i="1">
                <a:solidFill>
                  <a:srgbClr val="7030A0"/>
                </a:solidFill>
                <a:latin typeface="Calibri" pitchFamily="34" charset="0"/>
              </a:rPr>
              <a:t>Emilia-Romagna, distribuzione varietale</a:t>
            </a:r>
          </a:p>
        </p:txBody>
      </p:sp>
      <p:sp>
        <p:nvSpPr>
          <p:cNvPr id="51210" name="Rettangolo 18"/>
          <p:cNvSpPr>
            <a:spLocks noChangeArrowheads="1"/>
          </p:cNvSpPr>
          <p:nvPr/>
        </p:nvSpPr>
        <p:spPr bwMode="auto">
          <a:xfrm>
            <a:off x="11261725" y="9340850"/>
            <a:ext cx="1284288"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catasti CSO</a:t>
            </a:r>
          </a:p>
        </p:txBody>
      </p:sp>
      <p:pic>
        <p:nvPicPr>
          <p:cNvPr id="51211"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sp>
        <p:nvSpPr>
          <p:cNvPr id="51212" name="Rettangolo 6"/>
          <p:cNvSpPr>
            <a:spLocks noChangeArrowheads="1"/>
          </p:cNvSpPr>
          <p:nvPr/>
        </p:nvSpPr>
        <p:spPr bwMode="auto">
          <a:xfrm>
            <a:off x="3167063" y="7900988"/>
            <a:ext cx="9383712" cy="1323975"/>
          </a:xfrm>
          <a:prstGeom prst="rect">
            <a:avLst/>
          </a:prstGeom>
          <a:noFill/>
          <a:ln w="9525">
            <a:noFill/>
            <a:miter lim="800000"/>
            <a:headEnd/>
            <a:tailEnd/>
          </a:ln>
        </p:spPr>
        <p:txBody>
          <a:bodyPr>
            <a:spAutoFit/>
          </a:bodyPr>
          <a:lstStyle/>
          <a:p>
            <a:pPr hangingPunct="0"/>
            <a:r>
              <a:rPr lang="it-IT" sz="2000" b="1">
                <a:latin typeface="Calibri" pitchFamily="34" charset="0"/>
              </a:rPr>
              <a:t>I catasti 2012 dei soci CSO in Emilia-Romagna rappresentano circa il 50% del totale regionale.</a:t>
            </a:r>
          </a:p>
          <a:p>
            <a:pPr hangingPunct="0"/>
            <a:r>
              <a:rPr lang="it-IT" sz="2000" b="1">
                <a:latin typeface="Calibri" pitchFamily="34" charset="0"/>
              </a:rPr>
              <a:t>Più di un terzo delle superfici in Emilia-Romagna sono di Angeleno. Si supera il 50% aggiungendo Fortune e Stanley. </a:t>
            </a:r>
          </a:p>
        </p:txBody>
      </p:sp>
      <p:pic>
        <p:nvPicPr>
          <p:cNvPr id="51213" name="Picture 13"/>
          <p:cNvPicPr>
            <a:picLocks noChangeAspect="1"/>
          </p:cNvPicPr>
          <p:nvPr/>
        </p:nvPicPr>
        <p:blipFill>
          <a:blip r:embed="rId6"/>
          <a:srcRect/>
          <a:stretch>
            <a:fillRect/>
          </a:stretch>
        </p:blipFill>
        <p:spPr bwMode="auto">
          <a:xfrm>
            <a:off x="0" y="8101013"/>
            <a:ext cx="2686050" cy="16716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52226"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52228"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52229"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52232"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ITALIA / SUSINE:</a:t>
            </a:r>
            <a:br>
              <a:rPr lang="it-IT" sz="4000" b="1">
                <a:solidFill>
                  <a:srgbClr val="7030A0"/>
                </a:solidFill>
                <a:latin typeface="Calibri" pitchFamily="34" charset="0"/>
              </a:rPr>
            </a:br>
            <a:r>
              <a:rPr lang="it-IT" sz="3500" i="1">
                <a:solidFill>
                  <a:srgbClr val="7030A0"/>
                </a:solidFill>
                <a:latin typeface="Calibri" pitchFamily="34" charset="0"/>
              </a:rPr>
              <a:t>trend degli acquisti al dettaglio</a:t>
            </a:r>
          </a:p>
        </p:txBody>
      </p:sp>
      <p:sp>
        <p:nvSpPr>
          <p:cNvPr id="52233" name="Rettangolo 18"/>
          <p:cNvSpPr>
            <a:spLocks noChangeArrowheads="1"/>
          </p:cNvSpPr>
          <p:nvPr/>
        </p:nvSpPr>
        <p:spPr bwMode="auto">
          <a:xfrm>
            <a:off x="9825038" y="9340850"/>
            <a:ext cx="2720975"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GFK Italia</a:t>
            </a:r>
          </a:p>
        </p:txBody>
      </p:sp>
      <p:pic>
        <p:nvPicPr>
          <p:cNvPr id="52234"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52235" name="Picture 13"/>
          <p:cNvPicPr>
            <a:picLocks noChangeAspect="1"/>
          </p:cNvPicPr>
          <p:nvPr/>
        </p:nvPicPr>
        <p:blipFill>
          <a:blip r:embed="rId5"/>
          <a:srcRect/>
          <a:stretch>
            <a:fillRect/>
          </a:stretch>
        </p:blipFill>
        <p:spPr bwMode="auto">
          <a:xfrm>
            <a:off x="0" y="8101013"/>
            <a:ext cx="2686050" cy="1671637"/>
          </a:xfrm>
          <a:prstGeom prst="rect">
            <a:avLst/>
          </a:prstGeom>
          <a:noFill/>
          <a:ln w="9525">
            <a:noFill/>
            <a:miter lim="800000"/>
            <a:headEnd/>
            <a:tailEnd/>
          </a:ln>
        </p:spPr>
      </p:pic>
      <p:pic>
        <p:nvPicPr>
          <p:cNvPr id="52236" name="Picture 2"/>
          <p:cNvPicPr>
            <a:picLocks noChangeAspect="1" noChangeArrowheads="1"/>
          </p:cNvPicPr>
          <p:nvPr/>
        </p:nvPicPr>
        <p:blipFill>
          <a:blip r:embed="rId6"/>
          <a:srcRect/>
          <a:stretch>
            <a:fillRect/>
          </a:stretch>
        </p:blipFill>
        <p:spPr bwMode="auto">
          <a:xfrm>
            <a:off x="3186113" y="1862138"/>
            <a:ext cx="9359900" cy="6110287"/>
          </a:xfrm>
          <a:prstGeom prst="rect">
            <a:avLst/>
          </a:prstGeom>
          <a:noFill/>
          <a:ln w="9525">
            <a:noFill/>
            <a:miter lim="800000"/>
            <a:headEnd/>
            <a:tailEnd/>
          </a:ln>
        </p:spPr>
      </p:pic>
      <p:sp>
        <p:nvSpPr>
          <p:cNvPr id="17" name="Rettangolo arrotondato 16"/>
          <p:cNvSpPr/>
          <p:nvPr/>
        </p:nvSpPr>
        <p:spPr bwMode="auto">
          <a:xfrm>
            <a:off x="4056063" y="5375275"/>
            <a:ext cx="1439862" cy="442913"/>
          </a:xfrm>
          <a:prstGeom prst="roundRect">
            <a:avLst/>
          </a:prstGeom>
          <a:ln/>
          <a:extLst/>
        </p:spPr>
        <p:style>
          <a:lnRef idx="2">
            <a:schemeClr val="accent4"/>
          </a:lnRef>
          <a:fillRef idx="1">
            <a:schemeClr val="lt1"/>
          </a:fillRef>
          <a:effectRef idx="0">
            <a:schemeClr val="accent4"/>
          </a:effectRef>
          <a:fontRef idx="minor">
            <a:schemeClr val="dk1"/>
          </a:fontRef>
        </p:style>
        <p:txBody>
          <a:bodyPr lIns="50800" tIns="50800" rIns="50800" bIns="50800" anchor="ctr"/>
          <a:lstStyle/>
          <a:p>
            <a:pPr algn="ctr" hangingPunct="0">
              <a:defRPr/>
            </a:pPr>
            <a:r>
              <a:rPr lang="it-IT" sz="1500" dirty="0">
                <a:latin typeface="Calibri" pitchFamily="34" charset="0"/>
                <a:sym typeface="Helvetica Light" charset="0"/>
              </a:rPr>
              <a:t>65-66.000 </a:t>
            </a:r>
            <a:r>
              <a:rPr lang="it-IT" sz="1500" dirty="0">
                <a:latin typeface="Calibri" pitchFamily="34" charset="0"/>
                <a:sym typeface="Helvetica Light" charset="0"/>
              </a:rPr>
              <a:t>t</a:t>
            </a:r>
          </a:p>
        </p:txBody>
      </p:sp>
      <p:cxnSp>
        <p:nvCxnSpPr>
          <p:cNvPr id="21" name="Connettore 1 20"/>
          <p:cNvCxnSpPr/>
          <p:nvPr/>
        </p:nvCxnSpPr>
        <p:spPr>
          <a:xfrm>
            <a:off x="4056063" y="4445000"/>
            <a:ext cx="15827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5926138" y="4740275"/>
            <a:ext cx="28082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9023350" y="4516438"/>
            <a:ext cx="2879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ttangolo arrotondato 27"/>
          <p:cNvSpPr/>
          <p:nvPr/>
        </p:nvSpPr>
        <p:spPr bwMode="auto">
          <a:xfrm>
            <a:off x="6480175" y="5624513"/>
            <a:ext cx="1700213" cy="441325"/>
          </a:xfrm>
          <a:prstGeom prst="roundRect">
            <a:avLst/>
          </a:prstGeom>
          <a:ln/>
          <a:extLst/>
        </p:spPr>
        <p:style>
          <a:lnRef idx="2">
            <a:schemeClr val="accent4"/>
          </a:lnRef>
          <a:fillRef idx="1">
            <a:schemeClr val="lt1"/>
          </a:fillRef>
          <a:effectRef idx="0">
            <a:schemeClr val="accent4"/>
          </a:effectRef>
          <a:fontRef idx="minor">
            <a:schemeClr val="dk1"/>
          </a:fontRef>
        </p:style>
        <p:txBody>
          <a:bodyPr lIns="50800" tIns="50800" rIns="50800" bIns="50800" anchor="ctr"/>
          <a:lstStyle/>
          <a:p>
            <a:pPr algn="ctr" hangingPunct="0">
              <a:defRPr/>
            </a:pPr>
            <a:r>
              <a:rPr lang="it-IT" sz="1500" dirty="0">
                <a:latin typeface="Calibri" pitchFamily="34" charset="0"/>
                <a:sym typeface="Helvetica Light" charset="0"/>
              </a:rPr>
              <a:t>55.000 t, -15%</a:t>
            </a:r>
            <a:endParaRPr lang="it-IT" sz="1500" dirty="0">
              <a:latin typeface="Calibri" pitchFamily="34" charset="0"/>
              <a:sym typeface="Helvetica Light" charset="0"/>
            </a:endParaRPr>
          </a:p>
        </p:txBody>
      </p:sp>
      <p:sp>
        <p:nvSpPr>
          <p:cNvPr id="30" name="Rettangolo arrotondato 29"/>
          <p:cNvSpPr/>
          <p:nvPr/>
        </p:nvSpPr>
        <p:spPr bwMode="auto">
          <a:xfrm>
            <a:off x="9742488" y="5224463"/>
            <a:ext cx="1439862" cy="442912"/>
          </a:xfrm>
          <a:prstGeom prst="roundRect">
            <a:avLst/>
          </a:prstGeom>
          <a:ln/>
          <a:extLst/>
        </p:spPr>
        <p:style>
          <a:lnRef idx="2">
            <a:schemeClr val="accent4"/>
          </a:lnRef>
          <a:fillRef idx="1">
            <a:schemeClr val="lt1"/>
          </a:fillRef>
          <a:effectRef idx="0">
            <a:schemeClr val="accent4"/>
          </a:effectRef>
          <a:fontRef idx="minor">
            <a:schemeClr val="dk1"/>
          </a:fontRef>
        </p:style>
        <p:txBody>
          <a:bodyPr lIns="50800" tIns="50800" rIns="50800" bIns="50800" anchor="ctr"/>
          <a:lstStyle/>
          <a:p>
            <a:pPr algn="ctr" hangingPunct="0">
              <a:defRPr/>
            </a:pPr>
            <a:r>
              <a:rPr lang="it-IT" sz="1500" dirty="0">
                <a:latin typeface="Calibri" pitchFamily="34" charset="0"/>
                <a:sym typeface="Helvetica Light" charset="0"/>
              </a:rPr>
              <a:t>63.000 </a:t>
            </a:r>
            <a:r>
              <a:rPr lang="it-IT" sz="1500" dirty="0">
                <a:latin typeface="Calibri" pitchFamily="34" charset="0"/>
                <a:sym typeface="Helvetica Light" charset="0"/>
              </a:rPr>
              <a:t>t</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53250"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53252"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53253"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53256"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ITALIA / SUSINE:</a:t>
            </a:r>
            <a:br>
              <a:rPr lang="it-IT" sz="4000" b="1">
                <a:solidFill>
                  <a:srgbClr val="7030A0"/>
                </a:solidFill>
                <a:latin typeface="Calibri" pitchFamily="34" charset="0"/>
              </a:rPr>
            </a:br>
            <a:r>
              <a:rPr lang="it-IT" sz="3500" i="1">
                <a:solidFill>
                  <a:srgbClr val="7030A0"/>
                </a:solidFill>
                <a:latin typeface="Calibri" pitchFamily="34" charset="0"/>
              </a:rPr>
              <a:t>trend degli acquisti al dettaglio</a:t>
            </a:r>
          </a:p>
        </p:txBody>
      </p:sp>
      <p:sp>
        <p:nvSpPr>
          <p:cNvPr id="53257" name="Rettangolo 18"/>
          <p:cNvSpPr>
            <a:spLocks noChangeArrowheads="1"/>
          </p:cNvSpPr>
          <p:nvPr/>
        </p:nvSpPr>
        <p:spPr bwMode="auto">
          <a:xfrm>
            <a:off x="9825038" y="9340850"/>
            <a:ext cx="2720975"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GFK Italia</a:t>
            </a:r>
          </a:p>
        </p:txBody>
      </p:sp>
      <p:pic>
        <p:nvPicPr>
          <p:cNvPr id="53258"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53259" name="Picture 13"/>
          <p:cNvPicPr>
            <a:picLocks noChangeAspect="1"/>
          </p:cNvPicPr>
          <p:nvPr/>
        </p:nvPicPr>
        <p:blipFill>
          <a:blip r:embed="rId5"/>
          <a:srcRect/>
          <a:stretch>
            <a:fillRect/>
          </a:stretch>
        </p:blipFill>
        <p:spPr bwMode="auto">
          <a:xfrm>
            <a:off x="0" y="8101013"/>
            <a:ext cx="2686050" cy="1671637"/>
          </a:xfrm>
          <a:prstGeom prst="rect">
            <a:avLst/>
          </a:prstGeom>
          <a:noFill/>
          <a:ln w="9525">
            <a:noFill/>
            <a:miter lim="800000"/>
            <a:headEnd/>
            <a:tailEnd/>
          </a:ln>
        </p:spPr>
      </p:pic>
      <p:pic>
        <p:nvPicPr>
          <p:cNvPr id="53260" name="Picture 2"/>
          <p:cNvPicPr>
            <a:picLocks noChangeAspect="1" noChangeArrowheads="1"/>
          </p:cNvPicPr>
          <p:nvPr/>
        </p:nvPicPr>
        <p:blipFill>
          <a:blip r:embed="rId6"/>
          <a:srcRect/>
          <a:stretch>
            <a:fillRect/>
          </a:stretch>
        </p:blipFill>
        <p:spPr bwMode="auto">
          <a:xfrm>
            <a:off x="3082925" y="1831975"/>
            <a:ext cx="9359900" cy="6110288"/>
          </a:xfrm>
          <a:prstGeom prst="rect">
            <a:avLst/>
          </a:prstGeom>
          <a:noFill/>
          <a:ln w="9525">
            <a:noFill/>
            <a:miter lim="800000"/>
            <a:headEnd/>
            <a:tailEnd/>
          </a:ln>
        </p:spPr>
      </p:pic>
      <p:sp>
        <p:nvSpPr>
          <p:cNvPr id="53261" name="Rettangolo 6"/>
          <p:cNvSpPr>
            <a:spLocks noChangeArrowheads="1"/>
          </p:cNvSpPr>
          <p:nvPr/>
        </p:nvSpPr>
        <p:spPr bwMode="auto">
          <a:xfrm>
            <a:off x="3167063" y="8345488"/>
            <a:ext cx="9383712" cy="708025"/>
          </a:xfrm>
          <a:prstGeom prst="rect">
            <a:avLst/>
          </a:prstGeom>
          <a:noFill/>
          <a:ln w="9525">
            <a:noFill/>
            <a:miter lim="800000"/>
            <a:headEnd/>
            <a:tailEnd/>
          </a:ln>
        </p:spPr>
        <p:txBody>
          <a:bodyPr>
            <a:spAutoFit/>
          </a:bodyPr>
          <a:lstStyle/>
          <a:p>
            <a:pPr hangingPunct="0"/>
            <a:r>
              <a:rPr lang="it-IT" sz="2000" b="1">
                <a:latin typeface="Calibri" pitchFamily="34" charset="0"/>
              </a:rPr>
              <a:t>L’atto d’acquisto di susine è recentemente concentrato tra agosto ed ottobre. Nei primi anni 2000 la quota maggiore di acquisto era tra luglio e settembre.</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noChangeArrowheads="1"/>
          </p:cNvPicPr>
          <p:nvPr/>
        </p:nvPicPr>
        <p:blipFill>
          <a:blip r:embed="rId2"/>
          <a:srcRect/>
          <a:stretch>
            <a:fillRect/>
          </a:stretch>
        </p:blipFill>
        <p:spPr bwMode="auto">
          <a:xfrm>
            <a:off x="19050" y="7748588"/>
            <a:ext cx="2667000" cy="2009775"/>
          </a:xfrm>
          <a:prstGeom prst="rect">
            <a:avLst/>
          </a:prstGeom>
          <a:noFill/>
          <a:ln w="9525">
            <a:noFill/>
            <a:miter lim="800000"/>
            <a:headEnd/>
            <a:tailEnd/>
          </a:ln>
        </p:spPr>
      </p:pic>
      <p:sp>
        <p:nvSpPr>
          <p:cNvPr id="17410"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17411"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17413"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17414"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17417" name="Rettangolo 1"/>
          <p:cNvSpPr>
            <a:spLocks noChangeArrowheads="1"/>
          </p:cNvSpPr>
          <p:nvPr/>
        </p:nvSpPr>
        <p:spPr bwMode="auto">
          <a:xfrm>
            <a:off x="3117850" y="339725"/>
            <a:ext cx="9432925"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UE / ALBICOCCHE:</a:t>
            </a:r>
            <a:br>
              <a:rPr lang="it-IT" sz="4000" b="1">
                <a:solidFill>
                  <a:srgbClr val="7030A0"/>
                </a:solidFill>
                <a:latin typeface="Calibri" pitchFamily="34" charset="0"/>
              </a:rPr>
            </a:br>
            <a:r>
              <a:rPr lang="it-IT" sz="3500" i="1">
                <a:solidFill>
                  <a:srgbClr val="7030A0"/>
                </a:solidFill>
                <a:latin typeface="Calibri" pitchFamily="34" charset="0"/>
              </a:rPr>
              <a:t>principali Paesi produttori</a:t>
            </a:r>
          </a:p>
        </p:txBody>
      </p:sp>
      <p:sp>
        <p:nvSpPr>
          <p:cNvPr id="17418" name="Rettangolo 18"/>
          <p:cNvSpPr>
            <a:spLocks noChangeArrowheads="1"/>
          </p:cNvSpPr>
          <p:nvPr/>
        </p:nvSpPr>
        <p:spPr bwMode="auto">
          <a:xfrm>
            <a:off x="9118600" y="9340850"/>
            <a:ext cx="3427413"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CSO/EUROPECH/FAO</a:t>
            </a:r>
          </a:p>
        </p:txBody>
      </p:sp>
      <p:pic>
        <p:nvPicPr>
          <p:cNvPr id="17419"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pic>
        <p:nvPicPr>
          <p:cNvPr id="17420" name="Picture 3"/>
          <p:cNvPicPr>
            <a:picLocks noChangeAspect="1" noChangeArrowheads="1"/>
          </p:cNvPicPr>
          <p:nvPr/>
        </p:nvPicPr>
        <p:blipFill>
          <a:blip r:embed="rId6"/>
          <a:srcRect/>
          <a:stretch>
            <a:fillRect/>
          </a:stretch>
        </p:blipFill>
        <p:spPr bwMode="auto">
          <a:xfrm>
            <a:off x="2901950" y="1814513"/>
            <a:ext cx="10102850" cy="65913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3"/>
          <p:cNvPicPr>
            <a:picLocks noChangeAspect="1" noChangeArrowheads="1"/>
          </p:cNvPicPr>
          <p:nvPr/>
        </p:nvPicPr>
        <p:blipFill>
          <a:blip r:embed="rId2"/>
          <a:srcRect/>
          <a:stretch>
            <a:fillRect/>
          </a:stretch>
        </p:blipFill>
        <p:spPr bwMode="auto">
          <a:xfrm>
            <a:off x="3262313" y="2511425"/>
            <a:ext cx="9359900" cy="6110288"/>
          </a:xfrm>
          <a:prstGeom prst="rect">
            <a:avLst/>
          </a:prstGeom>
          <a:noFill/>
          <a:ln w="9525">
            <a:noFill/>
            <a:miter lim="800000"/>
            <a:headEnd/>
            <a:tailEnd/>
          </a:ln>
        </p:spPr>
      </p:pic>
      <p:sp>
        <p:nvSpPr>
          <p:cNvPr id="54274"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54275"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54277"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54278"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54281" name="Rettangolo 18"/>
          <p:cNvSpPr>
            <a:spLocks noChangeArrowheads="1"/>
          </p:cNvSpPr>
          <p:nvPr/>
        </p:nvSpPr>
        <p:spPr bwMode="auto">
          <a:xfrm>
            <a:off x="11261725" y="9340850"/>
            <a:ext cx="1284288"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catasti CSO</a:t>
            </a:r>
          </a:p>
        </p:txBody>
      </p:sp>
      <p:pic>
        <p:nvPicPr>
          <p:cNvPr id="54282"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pic>
        <p:nvPicPr>
          <p:cNvPr id="54283" name="Picture 13"/>
          <p:cNvPicPr>
            <a:picLocks noChangeAspect="1"/>
          </p:cNvPicPr>
          <p:nvPr/>
        </p:nvPicPr>
        <p:blipFill>
          <a:blip r:embed="rId6"/>
          <a:srcRect/>
          <a:stretch>
            <a:fillRect/>
          </a:stretch>
        </p:blipFill>
        <p:spPr bwMode="auto">
          <a:xfrm>
            <a:off x="0" y="8101013"/>
            <a:ext cx="2686050" cy="1671637"/>
          </a:xfrm>
          <a:prstGeom prst="rect">
            <a:avLst/>
          </a:prstGeom>
          <a:noFill/>
          <a:ln w="9525">
            <a:noFill/>
            <a:miter lim="800000"/>
            <a:headEnd/>
            <a:tailEnd/>
          </a:ln>
        </p:spPr>
      </p:pic>
      <p:sp>
        <p:nvSpPr>
          <p:cNvPr id="54284" name="Rettangolo 1"/>
          <p:cNvSpPr>
            <a:spLocks noChangeArrowheads="1"/>
          </p:cNvSpPr>
          <p:nvPr/>
        </p:nvSpPr>
        <p:spPr bwMode="auto">
          <a:xfrm>
            <a:off x="3117850" y="339725"/>
            <a:ext cx="9288463" cy="1785938"/>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CATASTI SOCI CSO 2012 / SUSINE:</a:t>
            </a:r>
            <a:br>
              <a:rPr lang="it-IT" sz="4000" b="1">
                <a:solidFill>
                  <a:srgbClr val="7030A0"/>
                </a:solidFill>
                <a:latin typeface="Calibri" pitchFamily="34" charset="0"/>
              </a:rPr>
            </a:br>
            <a:r>
              <a:rPr lang="it-IT" sz="3500" i="1">
                <a:solidFill>
                  <a:srgbClr val="7030A0"/>
                </a:solidFill>
                <a:latin typeface="Calibri" pitchFamily="34" charset="0"/>
              </a:rPr>
              <a:t>Emilia-Romagna, distribuzione degli impianti per epoca di maturazione</a:t>
            </a:r>
          </a:p>
        </p:txBody>
      </p:sp>
      <p:sp>
        <p:nvSpPr>
          <p:cNvPr id="54285" name="Rettangolo 6"/>
          <p:cNvSpPr>
            <a:spLocks noChangeArrowheads="1"/>
          </p:cNvSpPr>
          <p:nvPr/>
        </p:nvSpPr>
        <p:spPr bwMode="auto">
          <a:xfrm>
            <a:off x="3167063" y="2760663"/>
            <a:ext cx="2830512" cy="1323975"/>
          </a:xfrm>
          <a:prstGeom prst="rect">
            <a:avLst/>
          </a:prstGeom>
          <a:noFill/>
          <a:ln w="9525">
            <a:noFill/>
            <a:miter lim="800000"/>
            <a:headEnd/>
            <a:tailEnd/>
          </a:ln>
        </p:spPr>
        <p:txBody>
          <a:bodyPr>
            <a:spAutoFit/>
          </a:bodyPr>
          <a:lstStyle/>
          <a:p>
            <a:pPr hangingPunct="0"/>
            <a:r>
              <a:rPr lang="it-IT" sz="2000" b="1">
                <a:latin typeface="Calibri" pitchFamily="34" charset="0"/>
              </a:rPr>
              <a:t>I Catasti dei soci CSO rappresentano quasi il 40% delle susine a livello regionale</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55298" name="Immagine 5" descr="http://www.bsnstrategies.com/main/wp-content/uploads/2012/01/logo-regione-emilia-romagna.gif"/>
          <p:cNvPicPr>
            <a:picLocks noChangeAspect="1" noChangeArrowheads="1"/>
          </p:cNvPicPr>
          <p:nvPr/>
        </p:nvPicPr>
        <p:blipFill>
          <a:blip r:embed="rId2"/>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55300"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55301" name="Immagine 3" descr="http://www.csoservizi.com/press/cso_oriz_trasp_hq.png"/>
          <p:cNvPicPr>
            <a:picLocks noChangeAspect="1" noChangeArrowheads="1"/>
          </p:cNvPicPr>
          <p:nvPr/>
        </p:nvPicPr>
        <p:blipFill>
          <a:blip r:embed="rId3"/>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55304" name="Rettangolo 18"/>
          <p:cNvSpPr>
            <a:spLocks noChangeArrowheads="1"/>
          </p:cNvSpPr>
          <p:nvPr/>
        </p:nvSpPr>
        <p:spPr bwMode="auto">
          <a:xfrm>
            <a:off x="11261725" y="9340850"/>
            <a:ext cx="1284288"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catasti CSO</a:t>
            </a:r>
          </a:p>
        </p:txBody>
      </p:sp>
      <p:pic>
        <p:nvPicPr>
          <p:cNvPr id="55305" name="Immagine 15"/>
          <p:cNvPicPr>
            <a:picLocks noChangeAspect="1"/>
          </p:cNvPicPr>
          <p:nvPr/>
        </p:nvPicPr>
        <p:blipFill>
          <a:blip r:embed="rId4"/>
          <a:srcRect/>
          <a:stretch>
            <a:fillRect/>
          </a:stretch>
        </p:blipFill>
        <p:spPr bwMode="auto">
          <a:xfrm>
            <a:off x="409575" y="601663"/>
            <a:ext cx="1955800" cy="341312"/>
          </a:xfrm>
          <a:prstGeom prst="rect">
            <a:avLst/>
          </a:prstGeom>
          <a:noFill/>
          <a:ln w="9525">
            <a:noFill/>
            <a:miter lim="800000"/>
            <a:headEnd/>
            <a:tailEnd/>
          </a:ln>
        </p:spPr>
      </p:pic>
      <p:pic>
        <p:nvPicPr>
          <p:cNvPr id="55306" name="Picture 13"/>
          <p:cNvPicPr>
            <a:picLocks noChangeAspect="1"/>
          </p:cNvPicPr>
          <p:nvPr/>
        </p:nvPicPr>
        <p:blipFill>
          <a:blip r:embed="rId5"/>
          <a:srcRect/>
          <a:stretch>
            <a:fillRect/>
          </a:stretch>
        </p:blipFill>
        <p:spPr bwMode="auto">
          <a:xfrm>
            <a:off x="0" y="8101013"/>
            <a:ext cx="2686050" cy="1671637"/>
          </a:xfrm>
          <a:prstGeom prst="rect">
            <a:avLst/>
          </a:prstGeom>
          <a:noFill/>
          <a:ln w="9525">
            <a:noFill/>
            <a:miter lim="800000"/>
            <a:headEnd/>
            <a:tailEnd/>
          </a:ln>
        </p:spPr>
      </p:pic>
      <p:sp>
        <p:nvSpPr>
          <p:cNvPr id="55307" name="Rettangolo 1"/>
          <p:cNvSpPr>
            <a:spLocks noChangeArrowheads="1"/>
          </p:cNvSpPr>
          <p:nvPr/>
        </p:nvSpPr>
        <p:spPr bwMode="auto">
          <a:xfrm>
            <a:off x="3117850" y="339725"/>
            <a:ext cx="9288463" cy="1785938"/>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CATASTI SOCI CSO 2012 / SUSINE:</a:t>
            </a:r>
            <a:br>
              <a:rPr lang="it-IT" sz="4000" b="1">
                <a:solidFill>
                  <a:srgbClr val="7030A0"/>
                </a:solidFill>
                <a:latin typeface="Calibri" pitchFamily="34" charset="0"/>
              </a:rPr>
            </a:br>
            <a:r>
              <a:rPr lang="it-IT" sz="3500" i="1">
                <a:solidFill>
                  <a:srgbClr val="7030A0"/>
                </a:solidFill>
                <a:latin typeface="Calibri" pitchFamily="34" charset="0"/>
              </a:rPr>
              <a:t>Emilia-Romagna, distribuzione degli impianti per colorazione</a:t>
            </a:r>
          </a:p>
        </p:txBody>
      </p:sp>
      <p:pic>
        <p:nvPicPr>
          <p:cNvPr id="55308" name="Picture 2"/>
          <p:cNvPicPr>
            <a:picLocks noChangeAspect="1" noChangeArrowheads="1"/>
          </p:cNvPicPr>
          <p:nvPr/>
        </p:nvPicPr>
        <p:blipFill>
          <a:blip r:embed="rId6"/>
          <a:srcRect/>
          <a:stretch>
            <a:fillRect/>
          </a:stretch>
        </p:blipFill>
        <p:spPr bwMode="auto">
          <a:xfrm>
            <a:off x="3190875" y="2511425"/>
            <a:ext cx="9359900" cy="6110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3"/>
          <p:cNvPicPr>
            <a:picLocks noChangeAspect="1"/>
          </p:cNvPicPr>
          <p:nvPr/>
        </p:nvPicPr>
        <p:blipFill>
          <a:blip r:embed="rId2"/>
          <a:srcRect/>
          <a:stretch>
            <a:fillRect/>
          </a:stretch>
        </p:blipFill>
        <p:spPr bwMode="auto">
          <a:xfrm>
            <a:off x="0" y="6219825"/>
            <a:ext cx="5710238" cy="3552825"/>
          </a:xfrm>
          <a:prstGeom prst="rect">
            <a:avLst/>
          </a:prstGeom>
          <a:noFill/>
          <a:ln w="9525">
            <a:noFill/>
            <a:miter lim="800000"/>
            <a:headEnd/>
            <a:tailEnd/>
          </a:ln>
        </p:spPr>
      </p:pic>
      <p:sp>
        <p:nvSpPr>
          <p:cNvPr id="56322" name="Rettangolo 7"/>
          <p:cNvSpPr>
            <a:spLocks noChangeArrowheads="1"/>
          </p:cNvSpPr>
          <p:nvPr/>
        </p:nvSpPr>
        <p:spPr bwMode="auto">
          <a:xfrm>
            <a:off x="0" y="0"/>
            <a:ext cx="5710238" cy="4156075"/>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56323"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296863" y="4840288"/>
            <a:ext cx="2838450" cy="506412"/>
          </a:xfrm>
          <a:prstGeom prst="rect">
            <a:avLst/>
          </a:prstGeom>
          <a:noFill/>
          <a:ln w="9525">
            <a:noFill/>
            <a:miter lim="800000"/>
            <a:headEnd/>
            <a:tailEnd/>
          </a:ln>
        </p:spPr>
      </p:pic>
      <p:sp>
        <p:nvSpPr>
          <p:cNvPr id="6" name="Casella di testo 2"/>
          <p:cNvSpPr txBox="1">
            <a:spLocks noChangeArrowheads="1"/>
          </p:cNvSpPr>
          <p:nvPr/>
        </p:nvSpPr>
        <p:spPr bwMode="auto">
          <a:xfrm>
            <a:off x="168275" y="2984500"/>
            <a:ext cx="5254625" cy="369888"/>
          </a:xfrm>
          <a:prstGeom prst="rect">
            <a:avLst/>
          </a:prstGeom>
          <a:noFill/>
          <a:ln w="9525">
            <a:noFill/>
            <a:miter lim="800000"/>
            <a:headEnd/>
            <a:tailEnd/>
          </a:ln>
        </p:spPr>
        <p:txBody>
          <a:bodyPr/>
          <a:lstStyle/>
          <a:p>
            <a:pPr algn="ctr" hangingPunct="0">
              <a:lnSpc>
                <a:spcPct val="115000"/>
              </a:lnSpc>
              <a:spcAft>
                <a:spcPts val="1000"/>
              </a:spcAft>
              <a:defRPr/>
            </a:pPr>
            <a:r>
              <a:rPr lang="it-IT" sz="1700" spc="150" dirty="0">
                <a:solidFill>
                  <a:schemeClr val="bg1">
                    <a:lumMod val="75000"/>
                  </a:schemeClr>
                </a:solidFill>
                <a:latin typeface="Calibri"/>
                <a:ea typeface="Calibri"/>
                <a:cs typeface="Times New Roman"/>
                <a:sym typeface="Helvetica Light" charset="0"/>
              </a:rPr>
              <a:t>PROGETTI APPROFONDIMENTI E PROSPETTIVE</a:t>
            </a:r>
            <a:endParaRPr lang="it-IT" sz="1700" dirty="0">
              <a:solidFill>
                <a:schemeClr val="bg1">
                  <a:lumMod val="75000"/>
                </a:schemeClr>
              </a:solidFill>
              <a:latin typeface="Calibri"/>
              <a:ea typeface="Calibri"/>
              <a:cs typeface="Times New Roman"/>
              <a:sym typeface="Helvetica Light" charset="0"/>
            </a:endParaRPr>
          </a:p>
        </p:txBody>
      </p:sp>
      <p:sp>
        <p:nvSpPr>
          <p:cNvPr id="56325"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56326" name="Immagine 3" descr="http://www.csoservizi.com/press/cso_oriz_trasp_hq.png"/>
          <p:cNvPicPr>
            <a:picLocks noChangeAspect="1" noChangeArrowheads="1"/>
          </p:cNvPicPr>
          <p:nvPr/>
        </p:nvPicPr>
        <p:blipFill>
          <a:blip r:embed="rId4"/>
          <a:srcRect/>
          <a:stretch>
            <a:fillRect/>
          </a:stretch>
        </p:blipFill>
        <p:spPr bwMode="auto">
          <a:xfrm>
            <a:off x="3478213" y="4733925"/>
            <a:ext cx="1728787" cy="719138"/>
          </a:xfrm>
          <a:prstGeom prst="rect">
            <a:avLst/>
          </a:prstGeom>
          <a:noFill/>
          <a:ln w="9525">
            <a:noFill/>
            <a:miter lim="800000"/>
            <a:headEnd/>
            <a:tailEnd/>
          </a:ln>
        </p:spPr>
      </p:pic>
      <p:sp>
        <p:nvSpPr>
          <p:cNvPr id="14" name="Casella di testo 2"/>
          <p:cNvSpPr txBox="1">
            <a:spLocks noChangeArrowheads="1"/>
          </p:cNvSpPr>
          <p:nvPr/>
        </p:nvSpPr>
        <p:spPr bwMode="auto">
          <a:xfrm>
            <a:off x="2181225" y="1708150"/>
            <a:ext cx="3025775" cy="369888"/>
          </a:xfrm>
          <a:prstGeom prst="rect">
            <a:avLst/>
          </a:prstGeom>
          <a:noFill/>
          <a:ln w="9525">
            <a:noFill/>
            <a:miter lim="800000"/>
            <a:headEnd/>
            <a:tailEnd/>
          </a:ln>
        </p:spPr>
        <p:txBody>
          <a:bodyPr/>
          <a:lstStyle/>
          <a:p>
            <a:pPr algn="r" hangingPunct="0">
              <a:lnSpc>
                <a:spcPct val="115000"/>
              </a:lnSpc>
              <a:spcAft>
                <a:spcPts val="1000"/>
              </a:spcAft>
              <a:defRPr/>
            </a:pPr>
            <a:r>
              <a:rPr lang="it-IT" sz="1700" i="1" spc="150" dirty="0">
                <a:solidFill>
                  <a:schemeClr val="bg1">
                    <a:lumMod val="75000"/>
                  </a:schemeClr>
                </a:solidFill>
                <a:latin typeface="Calibri"/>
                <a:ea typeface="Calibri"/>
                <a:cs typeface="Times New Roman"/>
                <a:sym typeface="Helvetica Light" charset="0"/>
              </a:rPr>
              <a:t>Bologna, 10 giugno 2013</a:t>
            </a:r>
            <a:endParaRPr lang="it-IT" sz="1700" i="1" dirty="0">
              <a:solidFill>
                <a:schemeClr val="bg1">
                  <a:lumMod val="75000"/>
                </a:schemeClr>
              </a:solidFill>
              <a:latin typeface="Calibri"/>
              <a:ea typeface="Calibri"/>
              <a:cs typeface="Times New Roman"/>
              <a:sym typeface="Helvetica Light" charset="0"/>
            </a:endParaRPr>
          </a:p>
        </p:txBody>
      </p:sp>
      <p:sp>
        <p:nvSpPr>
          <p:cNvPr id="56328" name="Rettangolo 8"/>
          <p:cNvSpPr>
            <a:spLocks noChangeArrowheads="1"/>
          </p:cNvSpPr>
          <p:nvPr/>
        </p:nvSpPr>
        <p:spPr bwMode="auto">
          <a:xfrm>
            <a:off x="6116638" y="2438400"/>
            <a:ext cx="6502400" cy="6446838"/>
          </a:xfrm>
          <a:prstGeom prst="rect">
            <a:avLst/>
          </a:prstGeom>
          <a:noFill/>
          <a:ln w="9525">
            <a:noFill/>
            <a:miter lim="800000"/>
            <a:headEnd/>
            <a:tailEnd/>
          </a:ln>
        </p:spPr>
        <p:txBody>
          <a:bodyPr>
            <a:spAutoFit/>
          </a:bodyPr>
          <a:lstStyle/>
          <a:p>
            <a:pPr hangingPunct="0"/>
            <a:r>
              <a:rPr lang="it-IT" sz="6000" b="1">
                <a:solidFill>
                  <a:srgbClr val="7030A0"/>
                </a:solidFill>
                <a:latin typeface="Calibri" pitchFamily="34" charset="0"/>
              </a:rPr>
              <a:t>grazie</a:t>
            </a:r>
          </a:p>
          <a:p>
            <a:pPr hangingPunct="0"/>
            <a:r>
              <a:rPr lang="it-IT" sz="6000" b="1">
                <a:solidFill>
                  <a:srgbClr val="7030A0"/>
                </a:solidFill>
                <a:latin typeface="Calibri" pitchFamily="34" charset="0"/>
              </a:rPr>
              <a:t>per l’attenzione</a:t>
            </a:r>
          </a:p>
          <a:p>
            <a:pPr hangingPunct="0"/>
            <a:endParaRPr lang="it-IT" sz="6000" b="1">
              <a:solidFill>
                <a:srgbClr val="7030A0"/>
              </a:solidFill>
              <a:latin typeface="Calibri" pitchFamily="34" charset="0"/>
            </a:endParaRPr>
          </a:p>
          <a:p>
            <a:pPr hangingPunct="0"/>
            <a:r>
              <a:rPr lang="it-IT" sz="5500">
                <a:solidFill>
                  <a:srgbClr val="7030A0"/>
                </a:solidFill>
                <a:latin typeface="Calibri" pitchFamily="34" charset="0"/>
              </a:rPr>
              <a:t>www.csoservizi.com</a:t>
            </a:r>
            <a:endParaRPr lang="it-IT" sz="4000">
              <a:solidFill>
                <a:schemeClr val="tx1"/>
              </a:solidFill>
              <a:latin typeface="Calibri" pitchFamily="34" charset="0"/>
            </a:endParaRPr>
          </a:p>
          <a:p>
            <a:pPr hangingPunct="0"/>
            <a:endParaRPr lang="it-IT" sz="4000">
              <a:solidFill>
                <a:schemeClr val="tx1"/>
              </a:solidFill>
              <a:latin typeface="Calibri" pitchFamily="34" charset="0"/>
            </a:endParaRPr>
          </a:p>
          <a:p>
            <a:pPr algn="r" hangingPunct="0"/>
            <a:endParaRPr lang="it-IT" sz="4000">
              <a:solidFill>
                <a:schemeClr val="tx1"/>
              </a:solidFill>
              <a:latin typeface="Calibri" pitchFamily="34" charset="0"/>
            </a:endParaRPr>
          </a:p>
          <a:p>
            <a:pPr algn="r" hangingPunct="0"/>
            <a:endParaRPr lang="it-IT" sz="4000">
              <a:solidFill>
                <a:schemeClr val="tx1"/>
              </a:solidFill>
              <a:latin typeface="Calibri" pitchFamily="34" charset="0"/>
            </a:endParaRPr>
          </a:p>
          <a:p>
            <a:pPr algn="r" hangingPunct="0"/>
            <a:r>
              <a:rPr lang="it-IT" sz="4000">
                <a:solidFill>
                  <a:schemeClr val="tx1"/>
                </a:solidFill>
                <a:latin typeface="Calibri" pitchFamily="34" charset="0"/>
              </a:rPr>
              <a:t>Elisa Macchi</a:t>
            </a:r>
          </a:p>
          <a:p>
            <a:pPr algn="r" hangingPunct="0"/>
            <a:r>
              <a:rPr lang="it-IT" sz="1800" i="1">
                <a:solidFill>
                  <a:schemeClr val="tx1"/>
                </a:solidFill>
                <a:latin typeface="Calibri" pitchFamily="34" charset="0"/>
              </a:rPr>
              <a:t>CSO - Centro Servizi Ortofrutticoli</a:t>
            </a:r>
          </a:p>
        </p:txBody>
      </p:sp>
      <p:pic>
        <p:nvPicPr>
          <p:cNvPr id="56329" name="Immagine 1"/>
          <p:cNvPicPr>
            <a:picLocks noChangeAspect="1"/>
          </p:cNvPicPr>
          <p:nvPr/>
        </p:nvPicPr>
        <p:blipFill>
          <a:blip r:embed="rId5"/>
          <a:srcRect/>
          <a:stretch>
            <a:fillRect/>
          </a:stretch>
        </p:blipFill>
        <p:spPr bwMode="auto">
          <a:xfrm>
            <a:off x="296863" y="2139950"/>
            <a:ext cx="4910137" cy="8604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noChangeArrowheads="1"/>
          </p:cNvPicPr>
          <p:nvPr/>
        </p:nvPicPr>
        <p:blipFill>
          <a:blip r:embed="rId2"/>
          <a:srcRect/>
          <a:stretch>
            <a:fillRect/>
          </a:stretch>
        </p:blipFill>
        <p:spPr bwMode="auto">
          <a:xfrm>
            <a:off x="19050" y="7748588"/>
            <a:ext cx="2667000" cy="2009775"/>
          </a:xfrm>
          <a:prstGeom prst="rect">
            <a:avLst/>
          </a:prstGeom>
          <a:noFill/>
          <a:ln w="9525">
            <a:noFill/>
            <a:miter lim="800000"/>
            <a:headEnd/>
            <a:tailEnd/>
          </a:ln>
        </p:spPr>
      </p:pic>
      <p:sp>
        <p:nvSpPr>
          <p:cNvPr id="18434"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18435"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18437"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18438"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18441"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UE / ALBICOCCHE:</a:t>
            </a:r>
            <a:br>
              <a:rPr lang="it-IT" sz="4000" b="1">
                <a:solidFill>
                  <a:srgbClr val="7030A0"/>
                </a:solidFill>
                <a:latin typeface="Calibri" pitchFamily="34" charset="0"/>
              </a:rPr>
            </a:br>
            <a:r>
              <a:rPr lang="it-IT" sz="3500" i="1">
                <a:solidFill>
                  <a:srgbClr val="7030A0"/>
                </a:solidFill>
                <a:latin typeface="Calibri" pitchFamily="34" charset="0"/>
              </a:rPr>
              <a:t>trend dei principali Paesi produttori</a:t>
            </a:r>
          </a:p>
        </p:txBody>
      </p:sp>
      <p:sp>
        <p:nvSpPr>
          <p:cNvPr id="18442" name="Rettangolo 18"/>
          <p:cNvSpPr>
            <a:spLocks noChangeArrowheads="1"/>
          </p:cNvSpPr>
          <p:nvPr/>
        </p:nvSpPr>
        <p:spPr bwMode="auto">
          <a:xfrm>
            <a:off x="9661525" y="9340850"/>
            <a:ext cx="2884488"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EUROPECH</a:t>
            </a:r>
          </a:p>
        </p:txBody>
      </p:sp>
      <p:pic>
        <p:nvPicPr>
          <p:cNvPr id="18443"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pic>
        <p:nvPicPr>
          <p:cNvPr id="18444" name="Picture 3"/>
          <p:cNvPicPr>
            <a:picLocks noChangeAspect="1" noChangeArrowheads="1"/>
          </p:cNvPicPr>
          <p:nvPr/>
        </p:nvPicPr>
        <p:blipFill>
          <a:blip r:embed="rId6"/>
          <a:srcRect/>
          <a:stretch>
            <a:fillRect/>
          </a:stretch>
        </p:blipFill>
        <p:spPr bwMode="auto">
          <a:xfrm>
            <a:off x="3262313" y="1846263"/>
            <a:ext cx="9359900" cy="6110287"/>
          </a:xfrm>
          <a:prstGeom prst="rect">
            <a:avLst/>
          </a:prstGeom>
          <a:noFill/>
          <a:ln w="9525">
            <a:noFill/>
            <a:miter lim="800000"/>
            <a:headEnd/>
            <a:tailEnd/>
          </a:ln>
        </p:spPr>
      </p:pic>
      <p:sp>
        <p:nvSpPr>
          <p:cNvPr id="4" name="Rettangolo arrotondato 3"/>
          <p:cNvSpPr/>
          <p:nvPr/>
        </p:nvSpPr>
        <p:spPr bwMode="auto">
          <a:xfrm>
            <a:off x="8748713" y="2284413"/>
            <a:ext cx="1979612" cy="679450"/>
          </a:xfrm>
          <a:prstGeom prst="roundRect">
            <a:avLst/>
          </a:prstGeom>
          <a:ln>
            <a:solidFill>
              <a:srgbClr val="92D050"/>
            </a:solidFill>
          </a:ln>
          <a:extLst/>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ITALIA</a:t>
            </a:r>
          </a:p>
          <a:p>
            <a:pPr hangingPunct="0">
              <a:defRPr/>
            </a:pPr>
            <a:r>
              <a:rPr lang="it-IT" sz="1500" dirty="0">
                <a:latin typeface="Calibri" pitchFamily="34" charset="0"/>
                <a:sym typeface="Helvetica Light" charset="0"/>
              </a:rPr>
              <a:t>da 200.000 a 250.000 t</a:t>
            </a:r>
          </a:p>
        </p:txBody>
      </p:sp>
      <p:sp>
        <p:nvSpPr>
          <p:cNvPr id="23" name="Rettangolo arrotondato 22"/>
          <p:cNvSpPr/>
          <p:nvPr/>
        </p:nvSpPr>
        <p:spPr bwMode="auto">
          <a:xfrm>
            <a:off x="8805863" y="3597275"/>
            <a:ext cx="1944687" cy="681038"/>
          </a:xfrm>
          <a:prstGeom prst="roundRect">
            <a:avLst/>
          </a:prstGeom>
          <a:ln>
            <a:solidFill>
              <a:schemeClr val="accent1"/>
            </a:solidFill>
          </a:ln>
          <a:extLst/>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FRANCIA</a:t>
            </a:r>
            <a:endParaRPr lang="it-IT" sz="1500" b="1" dirty="0">
              <a:latin typeface="Calibri" pitchFamily="34" charset="0"/>
              <a:sym typeface="Helvetica Light" charset="0"/>
            </a:endParaRPr>
          </a:p>
          <a:p>
            <a:pPr hangingPunct="0">
              <a:defRPr/>
            </a:pPr>
            <a:r>
              <a:rPr lang="it-IT" sz="1500" dirty="0">
                <a:latin typeface="Calibri" pitchFamily="34" charset="0"/>
                <a:sym typeface="Helvetica Light" charset="0"/>
              </a:rPr>
              <a:t>da 150.000 a 175.000 t</a:t>
            </a:r>
          </a:p>
        </p:txBody>
      </p:sp>
      <p:sp>
        <p:nvSpPr>
          <p:cNvPr id="24" name="Rettangolo arrotondato 23"/>
          <p:cNvSpPr/>
          <p:nvPr/>
        </p:nvSpPr>
        <p:spPr bwMode="auto">
          <a:xfrm>
            <a:off x="9958388" y="5092700"/>
            <a:ext cx="1944687" cy="679450"/>
          </a:xfrm>
          <a:prstGeom prst="roundRect">
            <a:avLst/>
          </a:prstGeom>
          <a:ln>
            <a:solidFill>
              <a:srgbClr val="C00000"/>
            </a:solidFill>
          </a:ln>
          <a:extLst/>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SPAGNA</a:t>
            </a:r>
            <a:endParaRPr lang="it-IT" sz="1500" b="1" dirty="0">
              <a:latin typeface="Calibri" pitchFamily="34" charset="0"/>
              <a:sym typeface="Helvetica Light" charset="0"/>
            </a:endParaRPr>
          </a:p>
          <a:p>
            <a:pPr hangingPunct="0">
              <a:defRPr/>
            </a:pPr>
            <a:r>
              <a:rPr lang="it-IT" sz="1500" dirty="0">
                <a:latin typeface="Calibri" pitchFamily="34" charset="0"/>
                <a:sym typeface="Helvetica Light" charset="0"/>
              </a:rPr>
              <a:t>da 125.000 a 80.000 t</a:t>
            </a:r>
          </a:p>
        </p:txBody>
      </p:sp>
      <p:sp>
        <p:nvSpPr>
          <p:cNvPr id="25" name="Rettangolo arrotondato 24"/>
          <p:cNvSpPr/>
          <p:nvPr/>
        </p:nvSpPr>
        <p:spPr bwMode="auto">
          <a:xfrm>
            <a:off x="9455150" y="6445250"/>
            <a:ext cx="2087563" cy="679450"/>
          </a:xfrm>
          <a:prstGeom prst="roundRect">
            <a:avLst/>
          </a:prstGeom>
          <a:ln>
            <a:solidFill>
              <a:srgbClr val="00B0F0"/>
            </a:solidFill>
          </a:ln>
          <a:extLst/>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GRECIA</a:t>
            </a:r>
            <a:endParaRPr lang="it-IT" sz="1500" b="1" dirty="0">
              <a:latin typeface="Calibri" pitchFamily="34" charset="0"/>
              <a:sym typeface="Helvetica Light" charset="0"/>
            </a:endParaRPr>
          </a:p>
          <a:p>
            <a:pPr hangingPunct="0">
              <a:defRPr/>
            </a:pPr>
            <a:r>
              <a:rPr lang="it-IT" sz="1500" dirty="0">
                <a:latin typeface="Calibri" pitchFamily="34" charset="0"/>
                <a:sym typeface="Helvetica Light" charset="0"/>
              </a:rPr>
              <a:t>da 50-60.000 a 75.000 </a:t>
            </a:r>
            <a:r>
              <a:rPr lang="it-IT" sz="1500" dirty="0">
                <a:latin typeface="Calibri" pitchFamily="34" charset="0"/>
                <a:sym typeface="Helvetica Light" charset="0"/>
              </a:rPr>
              <a:t>t</a:t>
            </a:r>
            <a:endParaRPr lang="it-IT" sz="1500" dirty="0">
              <a:latin typeface="Calibri"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a:stretch>
            <a:fillRect/>
          </a:stretch>
        </p:blipFill>
        <p:spPr bwMode="auto">
          <a:xfrm>
            <a:off x="3262313" y="1819275"/>
            <a:ext cx="9361487" cy="6110288"/>
          </a:xfrm>
          <a:prstGeom prst="rect">
            <a:avLst/>
          </a:prstGeom>
          <a:noFill/>
          <a:ln w="9525">
            <a:noFill/>
            <a:miter lim="800000"/>
            <a:headEnd/>
            <a:tailEnd/>
          </a:ln>
        </p:spPr>
      </p:pic>
      <p:pic>
        <p:nvPicPr>
          <p:cNvPr id="19458" name="Picture 3"/>
          <p:cNvPicPr>
            <a:picLocks noChangeAspect="1" noChangeArrowheads="1"/>
          </p:cNvPicPr>
          <p:nvPr/>
        </p:nvPicPr>
        <p:blipFill>
          <a:blip r:embed="rId3"/>
          <a:srcRect/>
          <a:stretch>
            <a:fillRect/>
          </a:stretch>
        </p:blipFill>
        <p:spPr bwMode="auto">
          <a:xfrm>
            <a:off x="19050" y="7748588"/>
            <a:ext cx="2667000" cy="2009775"/>
          </a:xfrm>
          <a:prstGeom prst="rect">
            <a:avLst/>
          </a:prstGeom>
          <a:noFill/>
          <a:ln w="9525">
            <a:noFill/>
            <a:miter lim="800000"/>
            <a:headEnd/>
            <a:tailEnd/>
          </a:ln>
        </p:spPr>
      </p:pic>
      <p:sp>
        <p:nvSpPr>
          <p:cNvPr id="19459"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19460" name="Immagine 5" descr="http://www.bsnstrategies.com/main/wp-content/uploads/2012/01/logo-regione-emilia-romagna.gif"/>
          <p:cNvPicPr>
            <a:picLocks noChangeAspect="1" noChangeArrowheads="1"/>
          </p:cNvPicPr>
          <p:nvPr/>
        </p:nvPicPr>
        <p:blipFill>
          <a:blip r:embed="rId4"/>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19462"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19463" name="Immagine 3" descr="http://www.csoservizi.com/press/cso_oriz_trasp_hq.png"/>
          <p:cNvPicPr>
            <a:picLocks noChangeAspect="1" noChangeArrowheads="1"/>
          </p:cNvPicPr>
          <p:nvPr/>
        </p:nvPicPr>
        <p:blipFill>
          <a:blip r:embed="rId5"/>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19466"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UE / ALBICOCCHE:</a:t>
            </a:r>
            <a:br>
              <a:rPr lang="it-IT" sz="4000" b="1">
                <a:solidFill>
                  <a:srgbClr val="7030A0"/>
                </a:solidFill>
                <a:latin typeface="Calibri" pitchFamily="34" charset="0"/>
              </a:rPr>
            </a:br>
            <a:r>
              <a:rPr lang="it-IT" sz="3500" i="1">
                <a:solidFill>
                  <a:srgbClr val="7030A0"/>
                </a:solidFill>
                <a:latin typeface="Calibri" pitchFamily="34" charset="0"/>
              </a:rPr>
              <a:t>principali Paesi esportatori</a:t>
            </a:r>
          </a:p>
        </p:txBody>
      </p:sp>
      <p:sp>
        <p:nvSpPr>
          <p:cNvPr id="19467" name="Rettangolo 18"/>
          <p:cNvSpPr>
            <a:spLocks noChangeArrowheads="1"/>
          </p:cNvSpPr>
          <p:nvPr/>
        </p:nvSpPr>
        <p:spPr bwMode="auto">
          <a:xfrm>
            <a:off x="9782175" y="9340850"/>
            <a:ext cx="2763838"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EUROSTAT</a:t>
            </a:r>
          </a:p>
        </p:txBody>
      </p:sp>
      <p:pic>
        <p:nvPicPr>
          <p:cNvPr id="19468" name="Immagine 15"/>
          <p:cNvPicPr>
            <a:picLocks noChangeAspect="1"/>
          </p:cNvPicPr>
          <p:nvPr/>
        </p:nvPicPr>
        <p:blipFill>
          <a:blip r:embed="rId6"/>
          <a:srcRect/>
          <a:stretch>
            <a:fillRect/>
          </a:stretch>
        </p:blipFill>
        <p:spPr bwMode="auto">
          <a:xfrm>
            <a:off x="409575" y="601663"/>
            <a:ext cx="1955800" cy="341312"/>
          </a:xfrm>
          <a:prstGeom prst="rect">
            <a:avLst/>
          </a:prstGeom>
          <a:noFill/>
          <a:ln w="9525">
            <a:noFill/>
            <a:miter lim="800000"/>
            <a:headEnd/>
            <a:tailEnd/>
          </a:ln>
        </p:spPr>
      </p:pic>
      <p:sp>
        <p:nvSpPr>
          <p:cNvPr id="23" name="Rettangolo arrotondato 22"/>
          <p:cNvSpPr/>
          <p:nvPr/>
        </p:nvSpPr>
        <p:spPr bwMode="auto">
          <a:xfrm>
            <a:off x="9239250" y="1770063"/>
            <a:ext cx="2581275" cy="889000"/>
          </a:xfrm>
          <a:prstGeom prst="roundRect">
            <a:avLst/>
          </a:prstGeom>
          <a:ln>
            <a:solidFill>
              <a:schemeClr val="accent1"/>
            </a:solidFill>
          </a:ln>
          <a:extLst/>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FRANCIA / </a:t>
            </a:r>
            <a:r>
              <a:rPr lang="it-IT" sz="1500" dirty="0">
                <a:latin typeface="Calibri" pitchFamily="34" charset="0"/>
                <a:sym typeface="Helvetica Light" charset="0"/>
              </a:rPr>
              <a:t>da </a:t>
            </a:r>
            <a:r>
              <a:rPr lang="it-IT" sz="1500" dirty="0">
                <a:latin typeface="Calibri" pitchFamily="34" charset="0"/>
                <a:sym typeface="Helvetica Light" charset="0"/>
              </a:rPr>
              <a:t>35-40.000 t. a quasi 60.000 t., esporta circa 1/3 dell’offerta </a:t>
            </a:r>
          </a:p>
        </p:txBody>
      </p:sp>
      <p:sp>
        <p:nvSpPr>
          <p:cNvPr id="24" name="Rettangolo arrotondato 23"/>
          <p:cNvSpPr/>
          <p:nvPr/>
        </p:nvSpPr>
        <p:spPr bwMode="auto">
          <a:xfrm>
            <a:off x="7943850" y="4884738"/>
            <a:ext cx="2663825" cy="895350"/>
          </a:xfrm>
          <a:prstGeom prst="roundRect">
            <a:avLst/>
          </a:prstGeom>
          <a:ln>
            <a:solidFill>
              <a:srgbClr val="C00000"/>
            </a:solidFill>
          </a:ln>
          <a:extLst/>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hangingPunct="0">
              <a:defRPr/>
            </a:pPr>
            <a:r>
              <a:rPr lang="it-IT" sz="1500" b="1" dirty="0">
                <a:latin typeface="Calibri" pitchFamily="34" charset="0"/>
                <a:sym typeface="Helvetica Light" charset="0"/>
              </a:rPr>
              <a:t>SPAGNA / </a:t>
            </a:r>
            <a:r>
              <a:rPr lang="it-IT" sz="1500" dirty="0">
                <a:latin typeface="Calibri" pitchFamily="34" charset="0"/>
                <a:sym typeface="Helvetica Light" charset="0"/>
              </a:rPr>
              <a:t>da </a:t>
            </a:r>
            <a:r>
              <a:rPr lang="it-IT" sz="1500" dirty="0">
                <a:latin typeface="Calibri" pitchFamily="34" charset="0"/>
                <a:sym typeface="Helvetica Light" charset="0"/>
              </a:rPr>
              <a:t>60.000t. a circa </a:t>
            </a:r>
            <a:r>
              <a:rPr lang="it-IT" sz="1500" dirty="0">
                <a:latin typeface="Calibri" pitchFamily="34" charset="0"/>
                <a:sym typeface="Helvetica Light" charset="0"/>
              </a:rPr>
              <a:t>35-40.000 t</a:t>
            </a:r>
            <a:r>
              <a:rPr lang="it-IT" sz="1500" dirty="0">
                <a:latin typeface="Calibri" pitchFamily="34" charset="0"/>
                <a:sym typeface="Helvetica Light" charset="0"/>
              </a:rPr>
              <a:t>., esporta circa la metà </a:t>
            </a:r>
            <a:r>
              <a:rPr lang="it-IT" sz="1500" dirty="0">
                <a:latin typeface="Calibri" pitchFamily="34" charset="0"/>
                <a:sym typeface="Helvetica Light" charset="0"/>
              </a:rPr>
              <a:t>dell’offerta</a:t>
            </a:r>
            <a:endParaRPr lang="it-IT" sz="1500" dirty="0">
              <a:latin typeface="Calibri" pitchFamily="34" charset="0"/>
              <a:sym typeface="Helvetica Light" charset="0"/>
            </a:endParaRPr>
          </a:p>
        </p:txBody>
      </p:sp>
      <p:sp>
        <p:nvSpPr>
          <p:cNvPr id="19471" name="Rettangolo 6"/>
          <p:cNvSpPr>
            <a:spLocks noChangeArrowheads="1"/>
          </p:cNvSpPr>
          <p:nvPr/>
        </p:nvSpPr>
        <p:spPr bwMode="auto">
          <a:xfrm>
            <a:off x="3167063" y="8345488"/>
            <a:ext cx="9383712" cy="708025"/>
          </a:xfrm>
          <a:prstGeom prst="rect">
            <a:avLst/>
          </a:prstGeom>
          <a:noFill/>
          <a:ln w="9525">
            <a:noFill/>
            <a:miter lim="800000"/>
            <a:headEnd/>
            <a:tailEnd/>
          </a:ln>
        </p:spPr>
        <p:txBody>
          <a:bodyPr>
            <a:spAutoFit/>
          </a:bodyPr>
          <a:lstStyle/>
          <a:p>
            <a:pPr hangingPunct="0"/>
            <a:r>
              <a:rPr lang="it-IT" sz="2000" b="1">
                <a:latin typeface="Calibri" pitchFamily="34" charset="0"/>
              </a:rPr>
              <a:t>Parte dell’export francese (circa 10.000 tonnellate annue) è prodotto di origine spagnola riesportato. Da sottolineare il recente incremento di Italia e Grecia</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p:cNvPicPr>
            <a:picLocks noChangeAspect="1" noChangeArrowheads="1"/>
          </p:cNvPicPr>
          <p:nvPr/>
        </p:nvPicPr>
        <p:blipFill>
          <a:blip r:embed="rId2"/>
          <a:srcRect/>
          <a:stretch>
            <a:fillRect/>
          </a:stretch>
        </p:blipFill>
        <p:spPr bwMode="auto">
          <a:xfrm>
            <a:off x="19050" y="7748588"/>
            <a:ext cx="2667000" cy="2009775"/>
          </a:xfrm>
          <a:prstGeom prst="rect">
            <a:avLst/>
          </a:prstGeom>
          <a:noFill/>
          <a:ln w="9525">
            <a:noFill/>
            <a:miter lim="800000"/>
            <a:headEnd/>
            <a:tailEnd/>
          </a:ln>
        </p:spPr>
      </p:pic>
      <p:sp>
        <p:nvSpPr>
          <p:cNvPr id="20482"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20483"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20485"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20486"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20489" name="Rettangolo 1"/>
          <p:cNvSpPr>
            <a:spLocks noChangeArrowheads="1"/>
          </p:cNvSpPr>
          <p:nvPr/>
        </p:nvSpPr>
        <p:spPr bwMode="auto">
          <a:xfrm>
            <a:off x="3117850" y="339725"/>
            <a:ext cx="9577388"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UE / ALBICOCCHE:</a:t>
            </a:r>
            <a:br>
              <a:rPr lang="it-IT" sz="4000" b="1">
                <a:solidFill>
                  <a:srgbClr val="7030A0"/>
                </a:solidFill>
                <a:latin typeface="Calibri" pitchFamily="34" charset="0"/>
              </a:rPr>
            </a:br>
            <a:r>
              <a:rPr lang="it-IT" sz="3500" i="1">
                <a:solidFill>
                  <a:srgbClr val="7030A0"/>
                </a:solidFill>
                <a:latin typeface="Calibri" pitchFamily="34" charset="0"/>
              </a:rPr>
              <a:t>trend delle esportazioni mensili per i principali Paesi </a:t>
            </a:r>
          </a:p>
        </p:txBody>
      </p:sp>
      <p:sp>
        <p:nvSpPr>
          <p:cNvPr id="20490" name="Rettangolo 18"/>
          <p:cNvSpPr>
            <a:spLocks noChangeArrowheads="1"/>
          </p:cNvSpPr>
          <p:nvPr/>
        </p:nvSpPr>
        <p:spPr bwMode="auto">
          <a:xfrm>
            <a:off x="9782175" y="9340850"/>
            <a:ext cx="2763838"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EUROSTAT</a:t>
            </a:r>
          </a:p>
        </p:txBody>
      </p:sp>
      <p:pic>
        <p:nvPicPr>
          <p:cNvPr id="20491"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sp>
        <p:nvSpPr>
          <p:cNvPr id="20492" name="Rettangolo 6"/>
          <p:cNvSpPr>
            <a:spLocks noChangeArrowheads="1"/>
          </p:cNvSpPr>
          <p:nvPr/>
        </p:nvSpPr>
        <p:spPr bwMode="auto">
          <a:xfrm>
            <a:off x="3167063" y="8345488"/>
            <a:ext cx="9383712" cy="1016000"/>
          </a:xfrm>
          <a:prstGeom prst="rect">
            <a:avLst/>
          </a:prstGeom>
          <a:noFill/>
          <a:ln w="9525">
            <a:noFill/>
            <a:miter lim="800000"/>
            <a:headEnd/>
            <a:tailEnd/>
          </a:ln>
        </p:spPr>
        <p:txBody>
          <a:bodyPr>
            <a:spAutoFit/>
          </a:bodyPr>
          <a:lstStyle/>
          <a:p>
            <a:pPr hangingPunct="0"/>
            <a:r>
              <a:rPr lang="it-IT" sz="2000" b="1">
                <a:latin typeface="Calibri" pitchFamily="34" charset="0"/>
              </a:rPr>
              <a:t>Nel mese di </a:t>
            </a:r>
            <a:r>
              <a:rPr lang="it-IT" sz="2000">
                <a:latin typeface="Calibri" pitchFamily="34" charset="0"/>
              </a:rPr>
              <a:t>maggio</a:t>
            </a:r>
            <a:r>
              <a:rPr lang="it-IT" sz="2000" b="1">
                <a:latin typeface="Calibri" pitchFamily="34" charset="0"/>
              </a:rPr>
              <a:t> cala l’export complessivo a causa della diminuzione dei volumi spagnoli. Nei mesi successivi si nota un trend in incremento dovuto alla crescita dell’export di tutti gli altri tre paesi</a:t>
            </a:r>
          </a:p>
        </p:txBody>
      </p:sp>
      <p:pic>
        <p:nvPicPr>
          <p:cNvPr id="20493" name="Picture 3"/>
          <p:cNvPicPr>
            <a:picLocks noChangeAspect="1" noChangeArrowheads="1"/>
          </p:cNvPicPr>
          <p:nvPr/>
        </p:nvPicPr>
        <p:blipFill>
          <a:blip r:embed="rId6"/>
          <a:srcRect/>
          <a:stretch>
            <a:fillRect/>
          </a:stretch>
        </p:blipFill>
        <p:spPr bwMode="auto">
          <a:xfrm>
            <a:off x="3009900" y="1844675"/>
            <a:ext cx="4572000" cy="2743200"/>
          </a:xfrm>
          <a:prstGeom prst="rect">
            <a:avLst/>
          </a:prstGeom>
          <a:noFill/>
          <a:ln w="9525">
            <a:noFill/>
            <a:miter lim="800000"/>
            <a:headEnd/>
            <a:tailEnd/>
          </a:ln>
        </p:spPr>
      </p:pic>
      <p:pic>
        <p:nvPicPr>
          <p:cNvPr id="20494" name="Picture 4"/>
          <p:cNvPicPr>
            <a:picLocks noChangeAspect="1" noChangeArrowheads="1"/>
          </p:cNvPicPr>
          <p:nvPr/>
        </p:nvPicPr>
        <p:blipFill>
          <a:blip r:embed="rId7"/>
          <a:srcRect/>
          <a:stretch>
            <a:fillRect/>
          </a:stretch>
        </p:blipFill>
        <p:spPr bwMode="auto">
          <a:xfrm>
            <a:off x="7978775" y="1852613"/>
            <a:ext cx="4572000" cy="2743200"/>
          </a:xfrm>
          <a:prstGeom prst="rect">
            <a:avLst/>
          </a:prstGeom>
          <a:noFill/>
          <a:ln w="9525">
            <a:noFill/>
            <a:miter lim="800000"/>
            <a:headEnd/>
            <a:tailEnd/>
          </a:ln>
        </p:spPr>
      </p:pic>
      <p:pic>
        <p:nvPicPr>
          <p:cNvPr id="20495" name="Picture 5"/>
          <p:cNvPicPr>
            <a:picLocks noChangeAspect="1" noChangeArrowheads="1"/>
          </p:cNvPicPr>
          <p:nvPr/>
        </p:nvPicPr>
        <p:blipFill>
          <a:blip r:embed="rId8"/>
          <a:srcRect/>
          <a:stretch>
            <a:fillRect/>
          </a:stretch>
        </p:blipFill>
        <p:spPr bwMode="auto">
          <a:xfrm>
            <a:off x="3046413" y="5021263"/>
            <a:ext cx="4572000" cy="2743200"/>
          </a:xfrm>
          <a:prstGeom prst="rect">
            <a:avLst/>
          </a:prstGeom>
          <a:noFill/>
          <a:ln w="9525">
            <a:noFill/>
            <a:miter lim="800000"/>
            <a:headEnd/>
            <a:tailEnd/>
          </a:ln>
        </p:spPr>
      </p:pic>
      <p:pic>
        <p:nvPicPr>
          <p:cNvPr id="20496" name="Picture 6"/>
          <p:cNvPicPr>
            <a:picLocks noChangeAspect="1" noChangeArrowheads="1"/>
          </p:cNvPicPr>
          <p:nvPr/>
        </p:nvPicPr>
        <p:blipFill>
          <a:blip r:embed="rId9"/>
          <a:srcRect/>
          <a:stretch>
            <a:fillRect/>
          </a:stretch>
        </p:blipFill>
        <p:spPr bwMode="auto">
          <a:xfrm>
            <a:off x="7994650" y="5092700"/>
            <a:ext cx="4572000" cy="2743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noChangeArrowheads="1"/>
          </p:cNvPicPr>
          <p:nvPr/>
        </p:nvPicPr>
        <p:blipFill>
          <a:blip r:embed="rId2"/>
          <a:srcRect/>
          <a:stretch>
            <a:fillRect/>
          </a:stretch>
        </p:blipFill>
        <p:spPr bwMode="auto">
          <a:xfrm>
            <a:off x="3190875" y="1852613"/>
            <a:ext cx="9359900" cy="6110287"/>
          </a:xfrm>
          <a:prstGeom prst="rect">
            <a:avLst/>
          </a:prstGeom>
          <a:noFill/>
          <a:ln w="9525">
            <a:noFill/>
            <a:miter lim="800000"/>
            <a:headEnd/>
            <a:tailEnd/>
          </a:ln>
        </p:spPr>
      </p:pic>
      <p:pic>
        <p:nvPicPr>
          <p:cNvPr id="21506" name="Picture 3"/>
          <p:cNvPicPr>
            <a:picLocks noChangeAspect="1" noChangeArrowheads="1"/>
          </p:cNvPicPr>
          <p:nvPr/>
        </p:nvPicPr>
        <p:blipFill>
          <a:blip r:embed="rId3"/>
          <a:srcRect/>
          <a:stretch>
            <a:fillRect/>
          </a:stretch>
        </p:blipFill>
        <p:spPr bwMode="auto">
          <a:xfrm>
            <a:off x="19050" y="7748588"/>
            <a:ext cx="2667000" cy="2009775"/>
          </a:xfrm>
          <a:prstGeom prst="rect">
            <a:avLst/>
          </a:prstGeom>
          <a:noFill/>
          <a:ln w="9525">
            <a:noFill/>
            <a:miter lim="800000"/>
            <a:headEnd/>
            <a:tailEnd/>
          </a:ln>
        </p:spPr>
      </p:pic>
      <p:sp>
        <p:nvSpPr>
          <p:cNvPr id="21507"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21508" name="Immagine 5" descr="http://www.bsnstrategies.com/main/wp-content/uploads/2012/01/logo-regione-emilia-romagna.gif"/>
          <p:cNvPicPr>
            <a:picLocks noChangeAspect="1" noChangeArrowheads="1"/>
          </p:cNvPicPr>
          <p:nvPr/>
        </p:nvPicPr>
        <p:blipFill>
          <a:blip r:embed="rId4"/>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21510"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21511" name="Immagine 3" descr="http://www.csoservizi.com/press/cso_oriz_trasp_hq.png"/>
          <p:cNvPicPr>
            <a:picLocks noChangeAspect="1" noChangeArrowheads="1"/>
          </p:cNvPicPr>
          <p:nvPr/>
        </p:nvPicPr>
        <p:blipFill>
          <a:blip r:embed="rId5"/>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21514" name="Rettangolo 1"/>
          <p:cNvSpPr>
            <a:spLocks noChangeArrowheads="1"/>
          </p:cNvSpPr>
          <p:nvPr/>
        </p:nvSpPr>
        <p:spPr bwMode="auto">
          <a:xfrm>
            <a:off x="3117850" y="339725"/>
            <a:ext cx="9288463" cy="1247775"/>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ITALIA / ALBICOCCHE: </a:t>
            </a:r>
            <a:r>
              <a:rPr lang="it-IT" sz="3500" i="1">
                <a:solidFill>
                  <a:srgbClr val="7030A0"/>
                </a:solidFill>
                <a:latin typeface="Calibri" pitchFamily="34" charset="0"/>
              </a:rPr>
              <a:t>trend delle esportazioni</a:t>
            </a:r>
          </a:p>
          <a:p>
            <a:pPr hangingPunct="0"/>
            <a:r>
              <a:rPr lang="it-IT" sz="3500" i="1">
                <a:solidFill>
                  <a:srgbClr val="7030A0"/>
                </a:solidFill>
                <a:latin typeface="Calibri" pitchFamily="34" charset="0"/>
              </a:rPr>
              <a:t>in quantità, valore e prezzo medio</a:t>
            </a:r>
          </a:p>
        </p:txBody>
      </p:sp>
      <p:sp>
        <p:nvSpPr>
          <p:cNvPr id="21515" name="Rettangolo 18"/>
          <p:cNvSpPr>
            <a:spLocks noChangeArrowheads="1"/>
          </p:cNvSpPr>
          <p:nvPr/>
        </p:nvSpPr>
        <p:spPr bwMode="auto">
          <a:xfrm>
            <a:off x="10101263" y="9340850"/>
            <a:ext cx="2444750"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ISTAT</a:t>
            </a:r>
          </a:p>
        </p:txBody>
      </p:sp>
      <p:pic>
        <p:nvPicPr>
          <p:cNvPr id="21516" name="Immagine 15"/>
          <p:cNvPicPr>
            <a:picLocks noChangeAspect="1"/>
          </p:cNvPicPr>
          <p:nvPr/>
        </p:nvPicPr>
        <p:blipFill>
          <a:blip r:embed="rId6"/>
          <a:srcRect/>
          <a:stretch>
            <a:fillRect/>
          </a:stretch>
        </p:blipFill>
        <p:spPr bwMode="auto">
          <a:xfrm>
            <a:off x="409575" y="601663"/>
            <a:ext cx="1955800" cy="341312"/>
          </a:xfrm>
          <a:prstGeom prst="rect">
            <a:avLst/>
          </a:prstGeom>
          <a:noFill/>
          <a:ln w="9525">
            <a:noFill/>
            <a:miter lim="800000"/>
            <a:headEnd/>
            <a:tailEnd/>
          </a:ln>
        </p:spPr>
      </p:pic>
      <p:sp>
        <p:nvSpPr>
          <p:cNvPr id="21517" name="Rettangolo 6"/>
          <p:cNvSpPr>
            <a:spLocks noChangeArrowheads="1"/>
          </p:cNvSpPr>
          <p:nvPr/>
        </p:nvSpPr>
        <p:spPr bwMode="auto">
          <a:xfrm>
            <a:off x="3167063" y="7685088"/>
            <a:ext cx="9383712" cy="1631950"/>
          </a:xfrm>
          <a:prstGeom prst="rect">
            <a:avLst/>
          </a:prstGeom>
          <a:noFill/>
          <a:ln w="9525">
            <a:noFill/>
            <a:miter lim="800000"/>
            <a:headEnd/>
            <a:tailEnd/>
          </a:ln>
        </p:spPr>
        <p:txBody>
          <a:bodyPr>
            <a:spAutoFit/>
          </a:bodyPr>
          <a:lstStyle/>
          <a:p>
            <a:pPr hangingPunct="0"/>
            <a:r>
              <a:rPr lang="it-IT" sz="2000" b="1">
                <a:latin typeface="Calibri" pitchFamily="34" charset="0"/>
              </a:rPr>
              <a:t>Le esportazioni di albicocche italiane recentemente sono in incremento. Salgono soprattutto le spedizioni dirette in Germania ed Austria, principali mercati esteri tradizionali. Ultimamente si sono inoltre sviluppati i mercati dell’Est Europa, su tutti Slovenia, Ungheria, Repubblica Ceca, Polonia e Romania.   </a:t>
            </a:r>
          </a:p>
          <a:p>
            <a:pPr hangingPunct="0"/>
            <a:r>
              <a:rPr lang="it-IT" sz="2000" b="1">
                <a:latin typeface="Calibri" pitchFamily="34" charset="0"/>
              </a:rPr>
              <a:t>A fronte dell’aumento dei volumi i prezzi medi si sono mantenuti su buoni livelli</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2"/>
          <a:srcRect/>
          <a:stretch>
            <a:fillRect/>
          </a:stretch>
        </p:blipFill>
        <p:spPr bwMode="auto">
          <a:xfrm>
            <a:off x="19050" y="7748588"/>
            <a:ext cx="2667000" cy="2009775"/>
          </a:xfrm>
          <a:prstGeom prst="rect">
            <a:avLst/>
          </a:prstGeom>
          <a:noFill/>
          <a:ln w="9525">
            <a:noFill/>
            <a:miter lim="800000"/>
            <a:headEnd/>
            <a:tailEnd/>
          </a:ln>
        </p:spPr>
      </p:pic>
      <p:sp>
        <p:nvSpPr>
          <p:cNvPr id="22530" name="Rettangolo 7"/>
          <p:cNvSpPr>
            <a:spLocks noChangeArrowheads="1"/>
          </p:cNvSpPr>
          <p:nvPr/>
        </p:nvSpPr>
        <p:spPr bwMode="auto">
          <a:xfrm>
            <a:off x="0" y="0"/>
            <a:ext cx="2686050" cy="6316663"/>
          </a:xfrm>
          <a:prstGeom prst="rect">
            <a:avLst/>
          </a:prstGeom>
          <a:solidFill>
            <a:srgbClr val="7030A0"/>
          </a:solidFill>
          <a:ln w="9525">
            <a:noFill/>
            <a:miter lim="800000"/>
            <a:headEnd/>
            <a:tailEnd/>
          </a:ln>
        </p:spPr>
        <p:txBody>
          <a:bodyPr lIns="50800" tIns="50800" rIns="50800" bIns="50800" anchor="ctr"/>
          <a:lstStyle/>
          <a:p>
            <a:pPr marL="342900" algn="ctr" hangingPunct="0"/>
            <a:endParaRPr lang="it-IT"/>
          </a:p>
        </p:txBody>
      </p:sp>
      <p:pic>
        <p:nvPicPr>
          <p:cNvPr id="22531" name="Immagine 5" descr="http://www.bsnstrategies.com/main/wp-content/uploads/2012/01/logo-regione-emilia-romagna.gif"/>
          <p:cNvPicPr>
            <a:picLocks noChangeAspect="1" noChangeArrowheads="1"/>
          </p:cNvPicPr>
          <p:nvPr/>
        </p:nvPicPr>
        <p:blipFill>
          <a:blip r:embed="rId3"/>
          <a:srcRect/>
          <a:stretch>
            <a:fillRect/>
          </a:stretch>
        </p:blipFill>
        <p:spPr bwMode="auto">
          <a:xfrm>
            <a:off x="381000" y="6605588"/>
            <a:ext cx="2012950" cy="358775"/>
          </a:xfrm>
          <a:prstGeom prst="rect">
            <a:avLst/>
          </a:prstGeom>
          <a:noFill/>
          <a:ln w="9525">
            <a:noFill/>
            <a:miter lim="800000"/>
            <a:headEnd/>
            <a:tailEnd/>
          </a:ln>
        </p:spPr>
      </p:pic>
      <p:sp>
        <p:nvSpPr>
          <p:cNvPr id="6" name="Casella di testo 2"/>
          <p:cNvSpPr txBox="1">
            <a:spLocks noChangeArrowheads="1"/>
          </p:cNvSpPr>
          <p:nvPr/>
        </p:nvSpPr>
        <p:spPr bwMode="auto">
          <a:xfrm>
            <a:off x="-409575" y="935038"/>
            <a:ext cx="3597275" cy="369887"/>
          </a:xfrm>
          <a:prstGeom prst="rect">
            <a:avLst/>
          </a:prstGeom>
          <a:noFill/>
          <a:ln w="9525">
            <a:noFill/>
            <a:miter lim="800000"/>
            <a:headEnd/>
            <a:tailEnd/>
          </a:ln>
        </p:spPr>
        <p:txBody>
          <a:bodyPr/>
          <a:lstStyle/>
          <a:p>
            <a:pPr algn="ctr" hangingPunct="0">
              <a:lnSpc>
                <a:spcPct val="115000"/>
              </a:lnSpc>
              <a:spcAft>
                <a:spcPts val="1000"/>
              </a:spcAft>
              <a:defRPr/>
            </a:pPr>
            <a:r>
              <a:rPr lang="it-IT" sz="800" dirty="0">
                <a:solidFill>
                  <a:schemeClr val="bg1">
                    <a:lumMod val="75000"/>
                  </a:schemeClr>
                </a:solidFill>
                <a:latin typeface="Calibri"/>
                <a:ea typeface="Calibri"/>
                <a:cs typeface="Times New Roman"/>
                <a:sym typeface="Helvetica Light" charset="0"/>
              </a:rPr>
              <a:t>PROGETTI APPROFONDIMENTI E PROSPETTIVE</a:t>
            </a:r>
          </a:p>
        </p:txBody>
      </p:sp>
      <p:sp>
        <p:nvSpPr>
          <p:cNvPr id="22533" name="Rectangle 10"/>
          <p:cNvSpPr>
            <a:spLocks/>
          </p:cNvSpPr>
          <p:nvPr/>
        </p:nvSpPr>
        <p:spPr bwMode="auto">
          <a:xfrm>
            <a:off x="152400" y="1066800"/>
            <a:ext cx="13004800" cy="0"/>
          </a:xfrm>
          <a:prstGeom prst="rect">
            <a:avLst/>
          </a:prstGeom>
          <a:noFill/>
          <a:ln w="9525">
            <a:noFill/>
            <a:miter lim="800000"/>
            <a:headEnd/>
            <a:tailEnd/>
          </a:ln>
        </p:spPr>
        <p:txBody>
          <a:bodyPr wrap="none" lIns="50800" tIns="50800" rIns="50800" bIns="50800" anchor="ctr">
            <a:spAutoFit/>
          </a:bodyPr>
          <a:lstStyle/>
          <a:p>
            <a:pPr eaLnBrk="0" hangingPunct="0"/>
            <a:endParaRPr lang="it-IT"/>
          </a:p>
          <a:p>
            <a:pPr eaLnBrk="0" hangingPunct="0"/>
            <a:endParaRPr lang="it-IT"/>
          </a:p>
        </p:txBody>
      </p:sp>
      <p:pic>
        <p:nvPicPr>
          <p:cNvPr id="22534" name="Immagine 3" descr="http://www.csoservizi.com/press/cso_oriz_trasp_hq.png"/>
          <p:cNvPicPr>
            <a:picLocks noChangeAspect="1" noChangeArrowheads="1"/>
          </p:cNvPicPr>
          <p:nvPr/>
        </p:nvPicPr>
        <p:blipFill>
          <a:blip r:embed="rId4"/>
          <a:srcRect/>
          <a:stretch>
            <a:fillRect/>
          </a:stretch>
        </p:blipFill>
        <p:spPr bwMode="auto">
          <a:xfrm>
            <a:off x="1030288" y="7248525"/>
            <a:ext cx="1358900" cy="566738"/>
          </a:xfrm>
          <a:prstGeom prst="rect">
            <a:avLst/>
          </a:prstGeom>
          <a:noFill/>
          <a:ln w="9525">
            <a:noFill/>
            <a:miter lim="800000"/>
            <a:headEnd/>
            <a:tailEnd/>
          </a:ln>
        </p:spPr>
      </p:pic>
      <p:sp>
        <p:nvSpPr>
          <p:cNvPr id="14" name="Casella di testo 2"/>
          <p:cNvSpPr txBox="1">
            <a:spLocks noChangeArrowheads="1"/>
          </p:cNvSpPr>
          <p:nvPr/>
        </p:nvSpPr>
        <p:spPr bwMode="auto">
          <a:xfrm>
            <a:off x="454025" y="339725"/>
            <a:ext cx="2003425" cy="317500"/>
          </a:xfrm>
          <a:prstGeom prst="rect">
            <a:avLst/>
          </a:prstGeom>
          <a:noFill/>
          <a:ln w="9525">
            <a:noFill/>
            <a:miter lim="800000"/>
            <a:headEnd/>
            <a:tailEnd/>
          </a:ln>
        </p:spPr>
        <p:txBody>
          <a:bodyPr/>
          <a:lstStyle/>
          <a:p>
            <a:pPr algn="r" hangingPunct="0">
              <a:lnSpc>
                <a:spcPct val="115000"/>
              </a:lnSpc>
              <a:spcAft>
                <a:spcPts val="1000"/>
              </a:spcAft>
              <a:defRPr/>
            </a:pPr>
            <a:r>
              <a:rPr lang="it-IT" sz="900" i="1" spc="150" dirty="0">
                <a:solidFill>
                  <a:schemeClr val="bg1">
                    <a:lumMod val="75000"/>
                  </a:schemeClr>
                </a:solidFill>
                <a:latin typeface="Calibri"/>
                <a:ea typeface="Calibri"/>
                <a:cs typeface="Times New Roman"/>
                <a:sym typeface="Helvetica Light" charset="0"/>
              </a:rPr>
              <a:t>Bologna, 10 giugno 2013</a:t>
            </a:r>
            <a:endParaRPr lang="it-IT" sz="900" i="1" dirty="0">
              <a:solidFill>
                <a:schemeClr val="bg1">
                  <a:lumMod val="75000"/>
                </a:schemeClr>
              </a:solidFill>
              <a:latin typeface="Calibri"/>
              <a:ea typeface="Calibri"/>
              <a:cs typeface="Times New Roman"/>
              <a:sym typeface="Helvetica Light" charset="0"/>
            </a:endParaRPr>
          </a:p>
        </p:txBody>
      </p:sp>
      <p:sp>
        <p:nvSpPr>
          <p:cNvPr id="9" name="Rettangolo 8"/>
          <p:cNvSpPr/>
          <p:nvPr/>
        </p:nvSpPr>
        <p:spPr>
          <a:xfrm>
            <a:off x="309563" y="1724025"/>
            <a:ext cx="2084387" cy="2986088"/>
          </a:xfrm>
          <a:prstGeom prst="rect">
            <a:avLst/>
          </a:prstGeom>
        </p:spPr>
        <p:txBody>
          <a:bodyPr>
            <a:spAutoFit/>
          </a:bodyPr>
          <a:lstStyle/>
          <a:p>
            <a:pPr hangingPunct="0">
              <a:defRPr/>
            </a:pPr>
            <a:r>
              <a:rPr lang="it-IT" sz="2000" b="1" dirty="0">
                <a:solidFill>
                  <a:schemeClr val="bg1">
                    <a:lumMod val="95000"/>
                  </a:schemeClr>
                </a:solidFill>
                <a:latin typeface="Calibri" pitchFamily="34" charset="0"/>
                <a:ea typeface="Helvetica Light" charset="0"/>
                <a:cs typeface="Helvetica Light" charset="0"/>
                <a:sym typeface="Helvetica Light" charset="0"/>
              </a:rPr>
              <a:t>IL </a:t>
            </a:r>
            <a:r>
              <a:rPr lang="it-IT" sz="2000" b="1" dirty="0">
                <a:solidFill>
                  <a:schemeClr val="bg1">
                    <a:lumMod val="95000"/>
                  </a:schemeClr>
                </a:solidFill>
                <a:latin typeface="Calibri" pitchFamily="34" charset="0"/>
                <a:ea typeface="Helvetica Light" charset="0"/>
                <a:cs typeface="Helvetica Light" charset="0"/>
                <a:sym typeface="Helvetica Light" charset="0"/>
              </a:rPr>
              <a:t>PUNTO SULLA PRODUZIONE DI PESCHE, NETTARINE, ALBICOCCHE E SUSINE IN ITALIA ED IN EUROPA</a:t>
            </a:r>
          </a:p>
          <a:p>
            <a:pPr algn="r" hangingPunct="0">
              <a:defRPr/>
            </a:pPr>
            <a:endParaRPr lang="it-IT" sz="2000"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600" b="1" dirty="0">
                <a:solidFill>
                  <a:schemeClr val="bg1">
                    <a:lumMod val="95000"/>
                  </a:schemeClr>
                </a:solidFill>
                <a:latin typeface="Calibri" pitchFamily="34" charset="0"/>
                <a:ea typeface="Helvetica Light" charset="0"/>
                <a:cs typeface="Helvetica Light" charset="0"/>
                <a:sym typeface="Helvetica Light" charset="0"/>
              </a:rPr>
              <a:t>Elisa Macchi</a:t>
            </a:r>
            <a:endParaRPr lang="it-IT" sz="1200" i="1" dirty="0">
              <a:solidFill>
                <a:schemeClr val="bg1">
                  <a:lumMod val="95000"/>
                </a:schemeClr>
              </a:solidFill>
              <a:latin typeface="Calibri" pitchFamily="34" charset="0"/>
              <a:ea typeface="Helvetica Light" charset="0"/>
              <a:cs typeface="Helvetica Light" charset="0"/>
              <a:sym typeface="Helvetica Light" charset="0"/>
            </a:endParaRPr>
          </a:p>
          <a:p>
            <a:pPr algn="r" hangingPunct="0">
              <a:defRPr/>
            </a:pPr>
            <a:r>
              <a:rPr lang="it-IT" sz="1200" i="1" dirty="0">
                <a:solidFill>
                  <a:schemeClr val="bg1">
                    <a:lumMod val="95000"/>
                  </a:schemeClr>
                </a:solidFill>
                <a:latin typeface="Calibri" pitchFamily="34" charset="0"/>
                <a:ea typeface="Helvetica Light" charset="0"/>
                <a:cs typeface="Helvetica Light" charset="0"/>
                <a:sym typeface="Helvetica Light" charset="0"/>
              </a:rPr>
              <a:t>Centro Servizi Ortofrutticoli</a:t>
            </a:r>
          </a:p>
        </p:txBody>
      </p:sp>
      <p:sp>
        <p:nvSpPr>
          <p:cNvPr id="22537" name="Rettangolo 1"/>
          <p:cNvSpPr>
            <a:spLocks noChangeArrowheads="1"/>
          </p:cNvSpPr>
          <p:nvPr/>
        </p:nvSpPr>
        <p:spPr bwMode="auto">
          <a:xfrm>
            <a:off x="3117850" y="317500"/>
            <a:ext cx="9288463" cy="1246188"/>
          </a:xfrm>
          <a:prstGeom prst="rect">
            <a:avLst/>
          </a:prstGeom>
          <a:noFill/>
          <a:ln w="9525">
            <a:noFill/>
            <a:miter lim="800000"/>
            <a:headEnd/>
            <a:tailEnd/>
          </a:ln>
        </p:spPr>
        <p:txBody>
          <a:bodyPr>
            <a:spAutoFit/>
          </a:bodyPr>
          <a:lstStyle/>
          <a:p>
            <a:pPr hangingPunct="0"/>
            <a:r>
              <a:rPr lang="it-IT" sz="4000" b="1">
                <a:solidFill>
                  <a:srgbClr val="7030A0"/>
                </a:solidFill>
                <a:latin typeface="Calibri" pitchFamily="34" charset="0"/>
              </a:rPr>
              <a:t>ITALIA / ALBICOCCHE:</a:t>
            </a:r>
            <a:br>
              <a:rPr lang="it-IT" sz="4000" b="1">
                <a:solidFill>
                  <a:srgbClr val="7030A0"/>
                </a:solidFill>
                <a:latin typeface="Calibri" pitchFamily="34" charset="0"/>
              </a:rPr>
            </a:br>
            <a:r>
              <a:rPr lang="it-IT" sz="3500" i="1">
                <a:solidFill>
                  <a:srgbClr val="7030A0"/>
                </a:solidFill>
                <a:latin typeface="Calibri" pitchFamily="34" charset="0"/>
              </a:rPr>
              <a:t>stagionalità delle esportazioni</a:t>
            </a:r>
          </a:p>
        </p:txBody>
      </p:sp>
      <p:sp>
        <p:nvSpPr>
          <p:cNvPr id="22538" name="Rettangolo 18"/>
          <p:cNvSpPr>
            <a:spLocks noChangeArrowheads="1"/>
          </p:cNvSpPr>
          <p:nvPr/>
        </p:nvSpPr>
        <p:spPr bwMode="auto">
          <a:xfrm>
            <a:off x="10101263" y="9340850"/>
            <a:ext cx="2444750" cy="277813"/>
          </a:xfrm>
          <a:prstGeom prst="rect">
            <a:avLst/>
          </a:prstGeom>
          <a:noFill/>
          <a:ln w="9525">
            <a:noFill/>
            <a:miter lim="800000"/>
            <a:headEnd/>
            <a:tailEnd/>
          </a:ln>
        </p:spPr>
        <p:txBody>
          <a:bodyPr wrap="none">
            <a:spAutoFit/>
          </a:bodyPr>
          <a:lstStyle/>
          <a:p>
            <a:pPr algn="r" hangingPunct="0"/>
            <a:r>
              <a:rPr lang="it-IT" sz="1200" i="1">
                <a:latin typeface="Calibri" pitchFamily="34" charset="0"/>
              </a:rPr>
              <a:t>fonte: elaborazioni CSO su dati ISTAT</a:t>
            </a:r>
          </a:p>
        </p:txBody>
      </p:sp>
      <p:pic>
        <p:nvPicPr>
          <p:cNvPr id="22539" name="Immagine 15"/>
          <p:cNvPicPr>
            <a:picLocks noChangeAspect="1"/>
          </p:cNvPicPr>
          <p:nvPr/>
        </p:nvPicPr>
        <p:blipFill>
          <a:blip r:embed="rId5"/>
          <a:srcRect/>
          <a:stretch>
            <a:fillRect/>
          </a:stretch>
        </p:blipFill>
        <p:spPr bwMode="auto">
          <a:xfrm>
            <a:off x="409575" y="601663"/>
            <a:ext cx="1955800" cy="341312"/>
          </a:xfrm>
          <a:prstGeom prst="rect">
            <a:avLst/>
          </a:prstGeom>
          <a:noFill/>
          <a:ln w="9525">
            <a:noFill/>
            <a:miter lim="800000"/>
            <a:headEnd/>
            <a:tailEnd/>
          </a:ln>
        </p:spPr>
      </p:pic>
      <p:sp>
        <p:nvSpPr>
          <p:cNvPr id="22540" name="Rettangolo 6"/>
          <p:cNvSpPr>
            <a:spLocks noChangeArrowheads="1"/>
          </p:cNvSpPr>
          <p:nvPr/>
        </p:nvSpPr>
        <p:spPr bwMode="auto">
          <a:xfrm>
            <a:off x="3167063" y="8416925"/>
            <a:ext cx="9383712" cy="708025"/>
          </a:xfrm>
          <a:prstGeom prst="rect">
            <a:avLst/>
          </a:prstGeom>
          <a:noFill/>
          <a:ln w="9525">
            <a:noFill/>
            <a:miter lim="800000"/>
            <a:headEnd/>
            <a:tailEnd/>
          </a:ln>
        </p:spPr>
        <p:txBody>
          <a:bodyPr>
            <a:spAutoFit/>
          </a:bodyPr>
          <a:lstStyle/>
          <a:p>
            <a:pPr hangingPunct="0"/>
            <a:r>
              <a:rPr lang="it-IT" sz="2000" b="1">
                <a:latin typeface="Calibri" pitchFamily="34" charset="0"/>
              </a:rPr>
              <a:t>L’export è concentrato nel trimestre maggio-luglio. </a:t>
            </a:r>
          </a:p>
          <a:p>
            <a:pPr hangingPunct="0"/>
            <a:r>
              <a:rPr lang="it-IT" sz="2000" b="1">
                <a:latin typeface="Calibri" pitchFamily="34" charset="0"/>
              </a:rPr>
              <a:t>Incrementano le spedizioni sui mercati esteri di albicocche nei mesi di giugno e luglio </a:t>
            </a:r>
          </a:p>
        </p:txBody>
      </p:sp>
      <p:pic>
        <p:nvPicPr>
          <p:cNvPr id="22541" name="Picture 2"/>
          <p:cNvPicPr>
            <a:picLocks noChangeAspect="1" noChangeArrowheads="1"/>
          </p:cNvPicPr>
          <p:nvPr/>
        </p:nvPicPr>
        <p:blipFill>
          <a:blip r:embed="rId6"/>
          <a:srcRect/>
          <a:stretch>
            <a:fillRect/>
          </a:stretch>
        </p:blipFill>
        <p:spPr bwMode="auto">
          <a:xfrm>
            <a:off x="3262313" y="1839913"/>
            <a:ext cx="9359900" cy="61055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4_Tema di Office">
  <a:themeElements>
    <a:clrScheme name="">
      <a:dk1>
        <a:srgbClr val="000000"/>
      </a:dk1>
      <a:lt1>
        <a:srgbClr val="FFFFFF"/>
      </a:lt1>
      <a:dk2>
        <a:srgbClr val="42464D"/>
      </a:dk2>
      <a:lt2>
        <a:srgbClr val="D4D6D9"/>
      </a:lt2>
      <a:accent1>
        <a:srgbClr val="095CC4"/>
      </a:accent1>
      <a:accent2>
        <a:srgbClr val="1B8518"/>
      </a:accent2>
      <a:accent3>
        <a:srgbClr val="FFFFFF"/>
      </a:accent3>
      <a:accent4>
        <a:srgbClr val="000000"/>
      </a:accent4>
      <a:accent5>
        <a:srgbClr val="AAB5DE"/>
      </a:accent5>
      <a:accent6>
        <a:srgbClr val="177815"/>
      </a:accent6>
      <a:hlink>
        <a:srgbClr val="0000FF"/>
      </a:hlink>
      <a:folHlink>
        <a:srgbClr val="FF00FF"/>
      </a:folHlink>
    </a:clrScheme>
    <a:fontScheme name="Tema di Offic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it-IT"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it-IT"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Tema di Office">
  <a:themeElements>
    <a:clrScheme name="">
      <a:dk1>
        <a:srgbClr val="572E2D"/>
      </a:dk1>
      <a:lt1>
        <a:srgbClr val="2A5657"/>
      </a:lt1>
      <a:dk2>
        <a:srgbClr val="42464D"/>
      </a:dk2>
      <a:lt2>
        <a:srgbClr val="D4D6D9"/>
      </a:lt2>
      <a:accent1>
        <a:srgbClr val="095CC4"/>
      </a:accent1>
      <a:accent2>
        <a:srgbClr val="1B8518"/>
      </a:accent2>
      <a:accent3>
        <a:srgbClr val="ACB4B4"/>
      </a:accent3>
      <a:accent4>
        <a:srgbClr val="492625"/>
      </a:accent4>
      <a:accent5>
        <a:srgbClr val="AAB5DE"/>
      </a:accent5>
      <a:accent6>
        <a:srgbClr val="17781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TotalTime>
  <Words>3116</Words>
  <Application>Microsoft Office PowerPoint</Application>
  <PresentationFormat>Personalizzato</PresentationFormat>
  <Paragraphs>499</Paragraphs>
  <Slides>42</Slides>
  <Notes>0</Notes>
  <HiddenSlides>0</HiddenSlides>
  <MMClips>0</MMClips>
  <ScaleCrop>false</ScaleCrop>
  <HeadingPairs>
    <vt:vector size="6" baseType="variant">
      <vt:variant>
        <vt:lpstr>Caratteri utilizzati</vt:lpstr>
      </vt:variant>
      <vt:variant>
        <vt:i4>6</vt:i4>
      </vt:variant>
      <vt:variant>
        <vt:lpstr>Modello struttura</vt:lpstr>
      </vt:variant>
      <vt:variant>
        <vt:i4>1</vt:i4>
      </vt:variant>
      <vt:variant>
        <vt:lpstr>Titoli diapositive</vt:lpstr>
      </vt:variant>
      <vt:variant>
        <vt:i4>42</vt:i4>
      </vt:variant>
    </vt:vector>
  </HeadingPairs>
  <TitlesOfParts>
    <vt:vector size="49" baseType="lpstr">
      <vt:lpstr>Helvetica Light</vt:lpstr>
      <vt:lpstr>Arial</vt:lpstr>
      <vt:lpstr>Noteworthy Bold</vt:lpstr>
      <vt:lpstr>Calibri</vt:lpstr>
      <vt:lpstr>Times New Roman</vt:lpstr>
      <vt:lpstr>Webdings</vt:lpstr>
      <vt:lpstr>4_Tema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Progetti di CSO per la promozione della frutta</dc:title>
  <dc:creator>Alessandra Ravaioli</dc:creator>
  <cp:lastModifiedBy>pirani_p</cp:lastModifiedBy>
  <cp:revision>91</cp:revision>
  <dcterms:modified xsi:type="dcterms:W3CDTF">2013-06-12T07:32:53Z</dcterms:modified>
</cp:coreProperties>
</file>