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8" r:id="rId3"/>
    <p:sldId id="257" r:id="rId4"/>
    <p:sldId id="259" r:id="rId5"/>
    <p:sldId id="260" r:id="rId6"/>
    <p:sldId id="261" r:id="rId7"/>
    <p:sldId id="262" r:id="rId8"/>
    <p:sldId id="263" r:id="rId9"/>
    <p:sldId id="264" r:id="rId10"/>
    <p:sldId id="265" r:id="rId11"/>
    <p:sldId id="266" r:id="rId12"/>
    <p:sldId id="268" r:id="rId13"/>
    <p:sldId id="267" r:id="rId14"/>
    <p:sldId id="269" r:id="rId15"/>
    <p:sldId id="285" r:id="rId16"/>
    <p:sldId id="280" r:id="rId17"/>
    <p:sldId id="271" r:id="rId18"/>
    <p:sldId id="272" r:id="rId19"/>
    <p:sldId id="273" r:id="rId20"/>
    <p:sldId id="279" r:id="rId21"/>
    <p:sldId id="282" r:id="rId22"/>
    <p:sldId id="281" r:id="rId23"/>
    <p:sldId id="276" r:id="rId24"/>
    <p:sldId id="278" r:id="rId25"/>
    <p:sldId id="284"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35" autoAdjust="0"/>
    <p:restoredTop sz="94660"/>
  </p:normalViewPr>
  <p:slideViewPr>
    <p:cSldViewPr>
      <p:cViewPr>
        <p:scale>
          <a:sx n="100" d="100"/>
          <a:sy n="100" d="100"/>
        </p:scale>
        <p:origin x="-510" y="112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199E6-E177-4194-8E52-6891BB58C660}" type="datetimeFigureOut">
              <a:rPr lang="it-IT" smtClean="0"/>
              <a:pPr/>
              <a:t>18/09/2020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4F1D0C-4F5A-4FAC-9251-9B3C5AE19906}"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F80E65F-CF7D-4613-BF46-0B11394D6C0F}" type="datetimeFigureOut">
              <a:rPr lang="it-IT" smtClean="0"/>
              <a:pPr/>
              <a:t>18/09/2020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028E1CA-BF09-44A6-A763-632FE552F4B0}"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80E65F-CF7D-4613-BF46-0B11394D6C0F}" type="datetimeFigureOut">
              <a:rPr lang="it-IT" smtClean="0"/>
              <a:pPr/>
              <a:t>18/09/2020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8E1CA-BF09-44A6-A763-632FE552F4B0}"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2.jpe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G_1683.JPG"/>
          <p:cNvPicPr>
            <a:picLocks noChangeAspect="1"/>
          </p:cNvPicPr>
          <p:nvPr/>
        </p:nvPicPr>
        <p:blipFill>
          <a:blip r:embed="rId2" cstate="print"/>
          <a:stretch>
            <a:fillRect/>
          </a:stretch>
        </p:blipFill>
        <p:spPr>
          <a:xfrm>
            <a:off x="0" y="0"/>
            <a:ext cx="9144000" cy="6858000"/>
          </a:xfrm>
          <a:prstGeom prst="rect">
            <a:avLst/>
          </a:prstGeom>
        </p:spPr>
      </p:pic>
      <p:sp>
        <p:nvSpPr>
          <p:cNvPr id="2" name="Titolo 1"/>
          <p:cNvSpPr>
            <a:spLocks noGrp="1"/>
          </p:cNvSpPr>
          <p:nvPr>
            <p:ph type="ctrTitle"/>
          </p:nvPr>
        </p:nvSpPr>
        <p:spPr>
          <a:xfrm>
            <a:off x="685800" y="476672"/>
            <a:ext cx="7772400" cy="4452525"/>
          </a:xfrm>
        </p:spPr>
        <p:txBody>
          <a:bodyPr>
            <a:normAutofit fontScale="90000"/>
          </a:bodyPr>
          <a:lstStyle/>
          <a:p>
            <a:r>
              <a:rPr lang="it-IT" b="1" i="1" dirty="0" smtClean="0">
                <a:solidFill>
                  <a:srgbClr val="FFFF00"/>
                </a:solidFill>
              </a:rPr>
              <a:t/>
            </a:r>
            <a:br>
              <a:rPr lang="it-IT" b="1" i="1" dirty="0" smtClean="0">
                <a:solidFill>
                  <a:srgbClr val="FFFF00"/>
                </a:solidFill>
              </a:rPr>
            </a:br>
            <a:r>
              <a:rPr lang="it-IT" b="1" i="1" dirty="0" smtClean="0">
                <a:solidFill>
                  <a:srgbClr val="FFFF00"/>
                </a:solidFill>
              </a:rPr>
              <a:t>Le opportunità di una filiera per le piante officinali</a:t>
            </a:r>
            <a:r>
              <a:rPr lang="it-IT" dirty="0" smtClean="0">
                <a:solidFill>
                  <a:srgbClr val="FFFF00"/>
                </a:solidFill>
              </a:rPr>
              <a:t/>
            </a:r>
            <a:br>
              <a:rPr lang="it-IT" dirty="0" smtClean="0">
                <a:solidFill>
                  <a:srgbClr val="FFFF00"/>
                </a:solidFill>
              </a:rPr>
            </a:br>
            <a:r>
              <a:rPr lang="it-IT" dirty="0" smtClean="0">
                <a:solidFill>
                  <a:srgbClr val="FFFF00"/>
                </a:solidFill>
              </a:rPr>
              <a:t>martedì 8 settembre 2020</a:t>
            </a:r>
            <a:br>
              <a:rPr lang="it-IT" dirty="0" smtClean="0">
                <a:solidFill>
                  <a:srgbClr val="FFFF00"/>
                </a:solidFill>
              </a:rPr>
            </a:br>
            <a:r>
              <a:rPr lang="it-IT" dirty="0" smtClean="0">
                <a:solidFill>
                  <a:srgbClr val="FFFF00"/>
                </a:solidFill>
              </a:rPr>
              <a:t/>
            </a:r>
            <a:br>
              <a:rPr lang="it-IT" dirty="0" smtClean="0">
                <a:solidFill>
                  <a:srgbClr val="FFFF00"/>
                </a:solidFill>
              </a:rPr>
            </a:br>
            <a:r>
              <a:rPr lang="it-IT" dirty="0" smtClean="0">
                <a:solidFill>
                  <a:srgbClr val="FFFF00"/>
                </a:solidFill>
              </a:rPr>
              <a:t> Le erbe officinali in Emilia Romagna esperienze, realtà, e possibilità di sviluppo </a:t>
            </a:r>
            <a:r>
              <a:rPr lang="it-IT" dirty="0" smtClean="0"/>
              <a:t/>
            </a:r>
            <a:br>
              <a:rPr lang="it-IT" dirty="0" smtClean="0"/>
            </a:br>
            <a:endParaRPr lang="it-IT" b="1" dirty="0">
              <a:solidFill>
                <a:srgbClr val="FFFF00"/>
              </a:solidFill>
            </a:endParaRPr>
          </a:p>
        </p:txBody>
      </p:sp>
      <p:sp>
        <p:nvSpPr>
          <p:cNvPr id="3" name="Sottotitolo 2"/>
          <p:cNvSpPr>
            <a:spLocks noGrp="1"/>
          </p:cNvSpPr>
          <p:nvPr>
            <p:ph type="subTitle" idx="1"/>
          </p:nvPr>
        </p:nvSpPr>
        <p:spPr/>
        <p:txBody>
          <a:bodyPr/>
          <a:lstStyle/>
          <a:p>
            <a:endParaRPr lang="it-IT" dirty="0">
              <a:solidFill>
                <a:srgbClr val="FFFF00"/>
              </a:solidFill>
            </a:endParaRPr>
          </a:p>
          <a:p>
            <a:r>
              <a:rPr lang="it-IT" dirty="0" smtClean="0">
                <a:solidFill>
                  <a:srgbClr val="FFFF00"/>
                </a:solidFill>
              </a:rPr>
              <a:t>			</a:t>
            </a:r>
            <a:endParaRPr lang="it-IT" dirty="0">
              <a:solidFill>
                <a:srgbClr val="FFFF00"/>
              </a:solidFill>
            </a:endParaRPr>
          </a:p>
        </p:txBody>
      </p:sp>
      <p:pic>
        <p:nvPicPr>
          <p:cNvPr id="7" name="Immagine 6" descr="logo giardino.jpg"/>
          <p:cNvPicPr>
            <a:picLocks noChangeAspect="1"/>
          </p:cNvPicPr>
          <p:nvPr/>
        </p:nvPicPr>
        <p:blipFill>
          <a:blip r:embed="rId3"/>
          <a:stretch>
            <a:fillRect/>
          </a:stretch>
        </p:blipFill>
        <p:spPr>
          <a:xfrm>
            <a:off x="7786710" y="5429264"/>
            <a:ext cx="1152532" cy="110188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1506" name="Picture 2" descr="F:\Foto varie x serata bartoli\DSCN2282.JPG"/>
          <p:cNvPicPr>
            <a:picLocks noGrp="1" noChangeAspect="1" noChangeArrowheads="1"/>
          </p:cNvPicPr>
          <p:nvPr>
            <p:ph idx="1"/>
          </p:nvPr>
        </p:nvPicPr>
        <p:blipFill>
          <a:blip r:embed="rId2" cstate="print"/>
          <a:srcRect/>
          <a:stretch>
            <a:fillRect/>
          </a:stretch>
        </p:blipFill>
        <p:spPr bwMode="auto">
          <a:xfrm>
            <a:off x="323528" y="188640"/>
            <a:ext cx="2249223" cy="1686917"/>
          </a:xfrm>
          <a:prstGeom prst="rect">
            <a:avLst/>
          </a:prstGeom>
          <a:noFill/>
        </p:spPr>
      </p:pic>
      <p:pic>
        <p:nvPicPr>
          <p:cNvPr id="21507" name="Picture 3" descr="F:\Foto varie x serata bartoli\Foto giardino aprile 010.jpg"/>
          <p:cNvPicPr>
            <a:picLocks noChangeAspect="1" noChangeArrowheads="1"/>
          </p:cNvPicPr>
          <p:nvPr/>
        </p:nvPicPr>
        <p:blipFill>
          <a:blip r:embed="rId3" cstate="print"/>
          <a:srcRect/>
          <a:stretch>
            <a:fillRect/>
          </a:stretch>
        </p:blipFill>
        <p:spPr bwMode="auto">
          <a:xfrm>
            <a:off x="3779912" y="116632"/>
            <a:ext cx="4310608" cy="3232956"/>
          </a:xfrm>
          <a:prstGeom prst="rect">
            <a:avLst/>
          </a:prstGeom>
          <a:noFill/>
        </p:spPr>
      </p:pic>
      <p:pic>
        <p:nvPicPr>
          <p:cNvPr id="21508" name="Picture 4" descr="F:\Foto varie x serata bartoli\Giardino luglio 003.jpg"/>
          <p:cNvPicPr>
            <a:picLocks noChangeAspect="1" noChangeArrowheads="1"/>
          </p:cNvPicPr>
          <p:nvPr/>
        </p:nvPicPr>
        <p:blipFill>
          <a:blip r:embed="rId4" cstate="print"/>
          <a:srcRect/>
          <a:stretch>
            <a:fillRect/>
          </a:stretch>
        </p:blipFill>
        <p:spPr bwMode="auto">
          <a:xfrm>
            <a:off x="323528" y="2132856"/>
            <a:ext cx="2630421" cy="1972816"/>
          </a:xfrm>
          <a:prstGeom prst="rect">
            <a:avLst/>
          </a:prstGeom>
          <a:noFill/>
        </p:spPr>
      </p:pic>
      <p:pic>
        <p:nvPicPr>
          <p:cNvPr id="21509" name="Picture 5" descr="F:\timo cedrino\timo cedrino1905.JPG"/>
          <p:cNvPicPr>
            <a:picLocks noChangeAspect="1" noChangeArrowheads="1"/>
          </p:cNvPicPr>
          <p:nvPr/>
        </p:nvPicPr>
        <p:blipFill>
          <a:blip r:embed="rId5" cstate="print"/>
          <a:srcRect/>
          <a:stretch>
            <a:fillRect/>
          </a:stretch>
        </p:blipFill>
        <p:spPr bwMode="auto">
          <a:xfrm>
            <a:off x="3203848" y="3200400"/>
            <a:ext cx="4876800" cy="3657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22530" name="Picture 2" descr="Seminatrice di precisione | Canapuglia"/>
          <p:cNvPicPr>
            <a:picLocks noChangeAspect="1" noChangeArrowheads="1"/>
          </p:cNvPicPr>
          <p:nvPr/>
        </p:nvPicPr>
        <p:blipFill>
          <a:blip r:embed="rId2" cstate="print"/>
          <a:srcRect/>
          <a:stretch>
            <a:fillRect/>
          </a:stretch>
        </p:blipFill>
        <p:spPr bwMode="auto">
          <a:xfrm>
            <a:off x="4644008" y="404664"/>
            <a:ext cx="3744416" cy="3744416"/>
          </a:xfrm>
          <a:prstGeom prst="rect">
            <a:avLst/>
          </a:prstGeom>
          <a:noFill/>
        </p:spPr>
      </p:pic>
      <p:pic>
        <p:nvPicPr>
          <p:cNvPr id="22532" name="Picture 4" descr="Seminatrice Regolabile EA-M Multi-Star® Wolf Garten 1814000 -  FerramentaMania"/>
          <p:cNvPicPr>
            <a:picLocks noChangeAspect="1" noChangeArrowheads="1"/>
          </p:cNvPicPr>
          <p:nvPr/>
        </p:nvPicPr>
        <p:blipFill>
          <a:blip r:embed="rId3" cstate="print"/>
          <a:srcRect/>
          <a:stretch>
            <a:fillRect/>
          </a:stretch>
        </p:blipFill>
        <p:spPr bwMode="auto">
          <a:xfrm>
            <a:off x="1259632" y="548680"/>
            <a:ext cx="2143125" cy="2143125"/>
          </a:xfrm>
          <a:prstGeom prst="rect">
            <a:avLst/>
          </a:prstGeom>
          <a:noFill/>
        </p:spPr>
      </p:pic>
      <p:pic>
        <p:nvPicPr>
          <p:cNvPr id="22534" name="Picture 6" descr="SEMINATRICE - SUPER SAALET - Ingegnoli"/>
          <p:cNvPicPr>
            <a:picLocks noChangeAspect="1" noChangeArrowheads="1"/>
          </p:cNvPicPr>
          <p:nvPr/>
        </p:nvPicPr>
        <p:blipFill>
          <a:blip r:embed="rId4" cstate="print"/>
          <a:srcRect/>
          <a:stretch>
            <a:fillRect/>
          </a:stretch>
        </p:blipFill>
        <p:spPr bwMode="auto">
          <a:xfrm>
            <a:off x="5868144" y="4149080"/>
            <a:ext cx="2144689" cy="2144689"/>
          </a:xfrm>
          <a:prstGeom prst="rect">
            <a:avLst/>
          </a:prstGeom>
          <a:noFill/>
        </p:spPr>
      </p:pic>
      <p:pic>
        <p:nvPicPr>
          <p:cNvPr id="22536" name="Picture 8" descr="Seminatrici: guida completa alla scelta e acquisto"/>
          <p:cNvPicPr>
            <a:picLocks noChangeAspect="1" noChangeArrowheads="1"/>
          </p:cNvPicPr>
          <p:nvPr/>
        </p:nvPicPr>
        <p:blipFill>
          <a:blip r:embed="rId5" cstate="print"/>
          <a:srcRect/>
          <a:stretch>
            <a:fillRect/>
          </a:stretch>
        </p:blipFill>
        <p:spPr bwMode="auto">
          <a:xfrm>
            <a:off x="0" y="2924944"/>
            <a:ext cx="4808606" cy="343815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6626" name="Picture 2" descr="https://www.mondomacchina.it/ew/ew_rivista/images/imageset/big_pacciamatura%203-4%202014%20-%201.jpg"/>
          <p:cNvPicPr>
            <a:picLocks noChangeAspect="1" noChangeArrowheads="1"/>
          </p:cNvPicPr>
          <p:nvPr/>
        </p:nvPicPr>
        <p:blipFill>
          <a:blip r:embed="rId2" cstate="print"/>
          <a:srcRect/>
          <a:stretch>
            <a:fillRect/>
          </a:stretch>
        </p:blipFill>
        <p:spPr bwMode="auto">
          <a:xfrm>
            <a:off x="251520" y="548680"/>
            <a:ext cx="4466861" cy="3350146"/>
          </a:xfrm>
          <a:prstGeom prst="rect">
            <a:avLst/>
          </a:prstGeom>
          <a:noFill/>
        </p:spPr>
      </p:pic>
      <p:pic>
        <p:nvPicPr>
          <p:cNvPr id="26628" name="Picture 4" descr="Fishlor Trapiantatrice per piantine, 1pz Piantina per piantine Piantatrici  per bulbi Trapiantatrice per ortaggi Pianta Giovane Giardino Serra  Strumento per trapianto Manuale(Doppio-Handle): Amazon.it: Giardino e  giardinaggio"/>
          <p:cNvPicPr>
            <a:picLocks noChangeAspect="1" noChangeArrowheads="1"/>
          </p:cNvPicPr>
          <p:nvPr/>
        </p:nvPicPr>
        <p:blipFill>
          <a:blip r:embed="rId3" cstate="print"/>
          <a:srcRect/>
          <a:stretch>
            <a:fillRect/>
          </a:stretch>
        </p:blipFill>
        <p:spPr bwMode="auto">
          <a:xfrm>
            <a:off x="6444208" y="908720"/>
            <a:ext cx="2143125" cy="2143125"/>
          </a:xfrm>
          <a:prstGeom prst="rect">
            <a:avLst/>
          </a:prstGeom>
          <a:noFill/>
        </p:spPr>
      </p:pic>
      <p:sp>
        <p:nvSpPr>
          <p:cNvPr id="26630" name="AutoShape 6" descr="Trapiantatrice Unifox, evoluzione in campo - AgroNotizie - Agrimeccan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6632" name="AutoShape 8" descr="Trapiantatrice Unifox, evoluzione in campo - AgroNotizie - Agrimeccan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6634" name="AutoShape 10" descr="Trapiantatrice Unifox, evoluzione in campo - AgroNotizie - Agrimeccan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6636" name="Picture 12" descr="Trapiantatrice Unifox, evoluzione in campo - AgroNotizie - Agrimeccanica"/>
          <p:cNvPicPr>
            <a:picLocks noChangeAspect="1" noChangeArrowheads="1"/>
          </p:cNvPicPr>
          <p:nvPr/>
        </p:nvPicPr>
        <p:blipFill>
          <a:blip r:embed="rId4" cstate="print"/>
          <a:srcRect/>
          <a:stretch>
            <a:fillRect/>
          </a:stretch>
        </p:blipFill>
        <p:spPr bwMode="auto">
          <a:xfrm>
            <a:off x="4932040" y="3212976"/>
            <a:ext cx="3701372" cy="2482628"/>
          </a:xfrm>
          <a:prstGeom prst="rect">
            <a:avLst/>
          </a:prstGeom>
          <a:noFill/>
        </p:spPr>
      </p:pic>
      <p:pic>
        <p:nvPicPr>
          <p:cNvPr id="26638" name="Picture 14" descr="Gamma di Trapiantatrici per ortaggi Multi-Planter"/>
          <p:cNvPicPr>
            <a:picLocks noChangeAspect="1" noChangeArrowheads="1"/>
          </p:cNvPicPr>
          <p:nvPr/>
        </p:nvPicPr>
        <p:blipFill>
          <a:blip r:embed="rId5" cstate="print"/>
          <a:srcRect/>
          <a:stretch>
            <a:fillRect/>
          </a:stretch>
        </p:blipFill>
        <p:spPr bwMode="auto">
          <a:xfrm>
            <a:off x="4932040" y="620688"/>
            <a:ext cx="1944216" cy="1953986"/>
          </a:xfrm>
          <a:prstGeom prst="rect">
            <a:avLst/>
          </a:prstGeom>
          <a:noFill/>
        </p:spPr>
      </p:pic>
      <p:pic>
        <p:nvPicPr>
          <p:cNvPr id="26639" name="Picture 15" descr="F:\macchine\foto5.jpg"/>
          <p:cNvPicPr>
            <a:picLocks noGrp="1" noChangeAspect="1" noChangeArrowheads="1"/>
          </p:cNvPicPr>
          <p:nvPr>
            <p:ph idx="1"/>
          </p:nvPr>
        </p:nvPicPr>
        <p:blipFill>
          <a:blip r:embed="rId6" cstate="print"/>
          <a:srcRect/>
          <a:stretch>
            <a:fillRect/>
          </a:stretch>
        </p:blipFill>
        <p:spPr bwMode="auto">
          <a:xfrm>
            <a:off x="2195736" y="3212976"/>
            <a:ext cx="1728192" cy="270661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emi di soia"/>
          <p:cNvPicPr>
            <a:picLocks noChangeAspect="1" noChangeArrowheads="1"/>
          </p:cNvPicPr>
          <p:nvPr/>
        </p:nvPicPr>
        <p:blipFill>
          <a:blip r:embed="rId2" cstate="print"/>
          <a:srcRect/>
          <a:stretch>
            <a:fillRect/>
          </a:stretch>
        </p:blipFill>
        <p:spPr bwMode="auto">
          <a:xfrm>
            <a:off x="0" y="404664"/>
            <a:ext cx="2828925" cy="1609726"/>
          </a:xfrm>
          <a:prstGeom prst="rect">
            <a:avLst/>
          </a:prstGeom>
          <a:noFill/>
        </p:spPr>
      </p:pic>
      <p:pic>
        <p:nvPicPr>
          <p:cNvPr id="25604" name="Picture 4" descr="Sarchiatrice montata su trattore - RB - Terrateck SAS - da diserbo"/>
          <p:cNvPicPr>
            <a:picLocks noChangeAspect="1" noChangeArrowheads="1"/>
          </p:cNvPicPr>
          <p:nvPr/>
        </p:nvPicPr>
        <p:blipFill>
          <a:blip r:embed="rId3" cstate="print"/>
          <a:srcRect/>
          <a:stretch>
            <a:fillRect/>
          </a:stretch>
        </p:blipFill>
        <p:spPr bwMode="auto">
          <a:xfrm>
            <a:off x="3131840" y="0"/>
            <a:ext cx="2143125" cy="2143125"/>
          </a:xfrm>
          <a:prstGeom prst="rect">
            <a:avLst/>
          </a:prstGeom>
          <a:noFill/>
        </p:spPr>
      </p:pic>
      <p:pic>
        <p:nvPicPr>
          <p:cNvPr id="25606" name="Picture 6" descr="Steketee tra fila coltivatore-weeder • Duijndam Machines"/>
          <p:cNvPicPr>
            <a:picLocks noChangeAspect="1" noChangeArrowheads="1"/>
          </p:cNvPicPr>
          <p:nvPr/>
        </p:nvPicPr>
        <p:blipFill>
          <a:blip r:embed="rId4" cstate="print"/>
          <a:srcRect/>
          <a:stretch>
            <a:fillRect/>
          </a:stretch>
        </p:blipFill>
        <p:spPr bwMode="auto">
          <a:xfrm>
            <a:off x="251520" y="2132856"/>
            <a:ext cx="2867025" cy="1590675"/>
          </a:xfrm>
          <a:prstGeom prst="rect">
            <a:avLst/>
          </a:prstGeom>
          <a:noFill/>
        </p:spPr>
      </p:pic>
      <p:pic>
        <p:nvPicPr>
          <p:cNvPr id="25608" name="Picture 8" descr="Breviglieri INTERFILARE coltivatore fresatrici • Duijndam Machines"/>
          <p:cNvPicPr>
            <a:picLocks noChangeAspect="1" noChangeArrowheads="1"/>
          </p:cNvPicPr>
          <p:nvPr/>
        </p:nvPicPr>
        <p:blipFill>
          <a:blip r:embed="rId5" cstate="print"/>
          <a:srcRect/>
          <a:stretch>
            <a:fillRect/>
          </a:stretch>
        </p:blipFill>
        <p:spPr bwMode="auto">
          <a:xfrm>
            <a:off x="2843808" y="4005064"/>
            <a:ext cx="2619375" cy="1743076"/>
          </a:xfrm>
          <a:prstGeom prst="rect">
            <a:avLst/>
          </a:prstGeom>
          <a:noFill/>
        </p:spPr>
      </p:pic>
      <p:pic>
        <p:nvPicPr>
          <p:cNvPr id="25610" name="Picture 10" descr="Le migliori 47 immagini su Macchine agricole manuali | Orto, Ripostiglio  attrezzi, Giardino"/>
          <p:cNvPicPr>
            <a:picLocks noChangeAspect="1" noChangeArrowheads="1"/>
          </p:cNvPicPr>
          <p:nvPr/>
        </p:nvPicPr>
        <p:blipFill>
          <a:blip r:embed="rId6" cstate="print"/>
          <a:srcRect/>
          <a:stretch>
            <a:fillRect/>
          </a:stretch>
        </p:blipFill>
        <p:spPr bwMode="auto">
          <a:xfrm>
            <a:off x="395536" y="4149080"/>
            <a:ext cx="2238375" cy="1819276"/>
          </a:xfrm>
          <a:prstGeom prst="rect">
            <a:avLst/>
          </a:prstGeom>
          <a:noFill/>
        </p:spPr>
      </p:pic>
      <p:pic>
        <p:nvPicPr>
          <p:cNvPr id="25612" name="Picture 12" descr="L'attrezzo ideale per toglier le erbacce tra le file"/>
          <p:cNvPicPr>
            <a:picLocks noChangeAspect="1" noChangeArrowheads="1"/>
          </p:cNvPicPr>
          <p:nvPr/>
        </p:nvPicPr>
        <p:blipFill>
          <a:blip r:embed="rId7" cstate="print"/>
          <a:srcRect/>
          <a:stretch>
            <a:fillRect/>
          </a:stretch>
        </p:blipFill>
        <p:spPr bwMode="auto">
          <a:xfrm>
            <a:off x="5940152" y="2852936"/>
            <a:ext cx="2545777" cy="2544080"/>
          </a:xfrm>
          <a:prstGeom prst="rect">
            <a:avLst/>
          </a:prstGeom>
          <a:noFill/>
        </p:spPr>
      </p:pic>
      <p:pic>
        <p:nvPicPr>
          <p:cNvPr id="25613" name="Picture 13" descr="F:\macchine\foto1.jpg"/>
          <p:cNvPicPr>
            <a:picLocks noChangeAspect="1" noChangeArrowheads="1"/>
          </p:cNvPicPr>
          <p:nvPr/>
        </p:nvPicPr>
        <p:blipFill>
          <a:blip r:embed="rId8" cstate="print"/>
          <a:srcRect/>
          <a:stretch>
            <a:fillRect/>
          </a:stretch>
        </p:blipFill>
        <p:spPr bwMode="auto">
          <a:xfrm>
            <a:off x="5364088" y="584461"/>
            <a:ext cx="3240360" cy="194661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acchina raccoglitrice di LAVANDA | ONG snc - YouTube"/>
          <p:cNvPicPr>
            <a:picLocks noChangeAspect="1" noChangeArrowheads="1"/>
          </p:cNvPicPr>
          <p:nvPr/>
        </p:nvPicPr>
        <p:blipFill>
          <a:blip r:embed="rId2" cstate="print"/>
          <a:srcRect/>
          <a:stretch>
            <a:fillRect/>
          </a:stretch>
        </p:blipFill>
        <p:spPr bwMode="auto">
          <a:xfrm>
            <a:off x="395536" y="476672"/>
            <a:ext cx="8106040" cy="455964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200218_092158.jpg"/>
          <p:cNvPicPr>
            <a:picLocks noChangeAspect="1"/>
          </p:cNvPicPr>
          <p:nvPr/>
        </p:nvPicPr>
        <p:blipFill>
          <a:blip r:embed="rId2" cstate="print"/>
          <a:stretch>
            <a:fillRect/>
          </a:stretch>
        </p:blipFill>
        <p:spPr>
          <a:xfrm>
            <a:off x="285720" y="571480"/>
            <a:ext cx="3000364" cy="2250273"/>
          </a:xfrm>
          <a:prstGeom prst="rect">
            <a:avLst/>
          </a:prstGeom>
        </p:spPr>
      </p:pic>
      <p:pic>
        <p:nvPicPr>
          <p:cNvPr id="3" name="Immagine 2" descr="20200218_094907.jpg"/>
          <p:cNvPicPr>
            <a:picLocks noChangeAspect="1"/>
          </p:cNvPicPr>
          <p:nvPr/>
        </p:nvPicPr>
        <p:blipFill>
          <a:blip r:embed="rId3" cstate="print"/>
          <a:stretch>
            <a:fillRect/>
          </a:stretch>
        </p:blipFill>
        <p:spPr>
          <a:xfrm>
            <a:off x="4714876" y="3786190"/>
            <a:ext cx="3786182" cy="2839637"/>
          </a:xfrm>
          <a:prstGeom prst="rect">
            <a:avLst/>
          </a:prstGeom>
        </p:spPr>
      </p:pic>
      <p:pic>
        <p:nvPicPr>
          <p:cNvPr id="4" name="Immagine 3" descr="20200218_094839.jpg"/>
          <p:cNvPicPr>
            <a:picLocks noChangeAspect="1"/>
          </p:cNvPicPr>
          <p:nvPr/>
        </p:nvPicPr>
        <p:blipFill>
          <a:blip r:embed="rId4" cstate="print"/>
          <a:stretch>
            <a:fillRect/>
          </a:stretch>
        </p:blipFill>
        <p:spPr>
          <a:xfrm rot="5400000">
            <a:off x="794715" y="3634384"/>
            <a:ext cx="2786084" cy="2089563"/>
          </a:xfrm>
          <a:prstGeom prst="rect">
            <a:avLst/>
          </a:prstGeom>
        </p:spPr>
      </p:pic>
      <p:pic>
        <p:nvPicPr>
          <p:cNvPr id="5" name="Immagine 4" descr="20200218_093128.jpg"/>
          <p:cNvPicPr>
            <a:picLocks noChangeAspect="1"/>
          </p:cNvPicPr>
          <p:nvPr/>
        </p:nvPicPr>
        <p:blipFill>
          <a:blip r:embed="rId5" cstate="print"/>
          <a:stretch>
            <a:fillRect/>
          </a:stretch>
        </p:blipFill>
        <p:spPr>
          <a:xfrm>
            <a:off x="4071934" y="214290"/>
            <a:ext cx="4286248" cy="321468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4.bp.blogspot.com/-ZwMakTREc-8/UcqhLH04OsI/AAAAAAAAuUo/zgecVgAwGpY/s320/1.jpg"/>
          <p:cNvPicPr>
            <a:picLocks noChangeAspect="1" noChangeArrowheads="1"/>
          </p:cNvPicPr>
          <p:nvPr/>
        </p:nvPicPr>
        <p:blipFill>
          <a:blip r:embed="rId2" cstate="print"/>
          <a:srcRect/>
          <a:stretch>
            <a:fillRect/>
          </a:stretch>
        </p:blipFill>
        <p:spPr bwMode="auto">
          <a:xfrm>
            <a:off x="395536" y="476672"/>
            <a:ext cx="3048000" cy="2657476"/>
          </a:xfrm>
          <a:prstGeom prst="rect">
            <a:avLst/>
          </a:prstGeom>
          <a:noFill/>
        </p:spPr>
      </p:pic>
      <p:pic>
        <p:nvPicPr>
          <p:cNvPr id="38916" name="Picture 4" descr="Bonino-macchina-raccolta-lavanda-lavender-harvesting-machines"/>
          <p:cNvPicPr>
            <a:picLocks noChangeAspect="1" noChangeArrowheads="1"/>
          </p:cNvPicPr>
          <p:nvPr/>
        </p:nvPicPr>
        <p:blipFill>
          <a:blip r:embed="rId3" cstate="print"/>
          <a:srcRect/>
          <a:stretch>
            <a:fillRect/>
          </a:stretch>
        </p:blipFill>
        <p:spPr bwMode="auto">
          <a:xfrm>
            <a:off x="3560364" y="1772816"/>
            <a:ext cx="5347074" cy="364314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Raccoglitrice per piante aromatiche - Tutti i fabbricanti del settore  agricolo - Video"/>
          <p:cNvPicPr>
            <a:picLocks noChangeAspect="1" noChangeArrowheads="1"/>
          </p:cNvPicPr>
          <p:nvPr/>
        </p:nvPicPr>
        <p:blipFill>
          <a:blip r:embed="rId2" cstate="print"/>
          <a:srcRect/>
          <a:stretch>
            <a:fillRect/>
          </a:stretch>
        </p:blipFill>
        <p:spPr bwMode="auto">
          <a:xfrm>
            <a:off x="179512" y="476672"/>
            <a:ext cx="2857500" cy="1600200"/>
          </a:xfrm>
          <a:prstGeom prst="rect">
            <a:avLst/>
          </a:prstGeom>
          <a:noFill/>
        </p:spPr>
      </p:pic>
      <p:pic>
        <p:nvPicPr>
          <p:cNvPr id="29700" name="Picture 4" descr="Raccoglitrice per spinaci - Koppert Machines - per valerianella / per  insalata / semovente"/>
          <p:cNvPicPr>
            <a:picLocks noChangeAspect="1" noChangeArrowheads="1"/>
          </p:cNvPicPr>
          <p:nvPr/>
        </p:nvPicPr>
        <p:blipFill>
          <a:blip r:embed="rId3" cstate="print"/>
          <a:srcRect/>
          <a:stretch>
            <a:fillRect/>
          </a:stretch>
        </p:blipFill>
        <p:spPr bwMode="auto">
          <a:xfrm>
            <a:off x="3995936" y="620688"/>
            <a:ext cx="4418856" cy="3314142"/>
          </a:xfrm>
          <a:prstGeom prst="rect">
            <a:avLst/>
          </a:prstGeom>
          <a:noFill/>
        </p:spPr>
      </p:pic>
      <p:pic>
        <p:nvPicPr>
          <p:cNvPr id="29702" name="Picture 6" descr="Optional Aromatica"/>
          <p:cNvPicPr>
            <a:picLocks noChangeAspect="1" noChangeArrowheads="1"/>
          </p:cNvPicPr>
          <p:nvPr/>
        </p:nvPicPr>
        <p:blipFill>
          <a:blip r:embed="rId4" cstate="print"/>
          <a:srcRect/>
          <a:stretch>
            <a:fillRect/>
          </a:stretch>
        </p:blipFill>
        <p:spPr bwMode="auto">
          <a:xfrm>
            <a:off x="107504" y="2780928"/>
            <a:ext cx="3877353" cy="252028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accoglitrice semi-automatica Erbe Officinali Mod. MI100 / MI100S –  SPAPPERI NT Srl"/>
          <p:cNvPicPr>
            <a:picLocks noChangeAspect="1" noChangeArrowheads="1"/>
          </p:cNvPicPr>
          <p:nvPr/>
        </p:nvPicPr>
        <p:blipFill>
          <a:blip r:embed="rId2" cstate="print"/>
          <a:srcRect/>
          <a:stretch>
            <a:fillRect/>
          </a:stretch>
        </p:blipFill>
        <p:spPr bwMode="auto">
          <a:xfrm>
            <a:off x="107504" y="-171400"/>
            <a:ext cx="4797533" cy="2952328"/>
          </a:xfrm>
          <a:prstGeom prst="rect">
            <a:avLst/>
          </a:prstGeom>
          <a:noFill/>
        </p:spPr>
      </p:pic>
      <p:pic>
        <p:nvPicPr>
          <p:cNvPr id="30724" name="Picture 4" descr="Raccoglitrice semi-automatica Erbe Officinali Mod. MI100 / MI100S –  SPAPPERI NT Srl"/>
          <p:cNvPicPr>
            <a:picLocks noChangeAspect="1" noChangeArrowheads="1"/>
          </p:cNvPicPr>
          <p:nvPr/>
        </p:nvPicPr>
        <p:blipFill>
          <a:blip r:embed="rId3" cstate="print"/>
          <a:srcRect/>
          <a:stretch>
            <a:fillRect/>
          </a:stretch>
        </p:blipFill>
        <p:spPr bwMode="auto">
          <a:xfrm>
            <a:off x="107504" y="2708920"/>
            <a:ext cx="3096344" cy="2008739"/>
          </a:xfrm>
          <a:prstGeom prst="rect">
            <a:avLst/>
          </a:prstGeom>
          <a:noFill/>
        </p:spPr>
      </p:pic>
      <p:pic>
        <p:nvPicPr>
          <p:cNvPr id="30725" name="Picture 5" descr="F:\macchine\foto7.jpg"/>
          <p:cNvPicPr>
            <a:picLocks noChangeAspect="1" noChangeArrowheads="1"/>
          </p:cNvPicPr>
          <p:nvPr/>
        </p:nvPicPr>
        <p:blipFill>
          <a:blip r:embed="rId4" cstate="print"/>
          <a:srcRect/>
          <a:stretch>
            <a:fillRect/>
          </a:stretch>
        </p:blipFill>
        <p:spPr bwMode="auto">
          <a:xfrm>
            <a:off x="6335688" y="0"/>
            <a:ext cx="2808312" cy="4398487"/>
          </a:xfrm>
          <a:prstGeom prst="rect">
            <a:avLst/>
          </a:prstGeom>
          <a:noFill/>
        </p:spPr>
      </p:pic>
      <p:pic>
        <p:nvPicPr>
          <p:cNvPr id="3074" name="Picture 2" descr="Kubota Mietitrebbia Per Lavanda Grano Macchine Da Taglio - Buy Grano  Macchine Da Taglio,Usate Per La Lavanda,Kubota Mietitrebbia Product on  Alibaba.com"/>
          <p:cNvPicPr>
            <a:picLocks noChangeAspect="1" noChangeArrowheads="1"/>
          </p:cNvPicPr>
          <p:nvPr/>
        </p:nvPicPr>
        <p:blipFill>
          <a:blip r:embed="rId5" cstate="print"/>
          <a:srcRect/>
          <a:stretch>
            <a:fillRect/>
          </a:stretch>
        </p:blipFill>
        <p:spPr bwMode="auto">
          <a:xfrm>
            <a:off x="3275856" y="2564904"/>
            <a:ext cx="3045718" cy="304571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Raccoglitrice per lavanda - EazyCut 1200 curved for Tea or Lavender - Pack  TTI / Weber Cooling - per tè / con guida da terra / portatile"/>
          <p:cNvPicPr>
            <a:picLocks noChangeAspect="1" noChangeArrowheads="1"/>
          </p:cNvPicPr>
          <p:nvPr/>
        </p:nvPicPr>
        <p:blipFill>
          <a:blip r:embed="rId2" cstate="print"/>
          <a:srcRect/>
          <a:stretch>
            <a:fillRect/>
          </a:stretch>
        </p:blipFill>
        <p:spPr bwMode="auto">
          <a:xfrm>
            <a:off x="179512" y="188640"/>
            <a:ext cx="4032448" cy="2664296"/>
          </a:xfrm>
          <a:prstGeom prst="rect">
            <a:avLst/>
          </a:prstGeom>
          <a:noFill/>
        </p:spPr>
      </p:pic>
      <p:pic>
        <p:nvPicPr>
          <p:cNvPr id="31748" name="Picture 4" descr="Raccoglitrice per lavanda - EazyCut 1200 curved for Tea or Lavender - Pack  TTI / Weber Cooling - per tè / con guida da terra / portatile"/>
          <p:cNvPicPr>
            <a:picLocks noChangeAspect="1" noChangeArrowheads="1"/>
          </p:cNvPicPr>
          <p:nvPr/>
        </p:nvPicPr>
        <p:blipFill>
          <a:blip r:embed="rId3" cstate="print"/>
          <a:srcRect/>
          <a:stretch>
            <a:fillRect/>
          </a:stretch>
        </p:blipFill>
        <p:spPr bwMode="auto">
          <a:xfrm>
            <a:off x="4283968" y="1988840"/>
            <a:ext cx="4762500" cy="3571875"/>
          </a:xfrm>
          <a:prstGeom prst="rect">
            <a:avLst/>
          </a:prstGeom>
          <a:noFill/>
        </p:spPr>
      </p:pic>
      <p:pic>
        <p:nvPicPr>
          <p:cNvPr id="31750" name="Picture 6" descr="Raccoglitrice per lavanda - EazyCut 1200 curved for Tea or Lavender - Pack  TTI / Weber Cooling - per tè / con guida da terra / portatile"/>
          <p:cNvPicPr>
            <a:picLocks noChangeAspect="1" noChangeArrowheads="1"/>
          </p:cNvPicPr>
          <p:nvPr/>
        </p:nvPicPr>
        <p:blipFill>
          <a:blip r:embed="rId4" cstate="print"/>
          <a:srcRect/>
          <a:stretch>
            <a:fillRect/>
          </a:stretch>
        </p:blipFill>
        <p:spPr bwMode="auto">
          <a:xfrm>
            <a:off x="107504" y="3356992"/>
            <a:ext cx="3910308" cy="237626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amom. rom. panoramica 2.jpg"/>
          <p:cNvPicPr>
            <a:picLocks noChangeAspect="1"/>
          </p:cNvPicPr>
          <p:nvPr/>
        </p:nvPicPr>
        <p:blipFill>
          <a:blip r:embed="rId2"/>
          <a:stretch>
            <a:fillRect/>
          </a:stretch>
        </p:blipFill>
        <p:spPr>
          <a:xfrm>
            <a:off x="0" y="0"/>
            <a:ext cx="9167846" cy="7733117"/>
          </a:xfrm>
          <a:prstGeom prst="rect">
            <a:avLst/>
          </a:prstGeom>
        </p:spPr>
      </p:pic>
      <p:sp>
        <p:nvSpPr>
          <p:cNvPr id="2" name="Titolo 1"/>
          <p:cNvSpPr>
            <a:spLocks noGrp="1"/>
          </p:cNvSpPr>
          <p:nvPr>
            <p:ph type="title"/>
          </p:nvPr>
        </p:nvSpPr>
        <p:spPr/>
        <p:txBody>
          <a:bodyPr/>
          <a:lstStyle/>
          <a:p>
            <a:r>
              <a:rPr lang="it-IT" dirty="0" smtClean="0"/>
              <a:t>SITUAZIONE</a:t>
            </a:r>
            <a:endParaRPr lang="it-IT" dirty="0"/>
          </a:p>
        </p:txBody>
      </p:sp>
      <p:sp>
        <p:nvSpPr>
          <p:cNvPr id="3" name="Segnaposto contenuto 2"/>
          <p:cNvSpPr>
            <a:spLocks noGrp="1"/>
          </p:cNvSpPr>
          <p:nvPr>
            <p:ph idx="1"/>
          </p:nvPr>
        </p:nvSpPr>
        <p:spPr>
          <a:xfrm>
            <a:off x="539552" y="1700808"/>
            <a:ext cx="8229600" cy="4525963"/>
          </a:xfrm>
        </p:spPr>
        <p:txBody>
          <a:bodyPr>
            <a:normAutofit fontScale="85000" lnSpcReduction="20000"/>
          </a:bodyPr>
          <a:lstStyle/>
          <a:p>
            <a:r>
              <a:rPr lang="it-IT" b="1" dirty="0">
                <a:solidFill>
                  <a:srgbClr val="FFFF00"/>
                </a:solidFill>
              </a:rPr>
              <a:t>Il settore delle piante officinali è una nicchia </a:t>
            </a:r>
            <a:endParaRPr lang="it-IT" b="1" dirty="0" smtClean="0">
              <a:solidFill>
                <a:srgbClr val="FFFF00"/>
              </a:solidFill>
            </a:endParaRPr>
          </a:p>
          <a:p>
            <a:r>
              <a:rPr lang="it-IT" b="1" dirty="0" smtClean="0">
                <a:solidFill>
                  <a:srgbClr val="FFFF00"/>
                </a:solidFill>
              </a:rPr>
              <a:t>trend </a:t>
            </a:r>
            <a:r>
              <a:rPr lang="it-IT" b="1" dirty="0">
                <a:solidFill>
                  <a:srgbClr val="FFFF00"/>
                </a:solidFill>
              </a:rPr>
              <a:t>in espansione ed un potenziale ancora tutto da sfruttare. </a:t>
            </a:r>
            <a:endParaRPr lang="it-IT" b="1" dirty="0" smtClean="0">
              <a:solidFill>
                <a:srgbClr val="FFFF00"/>
              </a:solidFill>
            </a:endParaRPr>
          </a:p>
          <a:p>
            <a:r>
              <a:rPr lang="it-IT" b="1" dirty="0" smtClean="0">
                <a:solidFill>
                  <a:srgbClr val="FFFF00"/>
                </a:solidFill>
              </a:rPr>
              <a:t>La </a:t>
            </a:r>
            <a:r>
              <a:rPr lang="it-IT" b="1" dirty="0">
                <a:solidFill>
                  <a:srgbClr val="FFFF00"/>
                </a:solidFill>
              </a:rPr>
              <a:t>filiera coinvolge quasi 3 mila aziende </a:t>
            </a:r>
            <a:r>
              <a:rPr lang="it-IT" b="1" dirty="0" smtClean="0">
                <a:solidFill>
                  <a:srgbClr val="FFFF00"/>
                </a:solidFill>
              </a:rPr>
              <a:t>agricole</a:t>
            </a:r>
          </a:p>
          <a:p>
            <a:r>
              <a:rPr lang="it-IT" b="1" dirty="0" smtClean="0">
                <a:solidFill>
                  <a:srgbClr val="FFFF00"/>
                </a:solidFill>
              </a:rPr>
              <a:t>superficie </a:t>
            </a:r>
            <a:r>
              <a:rPr lang="it-IT" b="1" dirty="0">
                <a:solidFill>
                  <a:srgbClr val="FFFF00"/>
                </a:solidFill>
              </a:rPr>
              <a:t>investita </a:t>
            </a:r>
            <a:r>
              <a:rPr lang="it-IT" b="1" dirty="0" smtClean="0">
                <a:solidFill>
                  <a:srgbClr val="FFFF00"/>
                </a:solidFill>
              </a:rPr>
              <a:t>poco </a:t>
            </a:r>
            <a:r>
              <a:rPr lang="it-IT" b="1" dirty="0">
                <a:solidFill>
                  <a:srgbClr val="FFFF00"/>
                </a:solidFill>
              </a:rPr>
              <a:t>più di 7 mila </a:t>
            </a:r>
            <a:r>
              <a:rPr lang="it-IT" b="1" dirty="0" smtClean="0">
                <a:solidFill>
                  <a:srgbClr val="FFFF00"/>
                </a:solidFill>
              </a:rPr>
              <a:t>ettari  (in </a:t>
            </a:r>
            <a:r>
              <a:rPr lang="it-IT" b="1" dirty="0">
                <a:solidFill>
                  <a:srgbClr val="FFFF00"/>
                </a:solidFill>
              </a:rPr>
              <a:t>un decennio è più che </a:t>
            </a:r>
            <a:r>
              <a:rPr lang="it-IT" b="1" dirty="0" smtClean="0">
                <a:solidFill>
                  <a:srgbClr val="FFFF00"/>
                </a:solidFill>
              </a:rPr>
              <a:t>triplicata).</a:t>
            </a:r>
          </a:p>
          <a:p>
            <a:r>
              <a:rPr lang="it-IT" b="1" dirty="0" smtClean="0">
                <a:solidFill>
                  <a:srgbClr val="FFFF00"/>
                </a:solidFill>
              </a:rPr>
              <a:t>Anche </a:t>
            </a:r>
            <a:r>
              <a:rPr lang="it-IT" b="1" dirty="0">
                <a:solidFill>
                  <a:srgbClr val="FFFF00"/>
                </a:solidFill>
              </a:rPr>
              <a:t>le superfici biologiche, che interessano circa </a:t>
            </a:r>
            <a:r>
              <a:rPr lang="it-IT" b="1" dirty="0" smtClean="0">
                <a:solidFill>
                  <a:srgbClr val="FFFF00"/>
                </a:solidFill>
              </a:rPr>
              <a:t>3000 ettari</a:t>
            </a:r>
            <a:r>
              <a:rPr lang="it-IT" b="1" dirty="0">
                <a:solidFill>
                  <a:srgbClr val="FFFF00"/>
                </a:solidFill>
              </a:rPr>
              <a:t>, </a:t>
            </a:r>
            <a:r>
              <a:rPr lang="it-IT" b="1" dirty="0" smtClean="0">
                <a:solidFill>
                  <a:srgbClr val="FFFF00"/>
                </a:solidFill>
              </a:rPr>
              <a:t>sono in crescita</a:t>
            </a:r>
          </a:p>
          <a:p>
            <a:endParaRPr lang="it-IT" b="1" dirty="0">
              <a:solidFill>
                <a:srgbClr val="FFFF00"/>
              </a:solidFill>
            </a:endParaRPr>
          </a:p>
          <a:p>
            <a:r>
              <a:rPr lang="it-IT" b="1" dirty="0">
                <a:solidFill>
                  <a:srgbClr val="FFFF00"/>
                </a:solidFill>
              </a:rPr>
              <a:t>I</a:t>
            </a:r>
            <a:r>
              <a:rPr lang="it-IT" b="1" dirty="0" smtClean="0">
                <a:solidFill>
                  <a:srgbClr val="FFFF00"/>
                </a:solidFill>
              </a:rPr>
              <a:t>MPORTIAMO  ANCORA  OLTRE IL 70 % del fabbisogno con  un esborso  di circa un </a:t>
            </a:r>
            <a:r>
              <a:rPr lang="it-IT" b="1" dirty="0">
                <a:solidFill>
                  <a:srgbClr val="FFFF00"/>
                </a:solidFill>
              </a:rPr>
              <a:t>miliardo di euro.</a:t>
            </a:r>
          </a:p>
        </p:txBody>
      </p:sp>
      <p:pic>
        <p:nvPicPr>
          <p:cNvPr id="5" name="Immagine 4" descr="logo giardino.jpg"/>
          <p:cNvPicPr>
            <a:picLocks noChangeAspect="1"/>
          </p:cNvPicPr>
          <p:nvPr/>
        </p:nvPicPr>
        <p:blipFill>
          <a:blip r:embed="rId3"/>
          <a:stretch>
            <a:fillRect/>
          </a:stretch>
        </p:blipFill>
        <p:spPr>
          <a:xfrm>
            <a:off x="7643834" y="6307057"/>
            <a:ext cx="1152532" cy="110188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ssiccatore per erbe officinali policombustibile STN POLIBIO ERBE|GOME"/>
          <p:cNvPicPr>
            <a:picLocks noChangeAspect="1" noChangeArrowheads="1"/>
          </p:cNvPicPr>
          <p:nvPr/>
        </p:nvPicPr>
        <p:blipFill>
          <a:blip r:embed="rId2" cstate="print"/>
          <a:srcRect/>
          <a:stretch>
            <a:fillRect/>
          </a:stretch>
        </p:blipFill>
        <p:spPr bwMode="auto">
          <a:xfrm>
            <a:off x="251520" y="0"/>
            <a:ext cx="4876800" cy="3657600"/>
          </a:xfrm>
          <a:prstGeom prst="rect">
            <a:avLst/>
          </a:prstGeom>
          <a:noFill/>
        </p:spPr>
      </p:pic>
      <p:pic>
        <p:nvPicPr>
          <p:cNvPr id="37892" name="Picture 4" descr="Erbe e Piante Officinali"/>
          <p:cNvPicPr>
            <a:picLocks noChangeAspect="1" noChangeArrowheads="1"/>
          </p:cNvPicPr>
          <p:nvPr/>
        </p:nvPicPr>
        <p:blipFill>
          <a:blip r:embed="rId3" cstate="print"/>
          <a:srcRect/>
          <a:stretch>
            <a:fillRect/>
          </a:stretch>
        </p:blipFill>
        <p:spPr bwMode="auto">
          <a:xfrm>
            <a:off x="3635896" y="2348880"/>
            <a:ext cx="4968552" cy="3726414"/>
          </a:xfrm>
          <a:prstGeom prst="rect">
            <a:avLst/>
          </a:prstGeom>
          <a:noFill/>
        </p:spPr>
      </p:pic>
      <p:pic>
        <p:nvPicPr>
          <p:cNvPr id="37894" name="Picture 6" descr="Essiccatore alimentare e frutta professionale - essiccatoriperalimenti.it  Essiccatore alimentare e frutta professionale"/>
          <p:cNvPicPr>
            <a:picLocks noChangeAspect="1" noChangeArrowheads="1"/>
          </p:cNvPicPr>
          <p:nvPr/>
        </p:nvPicPr>
        <p:blipFill>
          <a:blip r:embed="rId4" cstate="print"/>
          <a:srcRect/>
          <a:stretch>
            <a:fillRect/>
          </a:stretch>
        </p:blipFill>
        <p:spPr bwMode="auto">
          <a:xfrm>
            <a:off x="539552" y="3789040"/>
            <a:ext cx="2143125" cy="2143125"/>
          </a:xfrm>
          <a:prstGeom prst="rect">
            <a:avLst/>
          </a:prstGeom>
          <a:noFill/>
        </p:spPr>
      </p:pic>
      <p:pic>
        <p:nvPicPr>
          <p:cNvPr id="37895" name="Picture 7" descr="F:\Macchine per lavoraz. erbe\20181125_154007.jpg"/>
          <p:cNvPicPr>
            <a:picLocks noChangeAspect="1" noChangeArrowheads="1"/>
          </p:cNvPicPr>
          <p:nvPr/>
        </p:nvPicPr>
        <p:blipFill>
          <a:blip r:embed="rId5" cstate="print"/>
          <a:srcRect/>
          <a:stretch>
            <a:fillRect/>
          </a:stretch>
        </p:blipFill>
        <p:spPr bwMode="auto">
          <a:xfrm>
            <a:off x="5604116" y="692696"/>
            <a:ext cx="2640293" cy="158417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acchine per lavoraz. erbe\foto essiccatoi e macchine\Essiccatoio.JPG"/>
          <p:cNvPicPr>
            <a:picLocks noChangeAspect="1" noChangeArrowheads="1"/>
          </p:cNvPicPr>
          <p:nvPr/>
        </p:nvPicPr>
        <p:blipFill>
          <a:blip r:embed="rId2" cstate="print"/>
          <a:srcRect/>
          <a:stretch>
            <a:fillRect/>
          </a:stretch>
        </p:blipFill>
        <p:spPr bwMode="auto">
          <a:xfrm>
            <a:off x="467544" y="1124744"/>
            <a:ext cx="4307317" cy="3230488"/>
          </a:xfrm>
          <a:prstGeom prst="rect">
            <a:avLst/>
          </a:prstGeom>
          <a:noFill/>
        </p:spPr>
      </p:pic>
      <p:pic>
        <p:nvPicPr>
          <p:cNvPr id="1027" name="Picture 3" descr="F:\Macchine per lavoraz. erbe\foto essiccatoi e macchine\ripiani per essiccatoio.JPG"/>
          <p:cNvPicPr>
            <a:picLocks noChangeAspect="1" noChangeArrowheads="1"/>
          </p:cNvPicPr>
          <p:nvPr/>
        </p:nvPicPr>
        <p:blipFill>
          <a:blip r:embed="rId3" cstate="print"/>
          <a:srcRect/>
          <a:stretch>
            <a:fillRect/>
          </a:stretch>
        </p:blipFill>
        <p:spPr bwMode="auto">
          <a:xfrm>
            <a:off x="4932040" y="1556792"/>
            <a:ext cx="3731253" cy="279844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rebbiatrice a postazione fissa per grano - PLOT 2375 - CICORIA Srl - per  leguminose / fissa / per cereali"/>
          <p:cNvPicPr>
            <a:picLocks noChangeAspect="1" noChangeArrowheads="1"/>
          </p:cNvPicPr>
          <p:nvPr/>
        </p:nvPicPr>
        <p:blipFill>
          <a:blip r:embed="rId2" cstate="print"/>
          <a:srcRect/>
          <a:stretch>
            <a:fillRect/>
          </a:stretch>
        </p:blipFill>
        <p:spPr bwMode="auto">
          <a:xfrm>
            <a:off x="395536" y="620688"/>
            <a:ext cx="2399842" cy="2399842"/>
          </a:xfrm>
          <a:prstGeom prst="rect">
            <a:avLst/>
          </a:prstGeom>
          <a:noFill/>
        </p:spPr>
      </p:pic>
      <p:pic>
        <p:nvPicPr>
          <p:cNvPr id="39940" name="Picture 4" descr="Trebbiatrice Parcellare Elettrica Trifase Trebbia Professionale Spostabile  Vendita Online"/>
          <p:cNvPicPr>
            <a:picLocks noChangeAspect="1" noChangeArrowheads="1"/>
          </p:cNvPicPr>
          <p:nvPr/>
        </p:nvPicPr>
        <p:blipFill>
          <a:blip r:embed="rId3" cstate="print"/>
          <a:srcRect/>
          <a:stretch>
            <a:fillRect/>
          </a:stretch>
        </p:blipFill>
        <p:spPr bwMode="auto">
          <a:xfrm>
            <a:off x="3491880" y="908720"/>
            <a:ext cx="3760160" cy="2088232"/>
          </a:xfrm>
          <a:prstGeom prst="rect">
            <a:avLst/>
          </a:prstGeom>
          <a:noFill/>
        </p:spPr>
      </p:pic>
      <p:pic>
        <p:nvPicPr>
          <p:cNvPr id="2050" name="Picture 2" descr="F:\Macchine per lavoraz. erbe\foto essiccatoi e macchine\attrezzi x officinali\DSCN1111.JPG"/>
          <p:cNvPicPr>
            <a:picLocks noChangeAspect="1" noChangeArrowheads="1"/>
          </p:cNvPicPr>
          <p:nvPr/>
        </p:nvPicPr>
        <p:blipFill>
          <a:blip r:embed="rId4" cstate="print"/>
          <a:srcRect/>
          <a:stretch>
            <a:fillRect/>
          </a:stretch>
        </p:blipFill>
        <p:spPr bwMode="auto">
          <a:xfrm>
            <a:off x="251520" y="2996952"/>
            <a:ext cx="3902075" cy="2925763"/>
          </a:xfrm>
          <a:prstGeom prst="rect">
            <a:avLst/>
          </a:prstGeom>
          <a:noFill/>
        </p:spPr>
      </p:pic>
      <p:pic>
        <p:nvPicPr>
          <p:cNvPr id="2051" name="Picture 3" descr="F:\Macchine per lavoraz. erbe\foto essiccatoi e macchine\attrezzi x officinali\DSCN1113.JPG"/>
          <p:cNvPicPr>
            <a:picLocks noChangeAspect="1" noChangeArrowheads="1"/>
          </p:cNvPicPr>
          <p:nvPr/>
        </p:nvPicPr>
        <p:blipFill>
          <a:blip r:embed="rId5" cstate="print"/>
          <a:srcRect/>
          <a:stretch>
            <a:fillRect/>
          </a:stretch>
        </p:blipFill>
        <p:spPr bwMode="auto">
          <a:xfrm>
            <a:off x="4860032" y="2996952"/>
            <a:ext cx="3902075" cy="292576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Macchine per lavoraz. erbe\Macchinari off. pavan\DSCN3160.JPG"/>
          <p:cNvPicPr>
            <a:picLocks noChangeAspect="1" noChangeArrowheads="1"/>
          </p:cNvPicPr>
          <p:nvPr/>
        </p:nvPicPr>
        <p:blipFill>
          <a:blip r:embed="rId2" cstate="print"/>
          <a:srcRect/>
          <a:stretch>
            <a:fillRect/>
          </a:stretch>
        </p:blipFill>
        <p:spPr bwMode="auto">
          <a:xfrm>
            <a:off x="179512" y="3573016"/>
            <a:ext cx="4176464" cy="3132348"/>
          </a:xfrm>
          <a:prstGeom prst="rect">
            <a:avLst/>
          </a:prstGeom>
          <a:noFill/>
        </p:spPr>
      </p:pic>
      <p:sp>
        <p:nvSpPr>
          <p:cNvPr id="4100" name="AutoShape 4" descr="TIMATI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102" name="AutoShape 6" descr="TIMATI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104" name="Picture 8" descr="TIMATIC"/>
          <p:cNvPicPr>
            <a:picLocks noChangeAspect="1" noChangeArrowheads="1"/>
          </p:cNvPicPr>
          <p:nvPr/>
        </p:nvPicPr>
        <p:blipFill>
          <a:blip r:embed="rId3" cstate="print"/>
          <a:srcRect/>
          <a:stretch>
            <a:fillRect/>
          </a:stretch>
        </p:blipFill>
        <p:spPr bwMode="auto">
          <a:xfrm>
            <a:off x="0" y="0"/>
            <a:ext cx="3755672" cy="3096344"/>
          </a:xfrm>
          <a:prstGeom prst="rect">
            <a:avLst/>
          </a:prstGeom>
          <a:noFill/>
        </p:spPr>
      </p:pic>
      <p:pic>
        <p:nvPicPr>
          <p:cNvPr id="4105" name="Picture 9" descr="F:\Macchine per lavoraz. erbe\Giardino luglio 006.jpg"/>
          <p:cNvPicPr>
            <a:picLocks noChangeAspect="1" noChangeArrowheads="1"/>
          </p:cNvPicPr>
          <p:nvPr/>
        </p:nvPicPr>
        <p:blipFill>
          <a:blip r:embed="rId4" cstate="print"/>
          <a:srcRect/>
          <a:stretch>
            <a:fillRect/>
          </a:stretch>
        </p:blipFill>
        <p:spPr bwMode="auto">
          <a:xfrm>
            <a:off x="4139952" y="188640"/>
            <a:ext cx="4876800" cy="3657600"/>
          </a:xfrm>
          <a:prstGeom prst="rect">
            <a:avLst/>
          </a:prstGeom>
          <a:noFill/>
        </p:spPr>
      </p:pic>
      <p:pic>
        <p:nvPicPr>
          <p:cNvPr id="9" name="Picture 2" descr="NOVITA'!!! Macchina sgranatrice di erbe... - NOTO Macchine Agricole e  Ricambi"/>
          <p:cNvPicPr>
            <a:picLocks noChangeAspect="1" noChangeArrowheads="1"/>
          </p:cNvPicPr>
          <p:nvPr/>
        </p:nvPicPr>
        <p:blipFill>
          <a:blip r:embed="rId5" cstate="print"/>
          <a:srcRect/>
          <a:stretch>
            <a:fillRect/>
          </a:stretch>
        </p:blipFill>
        <p:spPr bwMode="auto">
          <a:xfrm>
            <a:off x="5076056" y="3861048"/>
            <a:ext cx="3024336" cy="312013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istillatori"/>
          <p:cNvPicPr>
            <a:picLocks noChangeAspect="1" noChangeArrowheads="1"/>
          </p:cNvPicPr>
          <p:nvPr/>
        </p:nvPicPr>
        <p:blipFill>
          <a:blip r:embed="rId2" cstate="print"/>
          <a:srcRect/>
          <a:stretch>
            <a:fillRect/>
          </a:stretch>
        </p:blipFill>
        <p:spPr bwMode="auto">
          <a:xfrm>
            <a:off x="467544" y="548680"/>
            <a:ext cx="1781175" cy="2571751"/>
          </a:xfrm>
          <a:prstGeom prst="rect">
            <a:avLst/>
          </a:prstGeom>
          <a:noFill/>
        </p:spPr>
      </p:pic>
      <p:pic>
        <p:nvPicPr>
          <p:cNvPr id="36868" name="Picture 4" descr="Estrattori"/>
          <p:cNvPicPr>
            <a:picLocks noChangeAspect="1" noChangeArrowheads="1"/>
          </p:cNvPicPr>
          <p:nvPr/>
        </p:nvPicPr>
        <p:blipFill>
          <a:blip r:embed="rId3" cstate="print"/>
          <a:srcRect/>
          <a:stretch>
            <a:fillRect/>
          </a:stretch>
        </p:blipFill>
        <p:spPr bwMode="auto">
          <a:xfrm>
            <a:off x="3203848" y="332656"/>
            <a:ext cx="5640505" cy="3888432"/>
          </a:xfrm>
          <a:prstGeom prst="rect">
            <a:avLst/>
          </a:prstGeom>
          <a:noFill/>
        </p:spPr>
      </p:pic>
      <p:pic>
        <p:nvPicPr>
          <p:cNvPr id="3074" name="Picture 2" descr="F:\Macchine per lavoraz. erbe\foto essiccatoi e macchine\distillatore 250 l\DSCN1086.JPG"/>
          <p:cNvPicPr>
            <a:picLocks noChangeAspect="1" noChangeArrowheads="1"/>
          </p:cNvPicPr>
          <p:nvPr/>
        </p:nvPicPr>
        <p:blipFill>
          <a:blip r:embed="rId4" cstate="print"/>
          <a:srcRect/>
          <a:stretch>
            <a:fillRect/>
          </a:stretch>
        </p:blipFill>
        <p:spPr bwMode="auto">
          <a:xfrm>
            <a:off x="0" y="3861048"/>
            <a:ext cx="3724672" cy="279350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1124745"/>
            <a:ext cx="4896544" cy="648071"/>
          </a:xfrm>
        </p:spPr>
        <p:txBody>
          <a:bodyPr>
            <a:normAutofit fontScale="90000"/>
          </a:bodyPr>
          <a:lstStyle/>
          <a:p>
            <a:r>
              <a:rPr lang="it-IT" dirty="0" smtClean="0"/>
              <a:t>Quali specie coltivare?</a:t>
            </a:r>
            <a:endParaRPr lang="it-IT" dirty="0"/>
          </a:p>
        </p:txBody>
      </p:sp>
      <p:sp>
        <p:nvSpPr>
          <p:cNvPr id="3" name="Sottotitolo 2"/>
          <p:cNvSpPr>
            <a:spLocks noGrp="1"/>
          </p:cNvSpPr>
          <p:nvPr>
            <p:ph type="subTitle" idx="1"/>
          </p:nvPr>
        </p:nvSpPr>
        <p:spPr>
          <a:xfrm>
            <a:off x="755576" y="1844824"/>
            <a:ext cx="1080120" cy="4536504"/>
          </a:xfrm>
        </p:spPr>
        <p:txBody>
          <a:bodyPr>
            <a:normAutofit fontScale="47500" lnSpcReduction="20000"/>
          </a:bodyPr>
          <a:lstStyle/>
          <a:p>
            <a:r>
              <a:rPr lang="it-IT" b="1" dirty="0" smtClean="0"/>
              <a:t>Melissa</a:t>
            </a:r>
          </a:p>
          <a:p>
            <a:r>
              <a:rPr lang="it-IT" b="1" dirty="0" smtClean="0"/>
              <a:t>Passiflora</a:t>
            </a:r>
          </a:p>
          <a:p>
            <a:r>
              <a:rPr lang="it-IT" b="1" dirty="0" smtClean="0"/>
              <a:t>Salvia</a:t>
            </a:r>
          </a:p>
          <a:p>
            <a:r>
              <a:rPr lang="it-IT" b="1" dirty="0" smtClean="0"/>
              <a:t>Menta</a:t>
            </a:r>
          </a:p>
          <a:p>
            <a:r>
              <a:rPr lang="it-IT" b="1" dirty="0" smtClean="0"/>
              <a:t>Origano</a:t>
            </a:r>
          </a:p>
          <a:p>
            <a:r>
              <a:rPr lang="it-IT" b="1" dirty="0" smtClean="0"/>
              <a:t>Lavanda</a:t>
            </a:r>
          </a:p>
          <a:p>
            <a:r>
              <a:rPr lang="it-IT" b="1" dirty="0" smtClean="0"/>
              <a:t>Elicriso</a:t>
            </a:r>
          </a:p>
          <a:p>
            <a:r>
              <a:rPr lang="it-IT" b="1" dirty="0" smtClean="0"/>
              <a:t>Timo</a:t>
            </a:r>
          </a:p>
          <a:p>
            <a:r>
              <a:rPr lang="it-IT" b="1" dirty="0" smtClean="0"/>
              <a:t>Ribes</a:t>
            </a:r>
          </a:p>
          <a:p>
            <a:r>
              <a:rPr lang="it-IT" b="1" dirty="0" smtClean="0"/>
              <a:t>Finocchio</a:t>
            </a:r>
          </a:p>
          <a:p>
            <a:r>
              <a:rPr lang="it-IT" b="1" dirty="0" smtClean="0"/>
              <a:t>Aneto</a:t>
            </a:r>
          </a:p>
          <a:p>
            <a:r>
              <a:rPr lang="it-IT" b="1" dirty="0" smtClean="0"/>
              <a:t>Iperico</a:t>
            </a:r>
          </a:p>
          <a:p>
            <a:r>
              <a:rPr lang="it-IT" b="1" dirty="0" smtClean="0"/>
              <a:t>Meliloto</a:t>
            </a:r>
          </a:p>
          <a:p>
            <a:r>
              <a:rPr lang="it-IT" b="1" dirty="0" smtClean="0"/>
              <a:t>Ortica</a:t>
            </a:r>
          </a:p>
          <a:p>
            <a:r>
              <a:rPr lang="it-IT" b="1" dirty="0" smtClean="0"/>
              <a:t>Malva</a:t>
            </a:r>
          </a:p>
          <a:p>
            <a:r>
              <a:rPr lang="it-IT" b="1" dirty="0" smtClean="0"/>
              <a:t>Origano</a:t>
            </a:r>
          </a:p>
          <a:p>
            <a:r>
              <a:rPr lang="it-IT" b="1" dirty="0" smtClean="0"/>
              <a:t>Psillio</a:t>
            </a:r>
          </a:p>
          <a:p>
            <a:r>
              <a:rPr lang="it-IT" b="1" dirty="0" err="1" smtClean="0"/>
              <a:t>Echinacea</a:t>
            </a:r>
            <a:endParaRPr lang="it-IT" b="1" dirty="0" smtClean="0"/>
          </a:p>
          <a:p>
            <a:r>
              <a:rPr lang="it-IT" b="1" dirty="0" smtClean="0"/>
              <a:t>Valeriana </a:t>
            </a:r>
          </a:p>
          <a:p>
            <a:endParaRPr lang="it-IT" dirty="0" smtClean="0"/>
          </a:p>
          <a:p>
            <a:endParaRPr lang="it-IT" dirty="0" smtClean="0"/>
          </a:p>
          <a:p>
            <a:endParaRPr lang="it-IT" dirty="0" smtClean="0"/>
          </a:p>
          <a:p>
            <a:endParaRPr lang="it-IT" dirty="0"/>
          </a:p>
        </p:txBody>
      </p:sp>
      <p:pic>
        <p:nvPicPr>
          <p:cNvPr id="43010" name="Picture 2" descr="F:\alberghiero\timo 4780.JPG"/>
          <p:cNvPicPr>
            <a:picLocks noChangeAspect="1" noChangeArrowheads="1"/>
          </p:cNvPicPr>
          <p:nvPr/>
        </p:nvPicPr>
        <p:blipFill>
          <a:blip r:embed="rId2" cstate="print"/>
          <a:srcRect/>
          <a:stretch>
            <a:fillRect/>
          </a:stretch>
        </p:blipFill>
        <p:spPr bwMode="auto">
          <a:xfrm>
            <a:off x="6804248" y="1916832"/>
            <a:ext cx="2222376" cy="1666782"/>
          </a:xfrm>
          <a:prstGeom prst="rect">
            <a:avLst/>
          </a:prstGeom>
          <a:noFill/>
        </p:spPr>
      </p:pic>
      <p:pic>
        <p:nvPicPr>
          <p:cNvPr id="43011" name="Picture 3" descr="F:\alberghiero\sclarea 4679.JPG"/>
          <p:cNvPicPr>
            <a:picLocks noChangeAspect="1" noChangeArrowheads="1"/>
          </p:cNvPicPr>
          <p:nvPr/>
        </p:nvPicPr>
        <p:blipFill>
          <a:blip r:embed="rId3" cstate="print"/>
          <a:srcRect/>
          <a:stretch>
            <a:fillRect/>
          </a:stretch>
        </p:blipFill>
        <p:spPr bwMode="auto">
          <a:xfrm>
            <a:off x="6804248" y="3573016"/>
            <a:ext cx="2188840" cy="2918453"/>
          </a:xfrm>
          <a:prstGeom prst="rect">
            <a:avLst/>
          </a:prstGeom>
          <a:noFill/>
        </p:spPr>
      </p:pic>
      <p:pic>
        <p:nvPicPr>
          <p:cNvPr id="43012" name="Picture 4" descr="F:\alberghiero\zafferano 4244.JPG"/>
          <p:cNvPicPr>
            <a:picLocks noChangeAspect="1" noChangeArrowheads="1"/>
          </p:cNvPicPr>
          <p:nvPr/>
        </p:nvPicPr>
        <p:blipFill>
          <a:blip r:embed="rId4" cstate="print"/>
          <a:srcRect/>
          <a:stretch>
            <a:fillRect/>
          </a:stretch>
        </p:blipFill>
        <p:spPr bwMode="auto">
          <a:xfrm>
            <a:off x="4572000" y="1988840"/>
            <a:ext cx="2150368" cy="1612776"/>
          </a:xfrm>
          <a:prstGeom prst="rect">
            <a:avLst/>
          </a:prstGeom>
          <a:noFill/>
        </p:spPr>
      </p:pic>
      <p:pic>
        <p:nvPicPr>
          <p:cNvPr id="43013" name="Picture 5" descr="F:\alberghiero\ortica 0093.JPG"/>
          <p:cNvPicPr>
            <a:picLocks noChangeAspect="1" noChangeArrowheads="1"/>
          </p:cNvPicPr>
          <p:nvPr/>
        </p:nvPicPr>
        <p:blipFill>
          <a:blip r:embed="rId5" cstate="print"/>
          <a:srcRect/>
          <a:stretch>
            <a:fillRect/>
          </a:stretch>
        </p:blipFill>
        <p:spPr bwMode="auto">
          <a:xfrm>
            <a:off x="2483768" y="1988840"/>
            <a:ext cx="2150368" cy="1612776"/>
          </a:xfrm>
          <a:prstGeom prst="rect">
            <a:avLst/>
          </a:prstGeom>
          <a:noFill/>
        </p:spPr>
      </p:pic>
      <p:pic>
        <p:nvPicPr>
          <p:cNvPr id="43014" name="Picture 6" descr="F:\alberghiero\melissa 4811.JPG"/>
          <p:cNvPicPr>
            <a:picLocks noChangeAspect="1" noChangeArrowheads="1"/>
          </p:cNvPicPr>
          <p:nvPr/>
        </p:nvPicPr>
        <p:blipFill>
          <a:blip r:embed="rId6" cstate="print"/>
          <a:srcRect/>
          <a:stretch>
            <a:fillRect/>
          </a:stretch>
        </p:blipFill>
        <p:spPr bwMode="auto">
          <a:xfrm>
            <a:off x="4644008" y="3645024"/>
            <a:ext cx="2088232" cy="2784309"/>
          </a:xfrm>
          <a:prstGeom prst="rect">
            <a:avLst/>
          </a:prstGeom>
          <a:noFill/>
        </p:spPr>
      </p:pic>
      <p:pic>
        <p:nvPicPr>
          <p:cNvPr id="43015" name="Picture 7" descr="F:\alberghiero\malva 4849.JPG"/>
          <p:cNvPicPr>
            <a:picLocks noChangeAspect="1" noChangeArrowheads="1"/>
          </p:cNvPicPr>
          <p:nvPr/>
        </p:nvPicPr>
        <p:blipFill>
          <a:blip r:embed="rId7" cstate="print"/>
          <a:srcRect/>
          <a:stretch>
            <a:fillRect/>
          </a:stretch>
        </p:blipFill>
        <p:spPr bwMode="auto">
          <a:xfrm>
            <a:off x="7524328" y="836712"/>
            <a:ext cx="1382283" cy="1036712"/>
          </a:xfrm>
          <a:prstGeom prst="rect">
            <a:avLst/>
          </a:prstGeom>
          <a:noFill/>
        </p:spPr>
      </p:pic>
      <p:pic>
        <p:nvPicPr>
          <p:cNvPr id="43016" name="Picture 8" descr="F:\alberghiero\assenzio 4784.JPG"/>
          <p:cNvPicPr>
            <a:picLocks noChangeAspect="1" noChangeArrowheads="1"/>
          </p:cNvPicPr>
          <p:nvPr/>
        </p:nvPicPr>
        <p:blipFill>
          <a:blip r:embed="rId8" cstate="print"/>
          <a:srcRect/>
          <a:stretch>
            <a:fillRect/>
          </a:stretch>
        </p:blipFill>
        <p:spPr bwMode="auto">
          <a:xfrm>
            <a:off x="5508104" y="476672"/>
            <a:ext cx="1862336" cy="1396752"/>
          </a:xfrm>
          <a:prstGeom prst="rect">
            <a:avLst/>
          </a:prstGeom>
          <a:noFill/>
        </p:spPr>
      </p:pic>
      <p:pic>
        <p:nvPicPr>
          <p:cNvPr id="43017" name="Picture 9" descr="F:\alberghiero\cardo mariano 3277.JPG"/>
          <p:cNvPicPr>
            <a:picLocks noChangeAspect="1" noChangeArrowheads="1"/>
          </p:cNvPicPr>
          <p:nvPr/>
        </p:nvPicPr>
        <p:blipFill>
          <a:blip r:embed="rId9" cstate="print"/>
          <a:srcRect/>
          <a:stretch>
            <a:fillRect/>
          </a:stretch>
        </p:blipFill>
        <p:spPr bwMode="auto">
          <a:xfrm>
            <a:off x="2771800" y="3645024"/>
            <a:ext cx="1862336" cy="1396752"/>
          </a:xfrm>
          <a:prstGeom prst="rect">
            <a:avLst/>
          </a:prstGeom>
          <a:noFill/>
        </p:spPr>
      </p:pic>
      <p:pic>
        <p:nvPicPr>
          <p:cNvPr id="43018" name="Picture 10" descr="F:\alberghiero\santoreggia montana 4812.JPG"/>
          <p:cNvPicPr>
            <a:picLocks noChangeAspect="1" noChangeArrowheads="1"/>
          </p:cNvPicPr>
          <p:nvPr/>
        </p:nvPicPr>
        <p:blipFill>
          <a:blip r:embed="rId10" cstate="print"/>
          <a:srcRect/>
          <a:stretch>
            <a:fillRect/>
          </a:stretch>
        </p:blipFill>
        <p:spPr bwMode="auto">
          <a:xfrm>
            <a:off x="3491880" y="5085184"/>
            <a:ext cx="1126722" cy="1502296"/>
          </a:xfrm>
          <a:prstGeom prst="rect">
            <a:avLst/>
          </a:prstGeom>
          <a:noFill/>
        </p:spPr>
      </p:pic>
      <p:pic>
        <p:nvPicPr>
          <p:cNvPr id="43019" name="Picture 11" descr="F:\alberghiero\tarassaco 4789.JPG"/>
          <p:cNvPicPr>
            <a:picLocks noChangeAspect="1" noChangeArrowheads="1"/>
          </p:cNvPicPr>
          <p:nvPr/>
        </p:nvPicPr>
        <p:blipFill>
          <a:blip r:embed="rId11" cstate="print"/>
          <a:srcRect/>
          <a:stretch>
            <a:fillRect/>
          </a:stretch>
        </p:blipFill>
        <p:spPr bwMode="auto">
          <a:xfrm>
            <a:off x="1907704" y="5085184"/>
            <a:ext cx="1478294" cy="1108720"/>
          </a:xfrm>
          <a:prstGeom prst="rect">
            <a:avLst/>
          </a:prstGeom>
          <a:noFill/>
        </p:spPr>
      </p:pic>
      <p:pic>
        <p:nvPicPr>
          <p:cNvPr id="14" name="Immagine 13" descr="logo giardino.jpg"/>
          <p:cNvPicPr>
            <a:picLocks noChangeAspect="1"/>
          </p:cNvPicPr>
          <p:nvPr/>
        </p:nvPicPr>
        <p:blipFill>
          <a:blip r:embed="rId12"/>
          <a:stretch>
            <a:fillRect/>
          </a:stretch>
        </p:blipFill>
        <p:spPr>
          <a:xfrm>
            <a:off x="500034" y="357166"/>
            <a:ext cx="821912" cy="78579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594522"/>
          </a:xfrm>
        </p:spPr>
        <p:txBody>
          <a:bodyPr>
            <a:noAutofit/>
          </a:bodyPr>
          <a:lstStyle/>
          <a:p>
            <a:pPr algn="l"/>
            <a:r>
              <a:rPr lang="it-IT" sz="1600" b="1" dirty="0"/>
              <a:t>Specie </a:t>
            </a:r>
            <a:r>
              <a:rPr lang="it-IT" sz="1600" b="1" dirty="0" smtClean="0"/>
              <a:t>maggiormente utilizzate </a:t>
            </a:r>
            <a:r>
              <a:rPr lang="it-IT" sz="1600" b="1" dirty="0"/>
              <a:t>in Italia (Ettari</a:t>
            </a:r>
            <a:r>
              <a:rPr lang="it-IT" sz="1600" b="1" dirty="0" smtClean="0"/>
              <a:t>) Fonte</a:t>
            </a:r>
            <a:r>
              <a:rPr lang="it-IT" sz="1600" b="1" dirty="0"/>
              <a:t>: </a:t>
            </a:r>
            <a:r>
              <a:rPr lang="it-IT" sz="1600" b="1" dirty="0" smtClean="0"/>
              <a:t>FIPPO</a:t>
            </a:r>
            <a:r>
              <a:rPr lang="it-IT" sz="1600" dirty="0" smtClean="0"/>
              <a:t/>
            </a:r>
            <a:br>
              <a:rPr lang="it-IT" sz="1600" dirty="0" smtClean="0"/>
            </a:br>
            <a:r>
              <a:rPr lang="it-IT" sz="1600" dirty="0" smtClean="0"/>
              <a:t>nome comune		</a:t>
            </a:r>
            <a:r>
              <a:rPr lang="it-IT" sz="1600" dirty="0" err="1" smtClean="0"/>
              <a:t>superfice</a:t>
            </a:r>
            <a:r>
              <a:rPr lang="it-IT" sz="1600" dirty="0" smtClean="0"/>
              <a:t> 			utilizzo</a:t>
            </a:r>
            <a:br>
              <a:rPr lang="it-IT" sz="1600" dirty="0" smtClean="0"/>
            </a:br>
            <a:r>
              <a:rPr lang="it-IT" sz="1600" dirty="0" smtClean="0"/>
              <a:t>menta piperita e dolce	253.54			olio essenziale</a:t>
            </a:r>
            <a:br>
              <a:rPr lang="it-IT" sz="1600" dirty="0" smtClean="0"/>
            </a:br>
            <a:r>
              <a:rPr lang="it-IT" sz="1600" dirty="0" smtClean="0"/>
              <a:t>lavanda vera ed ibrida		178.77			olio essenziale</a:t>
            </a:r>
            <a:br>
              <a:rPr lang="it-IT" sz="1600" dirty="0" smtClean="0"/>
            </a:br>
            <a:r>
              <a:rPr lang="it-IT" sz="1600" dirty="0" smtClean="0"/>
              <a:t>camomilla comune		123.10  			prodotto secco </a:t>
            </a:r>
            <a:br>
              <a:rPr lang="it-IT" sz="1600" dirty="0" smtClean="0"/>
            </a:br>
            <a:r>
              <a:rPr lang="it-IT" sz="1600" dirty="0" smtClean="0"/>
              <a:t>finocchio aromatico 		78.21			prodotto secco</a:t>
            </a:r>
            <a:br>
              <a:rPr lang="it-IT" sz="1600" dirty="0" smtClean="0"/>
            </a:br>
            <a:r>
              <a:rPr lang="it-IT" sz="1600" dirty="0" smtClean="0"/>
              <a:t>salvia officinale		68.45			prodotto secco</a:t>
            </a:r>
            <a:br>
              <a:rPr lang="it-IT" sz="1600" dirty="0" smtClean="0"/>
            </a:br>
            <a:r>
              <a:rPr lang="it-IT" sz="1600" dirty="0" smtClean="0"/>
              <a:t>melissa			47.69			prodotto secco</a:t>
            </a:r>
            <a:br>
              <a:rPr lang="it-IT" sz="1600" dirty="0" smtClean="0"/>
            </a:br>
            <a:r>
              <a:rPr lang="it-IT" sz="1600" dirty="0" smtClean="0"/>
              <a:t>camomilla romana		45.05			olio essenziale</a:t>
            </a:r>
            <a:br>
              <a:rPr lang="it-IT" sz="1600" dirty="0" smtClean="0"/>
            </a:br>
            <a:r>
              <a:rPr lang="it-IT" sz="1600" dirty="0" smtClean="0"/>
              <a:t>passiflora incarnata		39.21			prodotto secco</a:t>
            </a:r>
            <a:br>
              <a:rPr lang="it-IT" sz="1600" dirty="0" smtClean="0"/>
            </a:br>
            <a:r>
              <a:rPr lang="it-IT" sz="1600" dirty="0" smtClean="0"/>
              <a:t>coriandolo			37.00			prodotto secco</a:t>
            </a:r>
            <a:br>
              <a:rPr lang="it-IT" sz="1600" dirty="0" smtClean="0"/>
            </a:br>
            <a:r>
              <a:rPr lang="it-IT" sz="1600" dirty="0" smtClean="0"/>
              <a:t>origano bianco		24.25			prodotto secco	</a:t>
            </a:r>
            <a:br>
              <a:rPr lang="it-IT" sz="1600" dirty="0" smtClean="0"/>
            </a:br>
            <a:r>
              <a:rPr lang="it-IT" sz="1600" dirty="0" smtClean="0"/>
              <a:t>psillio			23.00			prodotto secco</a:t>
            </a:r>
            <a:br>
              <a:rPr lang="it-IT" sz="1600" dirty="0" smtClean="0"/>
            </a:br>
            <a:r>
              <a:rPr lang="it-IT" sz="1600" dirty="0" smtClean="0"/>
              <a:t>elicriso			22.44			olio essenziale</a:t>
            </a:r>
            <a:br>
              <a:rPr lang="it-IT" sz="1600" dirty="0" smtClean="0"/>
            </a:br>
            <a:r>
              <a:rPr lang="it-IT" sz="1600" dirty="0" smtClean="0"/>
              <a:t>rosmarino			20.97			prodotto secco</a:t>
            </a:r>
            <a:br>
              <a:rPr lang="it-IT" sz="1600" dirty="0" smtClean="0"/>
            </a:br>
            <a:r>
              <a:rPr lang="it-IT" sz="1600" dirty="0" smtClean="0"/>
              <a:t>assenzio </a:t>
            </a:r>
            <a:r>
              <a:rPr lang="it-IT" sz="1600" dirty="0"/>
              <a:t>romano pontico e </a:t>
            </a:r>
            <a:r>
              <a:rPr lang="it-IT" sz="1600" dirty="0" smtClean="0"/>
              <a:t>gentile  18.62			prodotto secco</a:t>
            </a:r>
            <a:br>
              <a:rPr lang="it-IT" sz="1600" dirty="0" smtClean="0"/>
            </a:br>
            <a:r>
              <a:rPr lang="it-IT" sz="1600" dirty="0" smtClean="0"/>
              <a:t>santoreggia		17.30 			prodotto secco</a:t>
            </a:r>
            <a:br>
              <a:rPr lang="it-IT" sz="1600" dirty="0" smtClean="0"/>
            </a:br>
            <a:r>
              <a:rPr lang="it-IT" sz="1600" dirty="0" smtClean="0"/>
              <a:t>ortica			15.10			prodotto Secco</a:t>
            </a:r>
            <a:endParaRPr lang="it-IT" sz="1600" dirty="0"/>
          </a:p>
        </p:txBody>
      </p:sp>
      <p:sp>
        <p:nvSpPr>
          <p:cNvPr id="5" name="Segnaposto contenuto 4"/>
          <p:cNvSpPr>
            <a:spLocks noGrp="1"/>
          </p:cNvSpPr>
          <p:nvPr>
            <p:ph idx="1"/>
          </p:nvPr>
        </p:nvSpPr>
        <p:spPr>
          <a:xfrm>
            <a:off x="5220072" y="5961037"/>
            <a:ext cx="8229600" cy="896963"/>
          </a:xfrm>
        </p:spPr>
        <p:txBody>
          <a:bodyPr/>
          <a:lstStyle/>
          <a:p>
            <a:endParaRPr lang="it-I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b="1" dirty="0" smtClean="0"/>
              <a:t>Distribuzione regionale delle piante coltivate in Italia</a:t>
            </a:r>
            <a:endParaRPr lang="it-IT" sz="2800" b="1" dirty="0"/>
          </a:p>
        </p:txBody>
      </p:sp>
      <p:sp>
        <p:nvSpPr>
          <p:cNvPr id="3" name="Segnaposto contenuto 2"/>
          <p:cNvSpPr>
            <a:spLocks noGrp="1"/>
          </p:cNvSpPr>
          <p:nvPr>
            <p:ph idx="1"/>
          </p:nvPr>
        </p:nvSpPr>
        <p:spPr>
          <a:xfrm>
            <a:off x="457200" y="1340768"/>
            <a:ext cx="8229600" cy="4785395"/>
          </a:xfrm>
        </p:spPr>
        <p:txBody>
          <a:bodyPr>
            <a:normAutofit fontScale="40000" lnSpcReduction="20000"/>
          </a:bodyPr>
          <a:lstStyle/>
          <a:p>
            <a:pPr>
              <a:buNone/>
            </a:pPr>
            <a:r>
              <a:rPr lang="it-IT" b="1" dirty="0" smtClean="0"/>
              <a:t>nome comune 		regione</a:t>
            </a:r>
          </a:p>
          <a:p>
            <a:pPr>
              <a:buNone/>
            </a:pPr>
            <a:r>
              <a:rPr lang="it-IT" dirty="0" smtClean="0"/>
              <a:t>Assenzio </a:t>
            </a:r>
            <a:r>
              <a:rPr lang="it-IT" dirty="0"/>
              <a:t>gentile </a:t>
            </a:r>
            <a:r>
              <a:rPr lang="it-IT" dirty="0" smtClean="0"/>
              <a:t>		Piemonte</a:t>
            </a:r>
            <a:r>
              <a:rPr lang="it-IT" dirty="0"/>
              <a:t>, Sardegna </a:t>
            </a:r>
            <a:endParaRPr lang="it-IT" dirty="0" smtClean="0"/>
          </a:p>
          <a:p>
            <a:pPr>
              <a:buNone/>
            </a:pPr>
            <a:r>
              <a:rPr lang="it-IT" dirty="0" smtClean="0"/>
              <a:t>Assenzio romano		Piemonte</a:t>
            </a:r>
            <a:r>
              <a:rPr lang="it-IT" b="1" dirty="0"/>
              <a:t>, Emilia Romagna </a:t>
            </a:r>
            <a:r>
              <a:rPr lang="it-IT" dirty="0"/>
              <a:t>e </a:t>
            </a:r>
            <a:r>
              <a:rPr lang="it-IT" dirty="0" smtClean="0"/>
              <a:t>Lombardia</a:t>
            </a:r>
          </a:p>
          <a:p>
            <a:pPr>
              <a:buNone/>
            </a:pPr>
            <a:r>
              <a:rPr lang="it-IT" dirty="0" smtClean="0"/>
              <a:t>Bardana 			Toscana</a:t>
            </a:r>
            <a:r>
              <a:rPr lang="it-IT" dirty="0"/>
              <a:t>, Abruzzo, Emilia, Veneto, ecc. </a:t>
            </a:r>
            <a:endParaRPr lang="it-IT" dirty="0" smtClean="0"/>
          </a:p>
          <a:p>
            <a:pPr>
              <a:buNone/>
            </a:pPr>
            <a:r>
              <a:rPr lang="it-IT" dirty="0" smtClean="0"/>
              <a:t>Bergamotto			Calabria </a:t>
            </a:r>
          </a:p>
          <a:p>
            <a:pPr>
              <a:buNone/>
            </a:pPr>
            <a:r>
              <a:rPr lang="it-IT" dirty="0" smtClean="0"/>
              <a:t>Borragine 			</a:t>
            </a:r>
            <a:r>
              <a:rPr lang="it-IT" b="1" dirty="0" smtClean="0"/>
              <a:t>Emilia Romagna</a:t>
            </a:r>
            <a:r>
              <a:rPr lang="it-IT" dirty="0" smtClean="0"/>
              <a:t>, </a:t>
            </a:r>
            <a:r>
              <a:rPr lang="it-IT" dirty="0"/>
              <a:t>Lombardia, Toscana, ecc. </a:t>
            </a:r>
            <a:endParaRPr lang="it-IT" dirty="0" smtClean="0"/>
          </a:p>
          <a:p>
            <a:pPr>
              <a:buNone/>
            </a:pPr>
            <a:r>
              <a:rPr lang="it-IT" dirty="0" smtClean="0"/>
              <a:t>Calendula 			</a:t>
            </a:r>
            <a:r>
              <a:rPr lang="it-IT" b="1" dirty="0" smtClean="0"/>
              <a:t> Emilia Romagna</a:t>
            </a:r>
            <a:r>
              <a:rPr lang="it-IT" dirty="0" smtClean="0"/>
              <a:t>, </a:t>
            </a:r>
            <a:r>
              <a:rPr lang="it-IT" dirty="0"/>
              <a:t>Lombardia, Marche, Sicilia, piccole superfici altre regioni </a:t>
            </a:r>
            <a:endParaRPr lang="it-IT" dirty="0" smtClean="0"/>
          </a:p>
          <a:p>
            <a:pPr>
              <a:buNone/>
            </a:pPr>
            <a:r>
              <a:rPr lang="it-IT" dirty="0" smtClean="0"/>
              <a:t>Camomilla </a:t>
            </a:r>
            <a:r>
              <a:rPr lang="it-IT" dirty="0"/>
              <a:t>comune </a:t>
            </a:r>
            <a:r>
              <a:rPr lang="it-IT" dirty="0" smtClean="0"/>
              <a:t>		Toscana</a:t>
            </a:r>
            <a:r>
              <a:rPr lang="it-IT" dirty="0"/>
              <a:t>, Puglia, Piemonte, Abruzzo, Campania e piccole superfici altre </a:t>
            </a:r>
            <a:r>
              <a:rPr lang="it-IT" dirty="0" smtClean="0"/>
              <a:t>regioni</a:t>
            </a:r>
          </a:p>
          <a:p>
            <a:pPr>
              <a:buNone/>
            </a:pPr>
            <a:r>
              <a:rPr lang="it-IT" dirty="0" smtClean="0"/>
              <a:t>Camomilla </a:t>
            </a:r>
            <a:r>
              <a:rPr lang="it-IT" dirty="0"/>
              <a:t>romana </a:t>
            </a:r>
            <a:r>
              <a:rPr lang="it-IT" dirty="0" smtClean="0"/>
              <a:t>		Piemonte </a:t>
            </a:r>
            <a:r>
              <a:rPr lang="it-IT" dirty="0"/>
              <a:t>Carciofo Toscana e piccole superfici altre regioni </a:t>
            </a:r>
            <a:endParaRPr lang="it-IT" dirty="0" smtClean="0"/>
          </a:p>
          <a:p>
            <a:pPr>
              <a:buNone/>
            </a:pPr>
            <a:r>
              <a:rPr lang="it-IT" dirty="0" smtClean="0"/>
              <a:t>Cardo </a:t>
            </a:r>
            <a:r>
              <a:rPr lang="it-IT" dirty="0"/>
              <a:t>mariano </a:t>
            </a:r>
            <a:r>
              <a:rPr lang="it-IT" dirty="0" smtClean="0"/>
              <a:t>		Abruzzo</a:t>
            </a:r>
            <a:r>
              <a:rPr lang="it-IT" dirty="0"/>
              <a:t>, Sardegna, Marche e Sicilia </a:t>
            </a:r>
            <a:r>
              <a:rPr lang="it-IT" dirty="0" smtClean="0"/>
              <a:t> </a:t>
            </a:r>
          </a:p>
          <a:p>
            <a:pPr>
              <a:buNone/>
            </a:pPr>
            <a:r>
              <a:rPr lang="it-IT" dirty="0" smtClean="0"/>
              <a:t>Coriandolo 			Piemonte</a:t>
            </a:r>
            <a:r>
              <a:rPr lang="it-IT" dirty="0"/>
              <a:t>, Sicilia e piccole </a:t>
            </a:r>
            <a:r>
              <a:rPr lang="it-IT" dirty="0" smtClean="0"/>
              <a:t>superfici altre </a:t>
            </a:r>
            <a:r>
              <a:rPr lang="it-IT" dirty="0"/>
              <a:t>regioni </a:t>
            </a:r>
            <a:endParaRPr lang="it-IT" dirty="0" smtClean="0"/>
          </a:p>
          <a:p>
            <a:pPr>
              <a:buNone/>
            </a:pPr>
            <a:r>
              <a:rPr lang="it-IT" dirty="0" smtClean="0"/>
              <a:t>Dragoncello 			Piemonte </a:t>
            </a:r>
            <a:r>
              <a:rPr lang="it-IT" dirty="0"/>
              <a:t>e piccole </a:t>
            </a:r>
            <a:r>
              <a:rPr lang="it-IT" dirty="0" smtClean="0"/>
              <a:t>superfici in </a:t>
            </a:r>
            <a:r>
              <a:rPr lang="it-IT" dirty="0"/>
              <a:t>altre regioni </a:t>
            </a:r>
            <a:endParaRPr lang="it-IT" dirty="0" smtClean="0"/>
          </a:p>
          <a:p>
            <a:pPr>
              <a:buNone/>
            </a:pPr>
            <a:r>
              <a:rPr lang="it-IT" dirty="0" smtClean="0"/>
              <a:t>Frassino </a:t>
            </a:r>
            <a:r>
              <a:rPr lang="it-IT" dirty="0"/>
              <a:t>da manna </a:t>
            </a:r>
            <a:r>
              <a:rPr lang="it-IT" dirty="0" smtClean="0"/>
              <a:t>		Sicilia </a:t>
            </a:r>
            <a:r>
              <a:rPr lang="it-IT" dirty="0"/>
              <a:t>(Palermo) </a:t>
            </a:r>
            <a:endParaRPr lang="it-IT" dirty="0" smtClean="0"/>
          </a:p>
          <a:p>
            <a:pPr>
              <a:buNone/>
            </a:pPr>
            <a:r>
              <a:rPr lang="it-IT" dirty="0" smtClean="0"/>
              <a:t>Galega 			</a:t>
            </a:r>
            <a:r>
              <a:rPr lang="it-IT" b="1" dirty="0" smtClean="0"/>
              <a:t> Emilia Romagna</a:t>
            </a:r>
            <a:r>
              <a:rPr lang="it-IT" dirty="0" smtClean="0"/>
              <a:t>, </a:t>
            </a:r>
            <a:r>
              <a:rPr lang="it-IT" dirty="0"/>
              <a:t>Marche e piccole superfici </a:t>
            </a:r>
            <a:r>
              <a:rPr lang="it-IT" dirty="0" smtClean="0"/>
              <a:t>in altre </a:t>
            </a:r>
            <a:r>
              <a:rPr lang="it-IT" dirty="0"/>
              <a:t>regioni </a:t>
            </a:r>
            <a:endParaRPr lang="it-IT" dirty="0" smtClean="0"/>
          </a:p>
          <a:p>
            <a:pPr>
              <a:buNone/>
            </a:pPr>
            <a:r>
              <a:rPr lang="it-IT" dirty="0" smtClean="0"/>
              <a:t>Giaggiolo 			Toscana, </a:t>
            </a:r>
            <a:r>
              <a:rPr lang="it-IT" b="1" dirty="0" smtClean="0"/>
              <a:t>Emilia Romagna</a:t>
            </a:r>
            <a:r>
              <a:rPr lang="it-IT" dirty="0" smtClean="0"/>
              <a:t> </a:t>
            </a:r>
            <a:r>
              <a:rPr lang="it-IT" dirty="0"/>
              <a:t>e piccole superfici in altre regioni </a:t>
            </a:r>
            <a:endParaRPr lang="it-IT" dirty="0" smtClean="0"/>
          </a:p>
          <a:p>
            <a:pPr>
              <a:buNone/>
            </a:pPr>
            <a:r>
              <a:rPr lang="it-IT" dirty="0" smtClean="0"/>
              <a:t>Iperico			Piemonte</a:t>
            </a:r>
            <a:r>
              <a:rPr lang="it-IT" dirty="0"/>
              <a:t>, Umbria, Toscana, </a:t>
            </a:r>
            <a:r>
              <a:rPr lang="it-IT" dirty="0" smtClean="0"/>
              <a:t>Lombardia , </a:t>
            </a:r>
            <a:r>
              <a:rPr lang="it-IT" b="1" dirty="0" smtClean="0"/>
              <a:t>Emilia Romagna </a:t>
            </a:r>
            <a:r>
              <a:rPr lang="it-IT" dirty="0" smtClean="0"/>
              <a:t>Marche</a:t>
            </a:r>
            <a:r>
              <a:rPr lang="it-IT" dirty="0"/>
              <a:t>, Abruzzo, </a:t>
            </a:r>
            <a:r>
              <a:rPr lang="it-IT" dirty="0" smtClean="0"/>
              <a:t>			Lazio </a:t>
            </a:r>
            <a:r>
              <a:rPr lang="it-IT" dirty="0"/>
              <a:t>e in molte </a:t>
            </a:r>
            <a:r>
              <a:rPr lang="it-IT" dirty="0" smtClean="0"/>
              <a:t>altre </a:t>
            </a:r>
            <a:r>
              <a:rPr lang="it-IT" dirty="0"/>
              <a:t>regioni </a:t>
            </a:r>
            <a:endParaRPr lang="it-IT" dirty="0" smtClean="0"/>
          </a:p>
          <a:p>
            <a:pPr>
              <a:buNone/>
            </a:pPr>
            <a:r>
              <a:rPr lang="it-IT" dirty="0" smtClean="0"/>
              <a:t>Issopo 			Piemonte</a:t>
            </a:r>
            <a:r>
              <a:rPr lang="it-IT" dirty="0"/>
              <a:t>, </a:t>
            </a:r>
            <a:r>
              <a:rPr lang="it-IT" b="1" dirty="0" smtClean="0"/>
              <a:t>Emilia Romagna</a:t>
            </a:r>
            <a:r>
              <a:rPr lang="it-IT" dirty="0" smtClean="0"/>
              <a:t>, </a:t>
            </a:r>
            <a:r>
              <a:rPr lang="it-IT" dirty="0"/>
              <a:t>Marche, ecc. </a:t>
            </a:r>
            <a:endParaRPr lang="it-IT" dirty="0" smtClean="0"/>
          </a:p>
          <a:p>
            <a:pPr>
              <a:buNone/>
            </a:pPr>
            <a:r>
              <a:rPr lang="it-IT" dirty="0" smtClean="0"/>
              <a:t>Lavanda </a:t>
            </a:r>
            <a:r>
              <a:rPr lang="it-IT" dirty="0"/>
              <a:t>e lavandino </a:t>
            </a:r>
            <a:r>
              <a:rPr lang="it-IT" dirty="0" smtClean="0"/>
              <a:t>		Piemonte</a:t>
            </a:r>
            <a:r>
              <a:rPr lang="it-IT" dirty="0"/>
              <a:t>, Liguria, </a:t>
            </a:r>
            <a:r>
              <a:rPr lang="it-IT" b="1" dirty="0" smtClean="0"/>
              <a:t>Emilia Romagna</a:t>
            </a:r>
            <a:r>
              <a:rPr lang="it-IT" dirty="0" smtClean="0"/>
              <a:t>, </a:t>
            </a:r>
            <a:r>
              <a:rPr lang="it-IT" dirty="0"/>
              <a:t>Marche, Abruzzo e piccole superfici </a:t>
            </a:r>
            <a:r>
              <a:rPr lang="it-IT" dirty="0" smtClean="0"/>
              <a:t>in 			altre </a:t>
            </a:r>
            <a:r>
              <a:rPr lang="it-IT" dirty="0"/>
              <a:t>regioni </a:t>
            </a:r>
            <a:endParaRPr lang="it-IT" dirty="0" smtClean="0"/>
          </a:p>
          <a:p>
            <a:pPr>
              <a:buNone/>
            </a:pPr>
            <a:r>
              <a:rPr lang="it-IT" dirty="0" smtClean="0"/>
              <a:t>								Fonte </a:t>
            </a:r>
            <a:r>
              <a:rPr lang="it-IT" dirty="0" err="1" smtClean="0"/>
              <a:t>F.I.P.P.O.</a:t>
            </a:r>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Distribuzione regionale delle piante coltivate in Italia</a:t>
            </a:r>
            <a:endParaRPr lang="it-IT" sz="2800" dirty="0"/>
          </a:p>
        </p:txBody>
      </p:sp>
      <p:sp>
        <p:nvSpPr>
          <p:cNvPr id="3" name="Segnaposto contenuto 2"/>
          <p:cNvSpPr>
            <a:spLocks noGrp="1"/>
          </p:cNvSpPr>
          <p:nvPr>
            <p:ph idx="1"/>
          </p:nvPr>
        </p:nvSpPr>
        <p:spPr>
          <a:xfrm>
            <a:off x="457200" y="1340768"/>
            <a:ext cx="8229600" cy="4896543"/>
          </a:xfrm>
        </p:spPr>
        <p:txBody>
          <a:bodyPr>
            <a:normAutofit fontScale="40000" lnSpcReduction="20000"/>
          </a:bodyPr>
          <a:lstStyle/>
          <a:p>
            <a:pPr>
              <a:buNone/>
            </a:pPr>
            <a:r>
              <a:rPr lang="it-IT" b="1" dirty="0" smtClean="0"/>
              <a:t>nome comune		regione</a:t>
            </a:r>
          </a:p>
          <a:p>
            <a:pPr>
              <a:buNone/>
            </a:pPr>
            <a:r>
              <a:rPr lang="it-IT" dirty="0" smtClean="0"/>
              <a:t>Lino 				Toscana, </a:t>
            </a:r>
            <a:r>
              <a:rPr lang="it-IT" b="1" dirty="0" smtClean="0"/>
              <a:t>Emilia Romagna</a:t>
            </a:r>
            <a:endParaRPr lang="it-IT" dirty="0" smtClean="0"/>
          </a:p>
          <a:p>
            <a:pPr>
              <a:buNone/>
            </a:pPr>
            <a:r>
              <a:rPr lang="it-IT" dirty="0" smtClean="0"/>
              <a:t>Liquirizia			Calabria</a:t>
            </a:r>
            <a:r>
              <a:rPr lang="it-IT" dirty="0"/>
              <a:t>, Sud </a:t>
            </a:r>
            <a:r>
              <a:rPr lang="it-IT" dirty="0" smtClean="0"/>
              <a:t>Italia</a:t>
            </a:r>
          </a:p>
          <a:p>
            <a:pPr>
              <a:buNone/>
            </a:pPr>
            <a:r>
              <a:rPr lang="it-IT" dirty="0" smtClean="0"/>
              <a:t>Malva 			Toscana</a:t>
            </a:r>
            <a:r>
              <a:rPr lang="it-IT" dirty="0"/>
              <a:t>, Piemonte, Marche, Veneto</a:t>
            </a:r>
            <a:r>
              <a:rPr lang="it-IT" dirty="0" smtClean="0"/>
              <a:t>,</a:t>
            </a:r>
            <a:r>
              <a:rPr lang="it-IT" b="1" dirty="0" smtClean="0"/>
              <a:t> Emilia Romagna </a:t>
            </a:r>
            <a:r>
              <a:rPr lang="it-IT" dirty="0" smtClean="0"/>
              <a:t>ecc.</a:t>
            </a:r>
          </a:p>
          <a:p>
            <a:pPr>
              <a:buNone/>
            </a:pPr>
            <a:r>
              <a:rPr lang="it-IT" dirty="0" smtClean="0"/>
              <a:t>Manna			Sicilia</a:t>
            </a:r>
          </a:p>
          <a:p>
            <a:pPr>
              <a:buNone/>
            </a:pPr>
            <a:r>
              <a:rPr lang="it-IT" dirty="0" smtClean="0"/>
              <a:t>Meliloto			Marche</a:t>
            </a:r>
          </a:p>
          <a:p>
            <a:pPr>
              <a:buNone/>
            </a:pPr>
            <a:r>
              <a:rPr lang="it-IT" dirty="0" smtClean="0"/>
              <a:t>Melissa 			Piemonte</a:t>
            </a:r>
            <a:r>
              <a:rPr lang="it-IT" dirty="0"/>
              <a:t>, Toscana, </a:t>
            </a:r>
            <a:r>
              <a:rPr lang="it-IT" b="1" dirty="0" smtClean="0"/>
              <a:t>Emilia Romagna</a:t>
            </a:r>
            <a:r>
              <a:rPr lang="it-IT" dirty="0" smtClean="0"/>
              <a:t>, </a:t>
            </a:r>
            <a:r>
              <a:rPr lang="it-IT" dirty="0"/>
              <a:t>Lombardia</a:t>
            </a:r>
            <a:r>
              <a:rPr lang="it-IT" dirty="0" smtClean="0"/>
              <a:t>, Marche 				e piccole superfici </a:t>
            </a:r>
            <a:r>
              <a:rPr lang="it-IT" dirty="0"/>
              <a:t>in altre Regioni </a:t>
            </a:r>
            <a:endParaRPr lang="it-IT" dirty="0" smtClean="0"/>
          </a:p>
          <a:p>
            <a:pPr>
              <a:buNone/>
            </a:pPr>
            <a:r>
              <a:rPr lang="it-IT" dirty="0" smtClean="0"/>
              <a:t>Menta piperita		Piemonte </a:t>
            </a:r>
            <a:r>
              <a:rPr lang="it-IT" dirty="0"/>
              <a:t>e piccole </a:t>
            </a:r>
            <a:r>
              <a:rPr lang="it-IT" dirty="0" smtClean="0"/>
              <a:t>superfici in </a:t>
            </a:r>
            <a:r>
              <a:rPr lang="it-IT" dirty="0"/>
              <a:t>altre </a:t>
            </a:r>
            <a:r>
              <a:rPr lang="it-IT" dirty="0" smtClean="0"/>
              <a:t>regioni</a:t>
            </a:r>
          </a:p>
          <a:p>
            <a:pPr>
              <a:buNone/>
            </a:pPr>
            <a:r>
              <a:rPr lang="it-IT" dirty="0" smtClean="0"/>
              <a:t>Origano			Sicilia </a:t>
            </a:r>
            <a:r>
              <a:rPr lang="it-IT" dirty="0"/>
              <a:t>e piccole superfici in altre </a:t>
            </a:r>
            <a:r>
              <a:rPr lang="it-IT" dirty="0" smtClean="0"/>
              <a:t>regioni del </a:t>
            </a:r>
            <a:r>
              <a:rPr lang="it-IT" dirty="0"/>
              <a:t>nord </a:t>
            </a:r>
            <a:r>
              <a:rPr lang="it-IT" b="1" dirty="0" smtClean="0"/>
              <a:t>Emilia Romagna </a:t>
            </a:r>
            <a:r>
              <a:rPr lang="it-IT" dirty="0" smtClean="0"/>
              <a:t>e </a:t>
            </a:r>
            <a:r>
              <a:rPr lang="it-IT" dirty="0"/>
              <a:t>del </a:t>
            </a:r>
            <a:r>
              <a:rPr lang="it-IT" dirty="0" smtClean="0"/>
              <a:t>sud</a:t>
            </a:r>
          </a:p>
          <a:p>
            <a:pPr>
              <a:buNone/>
            </a:pPr>
            <a:r>
              <a:rPr lang="it-IT" dirty="0" smtClean="0"/>
              <a:t>Passiflora incarnata		Toscana</a:t>
            </a:r>
            <a:r>
              <a:rPr lang="it-IT" dirty="0"/>
              <a:t>, Marche, Abruzzo e </a:t>
            </a:r>
            <a:r>
              <a:rPr lang="it-IT" dirty="0" smtClean="0"/>
              <a:t>in altre regioni </a:t>
            </a:r>
          </a:p>
          <a:p>
            <a:pPr>
              <a:buNone/>
            </a:pPr>
            <a:r>
              <a:rPr lang="it-IT" dirty="0" smtClean="0"/>
              <a:t>Psillio 			Umbria</a:t>
            </a:r>
            <a:r>
              <a:rPr lang="it-IT" dirty="0"/>
              <a:t>, Toscana, </a:t>
            </a:r>
            <a:r>
              <a:rPr lang="it-IT" b="1" dirty="0" smtClean="0"/>
              <a:t>Emilia Romagna</a:t>
            </a:r>
            <a:r>
              <a:rPr lang="it-IT" dirty="0" smtClean="0"/>
              <a:t>, </a:t>
            </a:r>
            <a:r>
              <a:rPr lang="it-IT" dirty="0"/>
              <a:t>Marche e Sicilia </a:t>
            </a:r>
            <a:endParaRPr lang="it-IT" dirty="0" smtClean="0"/>
          </a:p>
          <a:p>
            <a:pPr>
              <a:buNone/>
            </a:pPr>
            <a:r>
              <a:rPr lang="it-IT" dirty="0" smtClean="0"/>
              <a:t>Rosmarino			Lombardia</a:t>
            </a:r>
            <a:r>
              <a:rPr lang="it-IT" dirty="0"/>
              <a:t>, Liguria, Piemonte, </a:t>
            </a:r>
            <a:r>
              <a:rPr lang="it-IT" b="1" dirty="0" smtClean="0"/>
              <a:t>Emilia Romagna</a:t>
            </a:r>
            <a:r>
              <a:rPr lang="it-IT" dirty="0" smtClean="0"/>
              <a:t> e in </a:t>
            </a:r>
            <a:r>
              <a:rPr lang="it-IT" dirty="0"/>
              <a:t>moltissime altre Regioni </a:t>
            </a:r>
            <a:endParaRPr lang="it-IT" dirty="0" smtClean="0"/>
          </a:p>
          <a:p>
            <a:pPr>
              <a:buNone/>
            </a:pPr>
            <a:r>
              <a:rPr lang="it-IT" dirty="0" smtClean="0"/>
              <a:t>Salvia officinale 		Piemonte</a:t>
            </a:r>
            <a:r>
              <a:rPr lang="it-IT" dirty="0"/>
              <a:t>, </a:t>
            </a:r>
            <a:r>
              <a:rPr lang="it-IT" b="1" dirty="0" smtClean="0"/>
              <a:t>Emilia Romagna</a:t>
            </a:r>
            <a:r>
              <a:rPr lang="it-IT" dirty="0" smtClean="0"/>
              <a:t>, </a:t>
            </a:r>
            <a:r>
              <a:rPr lang="it-IT" dirty="0"/>
              <a:t>Lombardia, Toscana </a:t>
            </a:r>
            <a:r>
              <a:rPr lang="it-IT" dirty="0" smtClean="0"/>
              <a:t>e in </a:t>
            </a:r>
            <a:r>
              <a:rPr lang="it-IT" dirty="0"/>
              <a:t>moltissime altre </a:t>
            </a:r>
            <a:r>
              <a:rPr lang="it-IT" dirty="0" smtClean="0"/>
              <a:t>			Regioni </a:t>
            </a:r>
          </a:p>
          <a:p>
            <a:pPr>
              <a:buNone/>
            </a:pPr>
            <a:r>
              <a:rPr lang="it-IT" dirty="0" smtClean="0"/>
              <a:t>Salvia sclarea			Piemonte</a:t>
            </a:r>
            <a:r>
              <a:rPr lang="it-IT" dirty="0"/>
              <a:t>, Abruzzo, </a:t>
            </a:r>
            <a:r>
              <a:rPr lang="it-IT" b="1" dirty="0" smtClean="0"/>
              <a:t>Emilia Romagna</a:t>
            </a:r>
            <a:r>
              <a:rPr lang="it-IT" dirty="0" smtClean="0"/>
              <a:t>, Marche</a:t>
            </a:r>
          </a:p>
          <a:p>
            <a:pPr>
              <a:buNone/>
            </a:pPr>
            <a:r>
              <a:rPr lang="it-IT" dirty="0" smtClean="0"/>
              <a:t>Santoreggia			Piemonte</a:t>
            </a:r>
            <a:r>
              <a:rPr lang="it-IT" dirty="0"/>
              <a:t>, Veneto, </a:t>
            </a:r>
            <a:r>
              <a:rPr lang="it-IT" dirty="0" smtClean="0"/>
              <a:t>Umbria,</a:t>
            </a:r>
            <a:r>
              <a:rPr lang="it-IT" b="1" dirty="0" smtClean="0"/>
              <a:t> Emilia Romagna</a:t>
            </a:r>
            <a:r>
              <a:rPr lang="it-IT" dirty="0" smtClean="0"/>
              <a:t> </a:t>
            </a:r>
            <a:r>
              <a:rPr lang="it-IT" dirty="0"/>
              <a:t>e in altre </a:t>
            </a:r>
            <a:r>
              <a:rPr lang="it-IT" dirty="0" smtClean="0"/>
              <a:t>regioni</a:t>
            </a:r>
          </a:p>
          <a:p>
            <a:pPr>
              <a:buNone/>
            </a:pPr>
            <a:r>
              <a:rPr lang="it-IT" dirty="0" smtClean="0"/>
              <a:t>Tarassaco officinale		Toscana</a:t>
            </a:r>
            <a:r>
              <a:rPr lang="it-IT" dirty="0"/>
              <a:t>, Piemonte e in altre </a:t>
            </a:r>
            <a:r>
              <a:rPr lang="it-IT" dirty="0" smtClean="0"/>
              <a:t>regioni</a:t>
            </a:r>
          </a:p>
          <a:p>
            <a:pPr>
              <a:buNone/>
            </a:pPr>
            <a:r>
              <a:rPr lang="it-IT" dirty="0" smtClean="0"/>
              <a:t>Tiglio			Marche </a:t>
            </a:r>
            <a:r>
              <a:rPr lang="it-IT" dirty="0"/>
              <a:t>e </a:t>
            </a:r>
            <a:r>
              <a:rPr lang="it-IT" b="1" dirty="0" smtClean="0"/>
              <a:t>Emilia Romagna</a:t>
            </a:r>
            <a:endParaRPr lang="it-IT" dirty="0" smtClean="0"/>
          </a:p>
          <a:p>
            <a:pPr>
              <a:buNone/>
            </a:pPr>
            <a:r>
              <a:rPr lang="it-IT" dirty="0" smtClean="0"/>
              <a:t>Timo				Piemonte</a:t>
            </a:r>
            <a:r>
              <a:rPr lang="it-IT" dirty="0"/>
              <a:t>, </a:t>
            </a:r>
            <a:r>
              <a:rPr lang="it-IT" b="1" dirty="0" smtClean="0"/>
              <a:t>Emilia Romagna</a:t>
            </a:r>
            <a:r>
              <a:rPr lang="it-IT" dirty="0" smtClean="0"/>
              <a:t> </a:t>
            </a:r>
            <a:r>
              <a:rPr lang="it-IT" dirty="0"/>
              <a:t>, Lazio e in </a:t>
            </a:r>
            <a:r>
              <a:rPr lang="it-IT" dirty="0" smtClean="0"/>
              <a:t>moltissime altre </a:t>
            </a:r>
            <a:r>
              <a:rPr lang="it-IT" dirty="0"/>
              <a:t>regioni </a:t>
            </a:r>
            <a:endParaRPr lang="it-IT" dirty="0" smtClean="0"/>
          </a:p>
          <a:p>
            <a:pPr>
              <a:buNone/>
            </a:pPr>
            <a:r>
              <a:rPr lang="it-IT" dirty="0" smtClean="0"/>
              <a:t>Valeriana 			Lombardia</a:t>
            </a:r>
            <a:r>
              <a:rPr lang="it-IT" dirty="0"/>
              <a:t>, Lazio e in altre </a:t>
            </a:r>
            <a:r>
              <a:rPr lang="it-IT" dirty="0" smtClean="0"/>
              <a:t>regioni	</a:t>
            </a:r>
          </a:p>
          <a:p>
            <a:pPr>
              <a:buNone/>
            </a:pPr>
            <a:r>
              <a:rPr lang="it-IT" dirty="0" smtClean="0"/>
              <a:t>Zafferano			Sardegna</a:t>
            </a:r>
            <a:r>
              <a:rPr lang="it-IT" dirty="0"/>
              <a:t>, Abruzzo, </a:t>
            </a:r>
            <a:r>
              <a:rPr lang="it-IT" dirty="0" smtClean="0"/>
              <a:t>Umbria</a:t>
            </a:r>
          </a:p>
          <a:p>
            <a:pPr>
              <a:buNone/>
            </a:pPr>
            <a:endParaRPr lang="it-IT" dirty="0" smtClean="0"/>
          </a:p>
          <a:p>
            <a:pPr>
              <a:buNone/>
            </a:pPr>
            <a:r>
              <a:rPr lang="it-IT" dirty="0" smtClean="0"/>
              <a:t>								 Fonte </a:t>
            </a:r>
            <a:r>
              <a:rPr lang="it-IT" dirty="0" err="1" smtClean="0"/>
              <a:t>F.I.P.P.O.</a:t>
            </a:r>
            <a:endParaRPr lang="it-IT"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_1686.JPG"/>
          <p:cNvPicPr>
            <a:picLocks noChangeAspect="1"/>
          </p:cNvPicPr>
          <p:nvPr/>
        </p:nvPicPr>
        <p:blipFill>
          <a:blip r:embed="rId2" cstate="print"/>
          <a:stretch>
            <a:fillRect/>
          </a:stretch>
        </p:blipFill>
        <p:spPr>
          <a:xfrm>
            <a:off x="0" y="0"/>
            <a:ext cx="9144000" cy="6858000"/>
          </a:xfrm>
          <a:prstGeom prst="rect">
            <a:avLst/>
          </a:prstGeom>
        </p:spPr>
      </p:pic>
      <p:sp>
        <p:nvSpPr>
          <p:cNvPr id="2" name="Titolo 1"/>
          <p:cNvSpPr>
            <a:spLocks noGrp="1"/>
          </p:cNvSpPr>
          <p:nvPr>
            <p:ph type="ctrTitle"/>
          </p:nvPr>
        </p:nvSpPr>
        <p:spPr>
          <a:xfrm>
            <a:off x="685800" y="1340769"/>
            <a:ext cx="7772400" cy="3240360"/>
          </a:xfrm>
        </p:spPr>
        <p:txBody>
          <a:bodyPr>
            <a:normAutofit/>
          </a:bodyPr>
          <a:lstStyle/>
          <a:p>
            <a:pPr algn="l"/>
            <a:r>
              <a:rPr lang="it-IT" dirty="0" smtClean="0">
                <a:solidFill>
                  <a:srgbClr val="FFFF00"/>
                </a:solidFill>
              </a:rPr>
              <a:t>Tante specie :</a:t>
            </a:r>
            <a:br>
              <a:rPr lang="it-IT" dirty="0" smtClean="0">
                <a:solidFill>
                  <a:srgbClr val="FFFF00"/>
                </a:solidFill>
              </a:rPr>
            </a:br>
            <a:r>
              <a:rPr lang="it-IT" dirty="0" smtClean="0">
                <a:solidFill>
                  <a:srgbClr val="FFFF00"/>
                </a:solidFill>
              </a:rPr>
              <a:t>scegliere in funzione del mercato</a:t>
            </a:r>
            <a:br>
              <a:rPr lang="it-IT" dirty="0" smtClean="0">
                <a:solidFill>
                  <a:srgbClr val="FFFF00"/>
                </a:solidFill>
              </a:rPr>
            </a:br>
            <a:r>
              <a:rPr lang="it-IT" dirty="0" smtClean="0">
                <a:solidFill>
                  <a:srgbClr val="FFFF00"/>
                </a:solidFill>
              </a:rPr>
              <a:t>ambiente </a:t>
            </a:r>
            <a:r>
              <a:rPr lang="it-IT" dirty="0" err="1" smtClean="0">
                <a:solidFill>
                  <a:srgbClr val="FFFF00"/>
                </a:solidFill>
              </a:rPr>
              <a:t>pedoclimatico</a:t>
            </a:r>
            <a:r>
              <a:rPr lang="it-IT" dirty="0" smtClean="0">
                <a:solidFill>
                  <a:srgbClr val="FFFF00"/>
                </a:solidFill>
              </a:rPr>
              <a:t/>
            </a:r>
            <a:br>
              <a:rPr lang="it-IT" dirty="0" smtClean="0">
                <a:solidFill>
                  <a:srgbClr val="FFFF00"/>
                </a:solidFill>
              </a:rPr>
            </a:br>
            <a:r>
              <a:rPr lang="it-IT" dirty="0" smtClean="0">
                <a:solidFill>
                  <a:srgbClr val="FFFF00"/>
                </a:solidFill>
              </a:rPr>
              <a:t>organizzazione aziendale</a:t>
            </a:r>
            <a:endParaRPr lang="it-IT"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490066"/>
          </a:xfrm>
        </p:spPr>
        <p:txBody>
          <a:bodyPr>
            <a:normAutofit fontScale="90000"/>
          </a:bodyPr>
          <a:lstStyle/>
          <a:p>
            <a:r>
              <a:rPr lang="it-IT" dirty="0" smtClean="0"/>
              <a:t>MENTA</a:t>
            </a:r>
            <a:endParaRPr lang="it-IT" dirty="0"/>
          </a:p>
        </p:txBody>
      </p:sp>
      <p:pic>
        <p:nvPicPr>
          <p:cNvPr id="4" name="Segnaposto contenuto 3" descr="menta 4821.JPG"/>
          <p:cNvPicPr>
            <a:picLocks noGrp="1" noChangeAspect="1"/>
          </p:cNvPicPr>
          <p:nvPr>
            <p:ph idx="1"/>
          </p:nvPr>
        </p:nvPicPr>
        <p:blipFill>
          <a:blip r:embed="rId2" cstate="print"/>
          <a:stretch>
            <a:fillRect/>
          </a:stretch>
        </p:blipFill>
        <p:spPr>
          <a:xfrm>
            <a:off x="0" y="188640"/>
            <a:ext cx="4876800" cy="3657600"/>
          </a:xfrm>
        </p:spPr>
      </p:pic>
      <p:pic>
        <p:nvPicPr>
          <p:cNvPr id="5" name="Immagine 4" descr="mentastro 3294.JPG"/>
          <p:cNvPicPr>
            <a:picLocks noChangeAspect="1"/>
          </p:cNvPicPr>
          <p:nvPr/>
        </p:nvPicPr>
        <p:blipFill>
          <a:blip r:embed="rId3" cstate="print"/>
          <a:stretch>
            <a:fillRect/>
          </a:stretch>
        </p:blipFill>
        <p:spPr>
          <a:xfrm>
            <a:off x="5076056" y="2636912"/>
            <a:ext cx="3923928" cy="2942946"/>
          </a:xfrm>
          <a:prstGeom prst="rect">
            <a:avLst/>
          </a:prstGeom>
        </p:spPr>
      </p:pic>
      <p:sp>
        <p:nvSpPr>
          <p:cNvPr id="6" name="CasellaDiTesto 5"/>
          <p:cNvSpPr txBox="1"/>
          <p:nvPr/>
        </p:nvSpPr>
        <p:spPr>
          <a:xfrm>
            <a:off x="179512" y="3861048"/>
            <a:ext cx="1440160" cy="646331"/>
          </a:xfrm>
          <a:prstGeom prst="rect">
            <a:avLst/>
          </a:prstGeom>
          <a:noFill/>
        </p:spPr>
        <p:txBody>
          <a:bodyPr wrap="square" rtlCol="0">
            <a:spAutoFit/>
          </a:bodyPr>
          <a:lstStyle/>
          <a:p>
            <a:r>
              <a:rPr lang="it-IT" dirty="0" smtClean="0"/>
              <a:t>Menta x piperita</a:t>
            </a:r>
            <a:endParaRPr lang="it-IT" dirty="0"/>
          </a:p>
        </p:txBody>
      </p:sp>
      <p:sp>
        <p:nvSpPr>
          <p:cNvPr id="7" name="CasellaDiTesto 6"/>
          <p:cNvSpPr txBox="1"/>
          <p:nvPr/>
        </p:nvSpPr>
        <p:spPr>
          <a:xfrm>
            <a:off x="6876256" y="1916832"/>
            <a:ext cx="1625827" cy="646331"/>
          </a:xfrm>
          <a:prstGeom prst="rect">
            <a:avLst/>
          </a:prstGeom>
          <a:noFill/>
        </p:spPr>
        <p:txBody>
          <a:bodyPr wrap="square" rtlCol="0">
            <a:spAutoFit/>
          </a:bodyPr>
          <a:lstStyle/>
          <a:p>
            <a:r>
              <a:rPr lang="it-IT" dirty="0" smtClean="0"/>
              <a:t>Menta  </a:t>
            </a:r>
            <a:r>
              <a:rPr lang="it-IT" dirty="0" err="1" smtClean="0"/>
              <a:t>longifolia</a:t>
            </a:r>
            <a:endParaRPr lang="it-IT" dirty="0"/>
          </a:p>
        </p:txBody>
      </p:sp>
      <p:pic>
        <p:nvPicPr>
          <p:cNvPr id="2050" name="Picture 2" descr="https://upload.wikimedia.org/wikipedia/commons/thumb/4/43/Mentha_arvensis_NRCS-1.jpg/800px-Mentha_arvensis_NRCS-1.jpg"/>
          <p:cNvPicPr>
            <a:picLocks noChangeAspect="1" noChangeArrowheads="1"/>
          </p:cNvPicPr>
          <p:nvPr/>
        </p:nvPicPr>
        <p:blipFill>
          <a:blip r:embed="rId4" cstate="print"/>
          <a:srcRect/>
          <a:stretch>
            <a:fillRect/>
          </a:stretch>
        </p:blipFill>
        <p:spPr bwMode="auto">
          <a:xfrm>
            <a:off x="3131840" y="4365104"/>
            <a:ext cx="1326357" cy="1896691"/>
          </a:xfrm>
          <a:prstGeom prst="rect">
            <a:avLst/>
          </a:prstGeom>
          <a:noFill/>
        </p:spPr>
      </p:pic>
      <p:sp>
        <p:nvSpPr>
          <p:cNvPr id="9" name="CasellaDiTesto 8"/>
          <p:cNvSpPr txBox="1"/>
          <p:nvPr/>
        </p:nvSpPr>
        <p:spPr>
          <a:xfrm>
            <a:off x="1331640" y="5517232"/>
            <a:ext cx="1619098" cy="369332"/>
          </a:xfrm>
          <a:prstGeom prst="rect">
            <a:avLst/>
          </a:prstGeom>
          <a:noFill/>
        </p:spPr>
        <p:txBody>
          <a:bodyPr wrap="none" rtlCol="0">
            <a:spAutoFit/>
          </a:bodyPr>
          <a:lstStyle/>
          <a:p>
            <a:r>
              <a:rPr lang="it-IT" dirty="0" smtClean="0"/>
              <a:t>Menta </a:t>
            </a:r>
            <a:r>
              <a:rPr lang="it-IT" dirty="0" err="1" smtClean="0"/>
              <a:t>arvensis</a:t>
            </a:r>
            <a:endParaRPr lang="it-IT"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642194"/>
          </a:xfrm>
        </p:spPr>
        <p:txBody>
          <a:bodyPr>
            <a:normAutofit fontScale="90000"/>
          </a:bodyPr>
          <a:lstStyle/>
          <a:p>
            <a:r>
              <a:rPr lang="it-IT" dirty="0" smtClean="0"/>
              <a:t>Menta x piperita L. </a:t>
            </a:r>
            <a:br>
              <a:rPr lang="it-IT" dirty="0" smtClean="0"/>
            </a:br>
            <a:r>
              <a:rPr lang="it-IT" dirty="0" smtClean="0"/>
              <a:t>var. </a:t>
            </a:r>
            <a:r>
              <a:rPr lang="it-IT" dirty="0" err="1" smtClean="0"/>
              <a:t>rubescens</a:t>
            </a:r>
            <a:r>
              <a:rPr lang="it-IT" dirty="0" smtClean="0"/>
              <a:t> </a:t>
            </a:r>
            <a:r>
              <a:rPr lang="it-IT" dirty="0" err="1" smtClean="0"/>
              <a:t>Camus</a:t>
            </a:r>
            <a:r>
              <a:rPr lang="it-IT" dirty="0" smtClean="0"/>
              <a:t> </a:t>
            </a:r>
            <a:br>
              <a:rPr lang="it-IT" dirty="0" smtClean="0"/>
            </a:br>
            <a:r>
              <a:rPr lang="it-IT" dirty="0" smtClean="0"/>
              <a:t> menta nera o menta italo </a:t>
            </a:r>
            <a:r>
              <a:rPr lang="it-IT" dirty="0" err="1" smtClean="0"/>
              <a:t>mitcham</a:t>
            </a:r>
            <a:endParaRPr lang="it-IT" dirty="0"/>
          </a:p>
        </p:txBody>
      </p:sp>
      <p:pic>
        <p:nvPicPr>
          <p:cNvPr id="4" name="Segnaposto contenuto 3" descr="menta 4821.JPG"/>
          <p:cNvPicPr>
            <a:picLocks noGrp="1" noChangeAspect="1"/>
          </p:cNvPicPr>
          <p:nvPr>
            <p:ph idx="1"/>
          </p:nvPr>
        </p:nvPicPr>
        <p:blipFill>
          <a:blip r:embed="rId2" cstate="print"/>
          <a:stretch>
            <a:fillRect/>
          </a:stretch>
        </p:blipFill>
        <p:spPr>
          <a:xfrm>
            <a:off x="2123728" y="2204864"/>
            <a:ext cx="4876800" cy="36576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LAVANDA?</a:t>
            </a:r>
            <a:endParaRPr lang="it-IT" dirty="0"/>
          </a:p>
        </p:txBody>
      </p:sp>
      <p:pic>
        <p:nvPicPr>
          <p:cNvPr id="20482" name="Picture 2" descr="F:\lavanda\abrialis 6690.JPG"/>
          <p:cNvPicPr>
            <a:picLocks noGrp="1" noChangeAspect="1" noChangeArrowheads="1"/>
          </p:cNvPicPr>
          <p:nvPr>
            <p:ph idx="1"/>
          </p:nvPr>
        </p:nvPicPr>
        <p:blipFill>
          <a:blip r:embed="rId2" cstate="print"/>
          <a:srcRect/>
          <a:stretch>
            <a:fillRect/>
          </a:stretch>
        </p:blipFill>
        <p:spPr bwMode="auto">
          <a:xfrm>
            <a:off x="179512" y="1628800"/>
            <a:ext cx="4032448" cy="3024336"/>
          </a:xfrm>
          <a:prstGeom prst="rect">
            <a:avLst/>
          </a:prstGeom>
          <a:noFill/>
        </p:spPr>
      </p:pic>
      <p:pic>
        <p:nvPicPr>
          <p:cNvPr id="20483" name="Picture 3" descr="F:\lavanda\lavanda vera 3853.JPG"/>
          <p:cNvPicPr>
            <a:picLocks noChangeAspect="1" noChangeArrowheads="1"/>
          </p:cNvPicPr>
          <p:nvPr/>
        </p:nvPicPr>
        <p:blipFill>
          <a:blip r:embed="rId3" cstate="print"/>
          <a:srcRect/>
          <a:stretch>
            <a:fillRect/>
          </a:stretch>
        </p:blipFill>
        <p:spPr bwMode="auto">
          <a:xfrm>
            <a:off x="4355976" y="1340768"/>
            <a:ext cx="4481264" cy="3657600"/>
          </a:xfrm>
          <a:prstGeom prst="rect">
            <a:avLst/>
          </a:prstGeom>
          <a:noFill/>
        </p:spPr>
      </p:pic>
      <p:sp>
        <p:nvSpPr>
          <p:cNvPr id="6" name="CasellaDiTesto 5"/>
          <p:cNvSpPr txBox="1"/>
          <p:nvPr/>
        </p:nvSpPr>
        <p:spPr>
          <a:xfrm>
            <a:off x="611560" y="4941168"/>
            <a:ext cx="2914644" cy="369332"/>
          </a:xfrm>
          <a:prstGeom prst="rect">
            <a:avLst/>
          </a:prstGeom>
          <a:noFill/>
        </p:spPr>
        <p:txBody>
          <a:bodyPr wrap="none" rtlCol="0">
            <a:spAutoFit/>
          </a:bodyPr>
          <a:lstStyle/>
          <a:p>
            <a:r>
              <a:rPr lang="it-IT" dirty="0" smtClean="0"/>
              <a:t>Lavanda x </a:t>
            </a:r>
            <a:r>
              <a:rPr lang="it-IT" dirty="0" err="1" smtClean="0"/>
              <a:t>hybrida</a:t>
            </a:r>
            <a:r>
              <a:rPr lang="it-IT" dirty="0" smtClean="0"/>
              <a:t> </a:t>
            </a:r>
            <a:r>
              <a:rPr lang="it-IT" dirty="0" err="1"/>
              <a:t>R</a:t>
            </a:r>
            <a:r>
              <a:rPr lang="it-IT" dirty="0" err="1" smtClean="0"/>
              <a:t>everchon</a:t>
            </a:r>
            <a:endParaRPr lang="it-IT" dirty="0"/>
          </a:p>
        </p:txBody>
      </p:sp>
      <p:sp>
        <p:nvSpPr>
          <p:cNvPr id="8" name="CasellaDiTesto 7"/>
          <p:cNvSpPr txBox="1"/>
          <p:nvPr/>
        </p:nvSpPr>
        <p:spPr>
          <a:xfrm>
            <a:off x="4860032" y="5229200"/>
            <a:ext cx="2635786" cy="369332"/>
          </a:xfrm>
          <a:prstGeom prst="rect">
            <a:avLst/>
          </a:prstGeom>
          <a:noFill/>
        </p:spPr>
        <p:txBody>
          <a:bodyPr wrap="none" rtlCol="0">
            <a:spAutoFit/>
          </a:bodyPr>
          <a:lstStyle/>
          <a:p>
            <a:r>
              <a:rPr lang="it-IT" dirty="0" err="1" smtClean="0"/>
              <a:t>Lavandula</a:t>
            </a:r>
            <a:r>
              <a:rPr lang="it-IT" dirty="0" smtClean="0"/>
              <a:t> </a:t>
            </a:r>
            <a:r>
              <a:rPr lang="it-IT" dirty="0" err="1" smtClean="0"/>
              <a:t>officinalis</a:t>
            </a:r>
            <a:r>
              <a:rPr lang="it-IT" dirty="0" smtClean="0"/>
              <a:t> </a:t>
            </a:r>
            <a:r>
              <a:rPr lang="it-IT" dirty="0" err="1" smtClean="0"/>
              <a:t>Chaix</a:t>
            </a:r>
            <a:endParaRPr lang="it-IT"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154</Words>
  <Application>Microsoft Office PowerPoint</Application>
  <PresentationFormat>Presentazione su schermo (4:3)</PresentationFormat>
  <Paragraphs>86</Paragraphs>
  <Slides>25</Slides>
  <Notes>0</Notes>
  <HiddenSlides>0</HiddenSlides>
  <MMClips>0</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Tema di Office</vt:lpstr>
      <vt:lpstr> Le opportunità di una filiera per le piante officinali martedì 8 settembre 2020   Le erbe officinali in Emilia Romagna esperienze, realtà, e possibilità di sviluppo  </vt:lpstr>
      <vt:lpstr>SITUAZIONE</vt:lpstr>
      <vt:lpstr>Specie maggiormente utilizzate in Italia (Ettari) Fonte: FIPPO nome comune  superfice    utilizzo menta piperita e dolce 253.54   olio essenziale lavanda vera ed ibrida  178.77   olio essenziale camomilla comune  123.10     prodotto secco  finocchio aromatico   78.21   prodotto secco salvia officinale  68.45   prodotto secco melissa   47.69   prodotto secco camomilla romana  45.05   olio essenziale passiflora incarnata  39.21   prodotto secco coriandolo   37.00   prodotto secco origano bianco  24.25   prodotto secco  psillio   23.00   prodotto secco elicriso   22.44   olio essenziale rosmarino   20.97   prodotto secco assenzio romano pontico e gentile  18.62   prodotto secco santoreggia  17.30    prodotto secco ortica   15.10   prodotto Secco</vt:lpstr>
      <vt:lpstr>Distribuzione regionale delle piante coltivate in Italia</vt:lpstr>
      <vt:lpstr>Distribuzione regionale delle piante coltivate in Italia</vt:lpstr>
      <vt:lpstr>Tante specie : scegliere in funzione del mercato ambiente pedoclimatico organizzazione aziendale</vt:lpstr>
      <vt:lpstr>MENTA</vt:lpstr>
      <vt:lpstr>Menta x piperita L.  var. rubescens Camus   menta nera o menta italo mitcham</vt:lpstr>
      <vt:lpstr>LAVANDA?</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Quali specie coltivare?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school: Piante aromatiche e</dc:title>
  <dc:creator>Sauro</dc:creator>
  <cp:lastModifiedBy>Giardino</cp:lastModifiedBy>
  <cp:revision>42</cp:revision>
  <dcterms:created xsi:type="dcterms:W3CDTF">2020-08-30T13:23:10Z</dcterms:created>
  <dcterms:modified xsi:type="dcterms:W3CDTF">2020-09-18T10:08:32Z</dcterms:modified>
</cp:coreProperties>
</file>