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7" r:id="rId6"/>
    <p:sldId id="271" r:id="rId7"/>
    <p:sldId id="259" r:id="rId8"/>
    <p:sldId id="262" r:id="rId9"/>
    <p:sldId id="272" r:id="rId10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BA35E-AC07-4458-802A-6929CC2EEC78}" v="3" dt="2020-09-04T14:46:45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6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81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1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0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9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8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2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7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7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1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0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9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4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9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0F51F9A-DA82-4AD8-8BFB-2B7EA7BAC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WEBINAR: La futura PAC per l’ortofrutta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E49CF7-4112-4A25-A217-D82BA7814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r>
              <a:rPr lang="it-IT" sz="3200" dirty="0">
                <a:solidFill>
                  <a:schemeClr val="tx1"/>
                </a:solidFill>
              </a:rPr>
              <a:t>9 settembre 2020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273ADDE-8BFF-47E5-A9C9-FD54FDCD2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812" y="42290"/>
            <a:ext cx="4356126" cy="9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6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DC2D1-85F1-4E16-934B-B239BB136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88" y="0"/>
            <a:ext cx="9755324" cy="1504950"/>
          </a:xfrm>
        </p:spPr>
        <p:txBody>
          <a:bodyPr>
            <a:normAutofit fontScale="90000"/>
          </a:bodyPr>
          <a:lstStyle/>
          <a:p>
            <a:r>
              <a:rPr lang="it-IT" dirty="0"/>
              <a:t>Alcuni dati della filiera </a:t>
            </a:r>
            <a:r>
              <a:rPr lang="it-IT" dirty="0" err="1"/>
              <a:t>regioanle</a:t>
            </a:r>
            <a:br>
              <a:rPr lang="it-IT" dirty="0"/>
            </a:br>
            <a:r>
              <a:rPr lang="it-IT" sz="2000" b="1" dirty="0"/>
              <a:t>ER fra le prime regioni per produzione ortofrutticola, con 116.500 Ha, e PLV di 1.040 milioni di € (circa 540 frutticole e 500 orticole – dati anno 2019) 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Tendenze </a:t>
            </a:r>
            <a:r>
              <a:rPr lang="it-IT" sz="2000" dirty="0"/>
              <a:t>Rese produttive con andamenti molto differenziati  e in tendenziale calo per andamenti climatici sfavorevoli e problemi fitosanitari (Cimice asiatica e maculatura) - Biologico in crescita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50F2F8-52E4-4C73-AF3E-7F804D7FF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2447925"/>
            <a:ext cx="4631635" cy="3777622"/>
          </a:xfrm>
        </p:spPr>
        <p:txBody>
          <a:bodyPr>
            <a:normAutofit/>
          </a:bodyPr>
          <a:lstStyle/>
          <a:p>
            <a:r>
              <a:rPr lang="it-IT" b="1" dirty="0"/>
              <a:t>Produzioni frutticole</a:t>
            </a:r>
            <a:r>
              <a:rPr lang="it-IT" dirty="0"/>
              <a:t>: circa 58.000 Ha, tra cui</a:t>
            </a:r>
          </a:p>
          <a:p>
            <a:pPr lvl="1"/>
            <a:r>
              <a:rPr lang="it-IT" dirty="0"/>
              <a:t>Pere (I° produttore in Italia e in UE)  18.800 Ha in calo</a:t>
            </a:r>
          </a:p>
          <a:p>
            <a:pPr lvl="1"/>
            <a:r>
              <a:rPr lang="it-IT" dirty="0"/>
              <a:t>Mele 5.100 Ha </a:t>
            </a:r>
          </a:p>
          <a:p>
            <a:pPr lvl="1"/>
            <a:r>
              <a:rPr lang="it-IT" dirty="0"/>
              <a:t>Pesche 4.250 Ha  Nettarine 6.800 Ha entrambe in calo</a:t>
            </a:r>
          </a:p>
          <a:p>
            <a:pPr lvl="1"/>
            <a:r>
              <a:rPr lang="it-IT" dirty="0"/>
              <a:t>Albicocche 6.300 Ha</a:t>
            </a:r>
          </a:p>
          <a:p>
            <a:pPr lvl="1"/>
            <a:r>
              <a:rPr lang="it-IT" dirty="0"/>
              <a:t>Actinidia (kiwi) 4.850 Ha </a:t>
            </a:r>
          </a:p>
          <a:p>
            <a:pPr lvl="1"/>
            <a:r>
              <a:rPr lang="it-IT" dirty="0"/>
              <a:t>Susino 4.250 Ha</a:t>
            </a:r>
          </a:p>
          <a:p>
            <a:pPr lvl="1"/>
            <a:r>
              <a:rPr lang="it-IT" dirty="0"/>
              <a:t>Ciliegio 2.150 Ha in calo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1291F3-D07F-48AB-9E88-F70E85593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8034" y="2440547"/>
            <a:ext cx="5628152" cy="3777622"/>
          </a:xfrm>
        </p:spPr>
        <p:txBody>
          <a:bodyPr>
            <a:normAutofit/>
          </a:bodyPr>
          <a:lstStyle/>
          <a:p>
            <a:r>
              <a:rPr lang="it-IT" b="1" dirty="0"/>
              <a:t>Produzioni orticole</a:t>
            </a:r>
            <a:r>
              <a:rPr lang="it-IT" dirty="0"/>
              <a:t>: 58.500 Ha tra cui:</a:t>
            </a:r>
          </a:p>
          <a:p>
            <a:pPr lvl="1"/>
            <a:r>
              <a:rPr lang="it-IT" dirty="0"/>
              <a:t>Pomodoro da industria: 26.500 Ha in aumento</a:t>
            </a:r>
          </a:p>
          <a:p>
            <a:pPr lvl="1"/>
            <a:r>
              <a:rPr lang="it-IT" dirty="0"/>
              <a:t>Pisello: 5.700 Ha in aumento</a:t>
            </a:r>
          </a:p>
          <a:p>
            <a:pPr lvl="1"/>
            <a:r>
              <a:rPr lang="it-IT" dirty="0"/>
              <a:t>Patata: 5.200 Ha </a:t>
            </a:r>
          </a:p>
          <a:p>
            <a:pPr lvl="1"/>
            <a:r>
              <a:rPr lang="it-IT" dirty="0"/>
              <a:t>Fagiolo/fagiolino: 4.600 Ha </a:t>
            </a:r>
          </a:p>
          <a:p>
            <a:pPr lvl="1"/>
            <a:r>
              <a:rPr lang="it-IT" dirty="0"/>
              <a:t>Cipolla: 2.800 Ha in aumento</a:t>
            </a:r>
          </a:p>
          <a:p>
            <a:pPr lvl="1"/>
            <a:r>
              <a:rPr lang="it-IT" dirty="0"/>
              <a:t>Carota: 2.250 Ha in aumento</a:t>
            </a:r>
          </a:p>
          <a:p>
            <a:pPr lvl="1"/>
            <a:r>
              <a:rPr lang="it-IT" dirty="0"/>
              <a:t>Spinaci: 1.300 Ha in calo</a:t>
            </a:r>
          </a:p>
          <a:p>
            <a:pPr lvl="1"/>
            <a:r>
              <a:rPr lang="it-IT" dirty="0"/>
              <a:t>Melone: 1.300 Ha in calo</a:t>
            </a:r>
          </a:p>
          <a:p>
            <a:pPr lvl="1"/>
            <a:r>
              <a:rPr lang="it-IT" dirty="0"/>
              <a:t>Cocomero: 1.000 Ha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63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23295-9FBD-40AB-8AFB-FE27F4C07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1280890"/>
          </a:xfrm>
        </p:spPr>
        <p:txBody>
          <a:bodyPr/>
          <a:lstStyle/>
          <a:p>
            <a:r>
              <a:rPr lang="it-IT" dirty="0"/>
              <a:t>Le pietre miliari dell’OCM ortofrutta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F09452-D07E-48A3-9118-1F92FC353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2923" y="2126222"/>
            <a:ext cx="9511688" cy="3777622"/>
          </a:xfrm>
        </p:spPr>
        <p:txBody>
          <a:bodyPr/>
          <a:lstStyle/>
          <a:p>
            <a:r>
              <a:rPr lang="it-IT" dirty="0"/>
              <a:t>1962 – nasce l’Organizzazione Comune di Mercato per l’ortofrutta</a:t>
            </a:r>
          </a:p>
          <a:p>
            <a:r>
              <a:rPr lang="it-IT" dirty="0"/>
              <a:t>1966-1972 – nascono le organizzazioni dei produttori e i regimi di intervento sui mercati</a:t>
            </a:r>
          </a:p>
          <a:p>
            <a:r>
              <a:rPr lang="it-IT" dirty="0"/>
              <a:t>1996 – si rafforza il ruolo delle OP cui viene consegnato un fondo di esercizio da cofinanziare</a:t>
            </a:r>
          </a:p>
          <a:p>
            <a:r>
              <a:rPr lang="it-IT" dirty="0"/>
              <a:t>2007 – si azzerano gli interventi di mercato e si introducono le misure di prevenzione e gestione delle crisi e gli interventi ambientali</a:t>
            </a:r>
          </a:p>
          <a:p>
            <a:r>
              <a:rPr lang="it-IT" dirty="0"/>
              <a:t>2020 …..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454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DEAC19-5C5B-4831-BBA2-DC861B26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23" y="92766"/>
            <a:ext cx="9543290" cy="1046922"/>
          </a:xfrm>
        </p:spPr>
        <p:txBody>
          <a:bodyPr/>
          <a:lstStyle/>
          <a:p>
            <a:r>
              <a:rPr lang="it-IT" dirty="0"/>
              <a:t>OCM ORTOFRUTTA IN EMILIA-ROMAGNA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D7EE5A-508B-4D5A-8363-2B3802D2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23" y="1341121"/>
            <a:ext cx="10083775" cy="52331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b="1" dirty="0"/>
              <a:t>OCM Ortofrutta </a:t>
            </a:r>
            <a:r>
              <a:rPr lang="it-IT" dirty="0"/>
              <a:t>: In </a:t>
            </a:r>
            <a:r>
              <a:rPr lang="it-IT" b="1" dirty="0"/>
              <a:t>ER oltre 50% di concentrazione</a:t>
            </a:r>
            <a:r>
              <a:rPr lang="it-IT" dirty="0"/>
              <a:t> della filiera in OP, vs 35-37 % di media nazionale</a:t>
            </a:r>
          </a:p>
          <a:p>
            <a:pPr>
              <a:defRPr/>
            </a:pPr>
            <a:r>
              <a:rPr lang="it-IT" dirty="0"/>
              <a:t>RER riconosce </a:t>
            </a:r>
            <a:r>
              <a:rPr lang="it-IT" b="1" dirty="0"/>
              <a:t>Organizzazione Produttori (OP) e Associazioni di OP (AOP</a:t>
            </a:r>
            <a:r>
              <a:rPr lang="it-IT" dirty="0"/>
              <a:t>): 24 OP in Regione e 17 fuori Regione ma associate alle nostre </a:t>
            </a:r>
            <a:r>
              <a:rPr lang="it-IT" b="1" dirty="0"/>
              <a:t>6 AOP</a:t>
            </a:r>
            <a:r>
              <a:rPr lang="it-IT" dirty="0"/>
              <a:t>. Nel complesso rappresentano </a:t>
            </a:r>
            <a:r>
              <a:rPr lang="it-IT" b="1" dirty="0"/>
              <a:t>1,794 mld€ di VPC </a:t>
            </a:r>
            <a:r>
              <a:rPr lang="it-IT" dirty="0"/>
              <a:t>(valore produzione commercializzata) e associano </a:t>
            </a:r>
            <a:r>
              <a:rPr lang="it-IT" b="1" dirty="0"/>
              <a:t>17.750 imprese agricole, di cui 9.166 in ER e 8.584 in altre 7 regioni</a:t>
            </a:r>
            <a:r>
              <a:rPr lang="it-IT" dirty="0"/>
              <a:t>. L’OCM rapporta la spesa ammissibile e l’aiuto comunitario al VPC.</a:t>
            </a:r>
          </a:p>
          <a:p>
            <a:pPr>
              <a:defRPr/>
            </a:pPr>
            <a:r>
              <a:rPr lang="it-IT" b="1" dirty="0"/>
              <a:t>Programma Operativo</a:t>
            </a:r>
            <a:r>
              <a:rPr lang="it-IT" dirty="0"/>
              <a:t>, strumento principe per il raggiungimento degli obiettivi stabiliti dall’OCM: </a:t>
            </a:r>
          </a:p>
          <a:p>
            <a:pPr lvl="1">
              <a:defRPr/>
            </a:pPr>
            <a:r>
              <a:rPr lang="it-IT" b="1" dirty="0"/>
              <a:t>per il  2020 </a:t>
            </a:r>
            <a:r>
              <a:rPr lang="it-IT" dirty="0"/>
              <a:t>la RER </a:t>
            </a:r>
            <a:r>
              <a:rPr lang="it-IT" b="1" dirty="0"/>
              <a:t>ha approvati 41 PO </a:t>
            </a:r>
            <a:r>
              <a:rPr lang="it-IT" dirty="0"/>
              <a:t>per un </a:t>
            </a:r>
            <a:r>
              <a:rPr lang="it-IT" b="1" dirty="0"/>
              <a:t>Fondo di Esercizio (spesa ammissibile) di 162ml€, pari a un aiuto di 83 ml€ circa (risorse </a:t>
            </a:r>
            <a:r>
              <a:rPr lang="it-IT" b="1" dirty="0" err="1"/>
              <a:t>unionali</a:t>
            </a:r>
            <a:r>
              <a:rPr lang="it-IT" b="1" dirty="0"/>
              <a:t>)</a:t>
            </a:r>
            <a:r>
              <a:rPr lang="it-IT" dirty="0"/>
              <a:t>. Caratteristica peculiare è che l’OP gestisce anche gli interventi per conto dei soci, riceve l’aiuto comunitario che riversa sui produttori per la parte delle loro attività. I PO sono composti da Misure, Azioni e Interventi. La quasi totalità dei PO presentati in ER terminano nel 2022.</a:t>
            </a:r>
          </a:p>
          <a:p>
            <a:pPr>
              <a:defRPr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451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200939-C94D-4898-A5D3-08F7522E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541" y="129513"/>
            <a:ext cx="10162902" cy="696686"/>
          </a:xfrm>
        </p:spPr>
        <p:txBody>
          <a:bodyPr>
            <a:normAutofit fontScale="90000"/>
          </a:bodyPr>
          <a:lstStyle/>
          <a:p>
            <a:r>
              <a:rPr lang="it-IT" dirty="0"/>
              <a:t>La contingenza delle emergenze: </a:t>
            </a:r>
            <a:br>
              <a:rPr lang="it-IT" dirty="0"/>
            </a:br>
            <a:r>
              <a:rPr lang="it-IT" dirty="0"/>
              <a:t>Cimice asiatica e Covid-19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E26CC2-8FE4-4235-B8FF-A2E394023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908" y="1153551"/>
            <a:ext cx="10065535" cy="5472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Cimice asiatica</a:t>
            </a:r>
            <a:r>
              <a:rPr lang="it-IT" dirty="0"/>
              <a:t>- oltre gli interventi straordinari dello Stato (indennizzi e lotta biologica) l’Ue interviene con:</a:t>
            </a:r>
            <a:endParaRPr lang="it-IT" b="1" dirty="0"/>
          </a:p>
          <a:p>
            <a:pPr>
              <a:buFontTx/>
              <a:buChar char="-"/>
            </a:pPr>
            <a:r>
              <a:rPr lang="it-IT" b="1" dirty="0"/>
              <a:t>Reg esecutivo 465/2020 del 30 marzo 2020</a:t>
            </a:r>
            <a:r>
              <a:rPr lang="it-IT" dirty="0"/>
              <a:t>(fortemente voluto da regione ER, con AREFLH e Mipaaf), che approva </a:t>
            </a:r>
            <a:r>
              <a:rPr lang="it-IT" b="1" dirty="0"/>
              <a:t>misure straordinarie per sostenere le OP ortofrutticole a seguito dei danni da Cimice</a:t>
            </a:r>
            <a:r>
              <a:rPr lang="it-IT" dirty="0"/>
              <a:t>. Il Reg amplia la possibilità di sostegno dei </a:t>
            </a:r>
            <a:r>
              <a:rPr lang="it-IT" b="1" dirty="0"/>
              <a:t>Fondi Mutualistici </a:t>
            </a:r>
            <a:r>
              <a:rPr lang="it-IT" dirty="0"/>
              <a:t>anche al capitale iniziale, aggiunge al sostegno comunitario un +0,4% per interventi specifici volti a far fronte ai danni causati dalla Cimice e innalza il co-finanziamento comunitario al 60% per tali interventi (es reti antinsetto). </a:t>
            </a:r>
            <a:r>
              <a:rPr lang="it-IT" b="1" dirty="0"/>
              <a:t>Il Reg stanzia risorse e definisce meccanismi da gestire già nei Programmi Operativi in corso x il 2020. </a:t>
            </a:r>
          </a:p>
          <a:p>
            <a:pPr marL="0" indent="0">
              <a:buNone/>
            </a:pPr>
            <a:r>
              <a:rPr lang="it-IT" sz="2000" b="1" dirty="0"/>
              <a:t>Covid-19</a:t>
            </a:r>
          </a:p>
          <a:p>
            <a:pPr marL="457200" lvl="1" indent="0">
              <a:buNone/>
            </a:pPr>
            <a:r>
              <a:rPr lang="it-IT" sz="2000" dirty="0"/>
              <a:t>Abbiamo esercitato </a:t>
            </a:r>
            <a:r>
              <a:rPr lang="it-IT" sz="2000" b="1" dirty="0"/>
              <a:t>pressioni alla Commissione UE anche tramite AREFLH</a:t>
            </a:r>
            <a:r>
              <a:rPr lang="it-IT" sz="2000" dirty="0"/>
              <a:t>, la rete europea delle regioni ortofrutticole, con un elenco puntuale di richieste, coordinate con le Regioni e le Associazioni di OP socie per una maggiore flessibilità di adattamento dei programmi operativi</a:t>
            </a:r>
          </a:p>
          <a:p>
            <a:pPr marL="457200" lvl="1" indent="0">
              <a:buNone/>
            </a:pPr>
            <a:r>
              <a:rPr lang="it-IT" sz="2000" b="1" dirty="0"/>
              <a:t>ridurre gli oneri di controllo in loco</a:t>
            </a:r>
            <a:r>
              <a:rPr lang="it-IT" sz="2000" dirty="0"/>
              <a:t> e consentire all’Ente pubblico la liquidazione degli aiuti (entro il 15 ottobre) sulla base di controlli amministrativi, e riducendola % dei controlli in loco, affiancando anche sistemi di rinforzo dei controlli (es foto georeferenziate e datate). </a:t>
            </a:r>
          </a:p>
          <a:p>
            <a:pPr>
              <a:buFontTx/>
              <a:buChar char="-"/>
            </a:pPr>
            <a:endParaRPr lang="it-IT" b="1" dirty="0"/>
          </a:p>
          <a:p>
            <a:pPr>
              <a:buFontTx/>
              <a:buChar char="-"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0006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18E7A1-6564-4F0C-B590-111FFB1F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L’evoluzione, ne parliamo con: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EC46F3-7B13-4FB2-A402-EF5B5960B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Paolo De Castro</a:t>
            </a:r>
            <a:r>
              <a:rPr lang="it-IT" dirty="0"/>
              <a:t>, Vice-Presidente della Commissione Agricoltura e Sviluppo Rurale del Parlamento Europeo</a:t>
            </a:r>
          </a:p>
          <a:p>
            <a:r>
              <a:rPr lang="it-IT" b="1" dirty="0"/>
              <a:t>Felice Assenza</a:t>
            </a:r>
            <a:r>
              <a:rPr lang="it-IT" dirty="0"/>
              <a:t>, Direttore Generale della Direzione generale delle politiche internazionali e dell’Unione europea</a:t>
            </a:r>
          </a:p>
          <a:p>
            <a:r>
              <a:rPr lang="it-IT" b="1" dirty="0"/>
              <a:t>Federico Sgarbi</a:t>
            </a:r>
            <a:r>
              <a:rPr lang="it-IT" dirty="0"/>
              <a:t>, Coordinatore della coalizione </a:t>
            </a:r>
            <a:r>
              <a:rPr lang="it-IT" dirty="0" err="1"/>
              <a:t>Agriregions</a:t>
            </a:r>
            <a:endParaRPr lang="it-IT" dirty="0"/>
          </a:p>
          <a:p>
            <a:r>
              <a:rPr lang="it-IT" b="1" dirty="0"/>
              <a:t>Simona Caselli</a:t>
            </a:r>
            <a:r>
              <a:rPr lang="it-IT" dirty="0"/>
              <a:t>, Presidente </a:t>
            </a:r>
            <a:r>
              <a:rPr lang="it-IT" dirty="0" err="1"/>
              <a:t>Areflh</a:t>
            </a:r>
            <a:r>
              <a:rPr lang="it-IT" dirty="0"/>
              <a:t> Assemblea delle Regioni Europee Frutticole, Orticole e Floricole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38650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66F9A7D754B040903C9F60AE0448C1" ma:contentTypeVersion="10" ma:contentTypeDescription="Creare un nuovo documento." ma:contentTypeScope="" ma:versionID="54ee41457f6e2c96383aacc4e5887a21">
  <xsd:schema xmlns:xsd="http://www.w3.org/2001/XMLSchema" xmlns:xs="http://www.w3.org/2001/XMLSchema" xmlns:p="http://schemas.microsoft.com/office/2006/metadata/properties" xmlns:ns3="a8b22163-a684-4d95-ac21-99b58d252318" xmlns:ns4="54235d7d-53ef-49f0-af50-945a336d4273" targetNamespace="http://schemas.microsoft.com/office/2006/metadata/properties" ma:root="true" ma:fieldsID="23488e2d1d3c31d94bd1d1f82eee8f44" ns3:_="" ns4:_="">
    <xsd:import namespace="a8b22163-a684-4d95-ac21-99b58d252318"/>
    <xsd:import namespace="54235d7d-53ef-49f0-af50-945a336d42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22163-a684-4d95-ac21-99b58d252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35d7d-53ef-49f0-af50-945a336d42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36AFCD-5417-4350-B439-22E7CC8763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F36013-7F7D-401A-8551-5AB7562B4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22163-a684-4d95-ac21-99b58d252318"/>
    <ds:schemaRef ds:uri="54235d7d-53ef-49f0-af50-945a336d42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73EAAC-36B1-422C-B2F4-2783FC00CA7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8b22163-a684-4d95-ac21-99b58d252318"/>
    <ds:schemaRef ds:uri="http://purl.org/dc/elements/1.1/"/>
    <ds:schemaRef ds:uri="54235d7d-53ef-49f0-af50-945a336d427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738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Filo</vt:lpstr>
      <vt:lpstr>WEBINAR: La futura PAC per l’ortofrutta</vt:lpstr>
      <vt:lpstr>Alcuni dati della filiera regioanle ER fra le prime regioni per produzione ortofrutticola, con 116.500 Ha, e PLV di 1.040 milioni di € (circa 540 frutticole e 500 orticole – dati anno 2019)   Tendenze Rese produttive con andamenti molto differenziati  e in tendenziale calo per andamenti climatici sfavorevoli e problemi fitosanitari (Cimice asiatica e maculatura) - Biologico in crescita </vt:lpstr>
      <vt:lpstr>Le pietre miliari dell’OCM ortofrutta</vt:lpstr>
      <vt:lpstr>OCM ORTOFRUTTA IN EMILIA-ROMAGNA</vt:lpstr>
      <vt:lpstr>La contingenza delle emergenze:  Cimice asiatica e Covid-19</vt:lpstr>
      <vt:lpstr>L’evoluzione, ne parliamo con: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Tavolo Organizzazioni Produttori ortofrutta</dc:title>
  <dc:creator>Chiarini Roberta</dc:creator>
  <cp:lastModifiedBy>Mazzotti Valtiero</cp:lastModifiedBy>
  <cp:revision>48</cp:revision>
  <cp:lastPrinted>2020-09-04T14:46:53Z</cp:lastPrinted>
  <dcterms:created xsi:type="dcterms:W3CDTF">2020-04-08T19:53:59Z</dcterms:created>
  <dcterms:modified xsi:type="dcterms:W3CDTF">2020-09-07T15:32:40Z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0x010100FC66F9A7D754B040903C9F60AE0448C1</vt:lpwstr>
  </property>
</Properties>
</file>