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99" r:id="rId2"/>
    <p:sldId id="437" r:id="rId3"/>
    <p:sldId id="458" r:id="rId4"/>
    <p:sldId id="468" r:id="rId5"/>
    <p:sldId id="471" r:id="rId6"/>
    <p:sldId id="469" r:id="rId7"/>
    <p:sldId id="470" r:id="rId8"/>
    <p:sldId id="472" r:id="rId9"/>
    <p:sldId id="474" r:id="rId10"/>
    <p:sldId id="473" r:id="rId11"/>
    <p:sldId id="475" r:id="rId12"/>
    <p:sldId id="476" r:id="rId13"/>
    <p:sldId id="477" r:id="rId14"/>
    <p:sldId id="478" r:id="rId15"/>
    <p:sldId id="480" r:id="rId16"/>
    <p:sldId id="481" r:id="rId17"/>
    <p:sldId id="461" r:id="rId18"/>
    <p:sldId id="453" r:id="rId19"/>
    <p:sldId id="463" r:id="rId20"/>
    <p:sldId id="479" r:id="rId21"/>
  </p:sldIdLst>
  <p:sldSz cx="9144000" cy="5143500" type="screen16x9"/>
  <p:notesSz cx="6858000" cy="9144000"/>
  <p:custShowLst>
    <p:custShow name="Presentazione personalizzata 1" id="0">
      <p:sldLst>
        <p:sld r:id="rId2"/>
      </p:sldLst>
    </p:custShow>
  </p:custShowLst>
  <p:defaultTextStyle>
    <a:lvl1pPr>
      <a:defRPr sz="1800">
        <a:latin typeface="Courier New"/>
        <a:ea typeface="Courier New"/>
        <a:cs typeface="Courier New"/>
        <a:sym typeface="Courier New"/>
      </a:defRPr>
    </a:lvl1pPr>
    <a:lvl2pPr indent="171450">
      <a:defRPr sz="1800">
        <a:latin typeface="Courier New"/>
        <a:ea typeface="Courier New"/>
        <a:cs typeface="Courier New"/>
        <a:sym typeface="Courier New"/>
      </a:defRPr>
    </a:lvl2pPr>
    <a:lvl3pPr indent="342900">
      <a:defRPr sz="1800">
        <a:latin typeface="Courier New"/>
        <a:ea typeface="Courier New"/>
        <a:cs typeface="Courier New"/>
        <a:sym typeface="Courier New"/>
      </a:defRPr>
    </a:lvl3pPr>
    <a:lvl4pPr indent="514350">
      <a:defRPr sz="1800">
        <a:latin typeface="Courier New"/>
        <a:ea typeface="Courier New"/>
        <a:cs typeface="Courier New"/>
        <a:sym typeface="Courier New"/>
      </a:defRPr>
    </a:lvl4pPr>
    <a:lvl5pPr indent="685800">
      <a:defRPr sz="1800">
        <a:latin typeface="Courier New"/>
        <a:ea typeface="Courier New"/>
        <a:cs typeface="Courier New"/>
        <a:sym typeface="Courier New"/>
      </a:defRPr>
    </a:lvl5pPr>
    <a:lvl6pPr>
      <a:defRPr sz="1800">
        <a:latin typeface="Courier New"/>
        <a:ea typeface="Courier New"/>
        <a:cs typeface="Courier New"/>
        <a:sym typeface="Courier New"/>
      </a:defRPr>
    </a:lvl6pPr>
    <a:lvl7pPr>
      <a:defRPr sz="1800">
        <a:latin typeface="Courier New"/>
        <a:ea typeface="Courier New"/>
        <a:cs typeface="Courier New"/>
        <a:sym typeface="Courier New"/>
      </a:defRPr>
    </a:lvl7pPr>
    <a:lvl8pPr>
      <a:defRPr sz="1800">
        <a:latin typeface="Courier New"/>
        <a:ea typeface="Courier New"/>
        <a:cs typeface="Courier New"/>
        <a:sym typeface="Courier New"/>
      </a:defRPr>
    </a:lvl8pPr>
    <a:lvl9pPr>
      <a:defRPr sz="1800">
        <a:latin typeface="Courier New"/>
        <a:ea typeface="Courier New"/>
        <a:cs typeface="Courier New"/>
        <a:sym typeface="Courier New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775">
          <p15:clr>
            <a:srgbClr val="A4A3A4"/>
          </p15:clr>
        </p15:guide>
        <p15:guide id="4" pos="3165">
          <p15:clr>
            <a:srgbClr val="A4A3A4"/>
          </p15:clr>
        </p15:guide>
        <p15:guide id="5" orient="horz" pos="1991">
          <p15:clr>
            <a:srgbClr val="A4A3A4"/>
          </p15:clr>
        </p15:guide>
        <p15:guide id="6" pos="124">
          <p15:clr>
            <a:srgbClr val="A4A3A4"/>
          </p15:clr>
        </p15:guide>
        <p15:guide id="7" orient="horz" pos="237">
          <p15:clr>
            <a:srgbClr val="A4A3A4"/>
          </p15:clr>
        </p15:guide>
        <p15:guide id="8" pos="5608">
          <p15:clr>
            <a:srgbClr val="A4A3A4"/>
          </p15:clr>
        </p15:guide>
        <p15:guide id="9" orient="horz" pos="3179">
          <p15:clr>
            <a:srgbClr val="A4A3A4"/>
          </p15:clr>
        </p15:guide>
        <p15:guide id="10" pos="9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00F9"/>
    <a:srgbClr val="F6000A"/>
    <a:srgbClr val="080A09"/>
    <a:srgbClr val="4085A4"/>
    <a:srgbClr val="375599"/>
    <a:srgbClr val="27896F"/>
    <a:srgbClr val="F3D360"/>
    <a:srgbClr val="FFFF00"/>
    <a:srgbClr val="889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ourier New"/>
          <a:ea typeface="Courier New"/>
          <a:cs typeface="Courier New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3" autoAdjust="0"/>
    <p:restoredTop sz="91220" autoAdjust="0"/>
  </p:normalViewPr>
  <p:slideViewPr>
    <p:cSldViewPr snapToGrid="0" snapToObjects="1" showGuides="1">
      <p:cViewPr varScale="1">
        <p:scale>
          <a:sx n="133" d="100"/>
          <a:sy n="133" d="100"/>
        </p:scale>
        <p:origin x="396" y="96"/>
      </p:cViewPr>
      <p:guideLst>
        <p:guide orient="horz" pos="1620"/>
        <p:guide pos="2880"/>
        <p:guide orient="horz" pos="775"/>
        <p:guide pos="3165"/>
        <p:guide orient="horz" pos="1991"/>
        <p:guide pos="124"/>
        <p:guide orient="horz" pos="237"/>
        <p:guide pos="5608"/>
        <p:guide orient="horz" pos="3179"/>
        <p:guide pos="9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2" d="100"/>
          <a:sy n="62" d="100"/>
        </p:scale>
        <p:origin x="-361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509F95-1493-564D-877D-ABB0FFFA1BC3}" type="datetimeFigureOut">
              <a:rPr lang="it-IT" smtClean="0"/>
              <a:t>26/09/2018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5C4F0-BD16-2645-90F4-D8AE0B46CF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514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" name="Shape 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8382349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1pPr>
    <a:lvl2pPr indent="85725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2pPr>
    <a:lvl3pPr indent="171450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3pPr>
    <a:lvl4pPr indent="257175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4pPr>
    <a:lvl5pPr indent="342900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5pPr>
    <a:lvl6pPr indent="428625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6pPr>
    <a:lvl7pPr indent="514350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7pPr>
    <a:lvl8pPr indent="600075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8pPr>
    <a:lvl9pPr indent="685800" defTabSz="171450">
      <a:lnSpc>
        <a:spcPct val="117999"/>
      </a:lnSpc>
      <a:defRPr sz="17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775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1829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9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760867" y="4775315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97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cid:image001.jpg@01D454C6.DC761150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999513" y="4485544"/>
            <a:ext cx="4763" cy="612184"/>
          </a:xfrm>
          <a:prstGeom prst="line">
            <a:avLst/>
          </a:prstGeom>
          <a:ln w="12700">
            <a:solidFill>
              <a:srgbClr val="808080"/>
            </a:solidFill>
            <a:round/>
          </a:ln>
          <a:effectLst>
            <a:outerShdw blurRad="25400" dist="381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171450">
              <a:defRPr sz="24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 rot="16200000">
            <a:off x="8511997" y="2934556"/>
            <a:ext cx="917972" cy="192360"/>
          </a:xfrm>
          <a:prstGeom prst="rect">
            <a:avLst/>
          </a:prstGeom>
          <a:ln w="25400">
            <a:miter lim="400000"/>
          </a:ln>
        </p:spPr>
        <p:txBody>
          <a:bodyPr lIns="34290" tIns="34290" rIns="34290" bIns="34290">
            <a:spAutoFit/>
          </a:bodyPr>
          <a:lstStyle>
            <a:lvl1pPr algn="ctr" defTabSz="171450">
              <a:defRPr sz="800">
                <a:solidFill>
                  <a:srgbClr val="4D4D4D"/>
                </a:solidFill>
                <a:latin typeface="Lucida Sans Regular"/>
                <a:ea typeface="Lucida Sans Regular"/>
                <a:cs typeface="Lucida Sans Regular"/>
                <a:sym typeface="Lucida Sans Regular"/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  <p:sp>
        <p:nvSpPr>
          <p:cNvPr id="7" name="Rectangle 2"/>
          <p:cNvSpPr txBox="1">
            <a:spLocks/>
          </p:cNvSpPr>
          <p:nvPr userDrawn="1"/>
        </p:nvSpPr>
        <p:spPr>
          <a:xfrm>
            <a:off x="645203" y="4632856"/>
            <a:ext cx="8229600" cy="419100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  <a:lvl2pPr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171450"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342900"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514350"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685800">
              <a:defRPr sz="1500">
                <a:solidFill>
                  <a:srgbClr val="4D4D4D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>
            <a:endParaRPr lang="it-IT" dirty="0"/>
          </a:p>
        </p:txBody>
      </p:sp>
      <p:pic>
        <p:nvPicPr>
          <p:cNvPr id="8" name="Immagine 7" descr="EU-flag-publicdomainvectors.eps"/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96"/>
          <a:stretch/>
        </p:blipFill>
        <p:spPr>
          <a:xfrm>
            <a:off x="1182665" y="4563708"/>
            <a:ext cx="732413" cy="488247"/>
          </a:xfrm>
          <a:prstGeom prst="rect">
            <a:avLst/>
          </a:prstGeom>
        </p:spPr>
      </p:pic>
      <p:pic>
        <p:nvPicPr>
          <p:cNvPr id="9" name="Immagine 13"/>
          <p:cNvPicPr/>
          <p:nvPr userDrawn="1"/>
        </p:nvPicPr>
        <p:blipFill rotWithShape="1">
          <a:blip r:embed="rId5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0619" r="39840" b="-39630"/>
          <a:stretch/>
        </p:blipFill>
        <p:spPr bwMode="auto">
          <a:xfrm>
            <a:off x="3996327" y="4598110"/>
            <a:ext cx="1189182" cy="61017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Immagine 2" descr="logo">
            <a:extLst>
              <a:ext uri="{FF2B5EF4-FFF2-40B4-BE49-F238E27FC236}">
                <a16:creationId xmlns:a16="http://schemas.microsoft.com/office/drawing/2014/main" id="{1292F066-7BA0-427A-9DF0-E86501C6F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85544"/>
            <a:ext cx="1087736" cy="60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1pPr>
      <a:lvl2pPr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2pPr>
      <a:lvl3pPr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3pPr>
      <a:lvl4pPr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4pPr>
      <a:lvl5pPr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5pPr>
      <a:lvl6pPr indent="171450"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6pPr>
      <a:lvl7pPr indent="342900"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7pPr>
      <a:lvl8pPr indent="514350"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8pPr>
      <a:lvl9pPr indent="685800">
        <a:defRPr sz="1500">
          <a:solidFill>
            <a:srgbClr val="4D4D4D"/>
          </a:solidFill>
          <a:latin typeface="Courier New"/>
          <a:ea typeface="Courier New"/>
          <a:cs typeface="Courier New"/>
          <a:sym typeface="Courier New"/>
        </a:defRPr>
      </a:lvl9pPr>
    </p:titleStyle>
    <p:bodyStyle>
      <a:lvl1pPr marL="128588" indent="-128588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1pPr>
      <a:lvl2pPr marL="128588" indent="-60722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2pPr>
      <a:lvl3pPr marL="128588" indent="248841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3pPr>
      <a:lvl4pPr marL="128588" indent="401836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4pPr>
      <a:lvl5pPr marL="128588" indent="557213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5pPr>
      <a:lvl6pPr marL="128588" indent="728663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6pPr>
      <a:lvl7pPr marL="128588" indent="900113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7pPr>
      <a:lvl8pPr marL="128588" indent="1071563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8pPr>
      <a:lvl9pPr marL="128588" indent="1243013">
        <a:spcBef>
          <a:spcPts val="75"/>
        </a:spcBef>
        <a:defRPr sz="900">
          <a:latin typeface="Courier New"/>
          <a:ea typeface="Courier New"/>
          <a:cs typeface="Courier New"/>
          <a:sym typeface="Courier New"/>
        </a:defRPr>
      </a:lvl9pPr>
    </p:bodyStyle>
    <p:otherStyle>
      <a:lvl1pPr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1pPr>
      <a:lvl2pPr indent="171450"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2pPr>
      <a:lvl3pPr indent="342900"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3pPr>
      <a:lvl4pPr indent="514350"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4pPr>
      <a:lvl5pPr indent="685800"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5pPr>
      <a:lvl6pPr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6pPr>
      <a:lvl7pPr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7pPr>
      <a:lvl8pPr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8pPr>
      <a:lvl9pPr algn="ctr" defTabSz="171450">
        <a:defRPr sz="800">
          <a:solidFill>
            <a:schemeClr val="tx1"/>
          </a:solidFill>
          <a:latin typeface="+mn-lt"/>
          <a:ea typeface="+mn-ea"/>
          <a:cs typeface="+mn-cs"/>
          <a:sym typeface="Lucida Sans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alphaModFix amt="39000"/>
          </a:blip>
          <a:stretch>
            <a:fillRect/>
          </a:stretch>
        </p:blipFill>
        <p:spPr>
          <a:xfrm>
            <a:off x="-152401" y="0"/>
            <a:ext cx="9144001" cy="5143500"/>
          </a:xfrm>
          <a:prstGeom prst="rect">
            <a:avLst/>
          </a:prstGeom>
        </p:spPr>
      </p:pic>
      <p:pic>
        <p:nvPicPr>
          <p:cNvPr id="1028" name="Immagin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930" y="4671475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3EACBF6-A2BB-43A9-BDB6-8C170BB5BFB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619" y="66423"/>
            <a:ext cx="3163381" cy="2075969"/>
          </a:xfrm>
          <a:prstGeom prst="rect">
            <a:avLst/>
          </a:prstGeom>
        </p:spPr>
      </p:pic>
      <p:sp>
        <p:nvSpPr>
          <p:cNvPr id="16" name="Shape 16"/>
          <p:cNvSpPr/>
          <p:nvPr/>
        </p:nvSpPr>
        <p:spPr>
          <a:xfrm>
            <a:off x="2382541" y="2077028"/>
            <a:ext cx="4378913" cy="251992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8575" tIns="28575" rIns="28575" bIns="28575">
            <a:spAutoFit/>
          </a:bodyPr>
          <a:lstStyle/>
          <a:p>
            <a:pPr lvl="0" algn="ctr">
              <a:defRPr sz="1800"/>
            </a:pPr>
            <a:r>
              <a:rPr lang="it-IT" sz="2800" b="1" dirty="0">
                <a:solidFill>
                  <a:srgbClr val="0000FF"/>
                </a:solidFill>
                <a:latin typeface="Century Gothic"/>
                <a:cs typeface="Century Gothic"/>
              </a:rPr>
              <a:t>FEAMP 2014/2020</a:t>
            </a:r>
          </a:p>
          <a:p>
            <a:pPr lvl="0" algn="ctr">
              <a:defRPr sz="1800"/>
            </a:pPr>
            <a:r>
              <a:rPr lang="it-IT" sz="800" b="1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</a:p>
          <a:p>
            <a:pPr lvl="0" algn="ctr">
              <a:defRPr sz="1800"/>
            </a:pPr>
            <a:r>
              <a:rPr lang="it-IT" sz="2400" b="1" dirty="0">
                <a:solidFill>
                  <a:srgbClr val="0000FF"/>
                </a:solidFill>
                <a:latin typeface="Century Gothic"/>
                <a:cs typeface="Century Gothic"/>
              </a:rPr>
              <a:t> </a:t>
            </a:r>
            <a:r>
              <a:rPr lang="it-IT" sz="3200" b="1" dirty="0">
                <a:solidFill>
                  <a:srgbClr val="0000FF"/>
                </a:solidFill>
                <a:latin typeface="Century Gothic"/>
                <a:cs typeface="Century Gothic"/>
              </a:rPr>
              <a:t>Investimenti per lo Sviluppo sostenibile della pesca</a:t>
            </a:r>
          </a:p>
          <a:p>
            <a:pPr lvl="0" algn="ctr">
              <a:defRPr sz="1800"/>
            </a:pPr>
            <a:endParaRPr lang="it-IT" sz="800" b="1" i="1" dirty="0">
              <a:solidFill>
                <a:srgbClr val="0000FF"/>
              </a:solidFill>
              <a:latin typeface="Century Gothic"/>
              <a:cs typeface="Century Gothic"/>
            </a:endParaRPr>
          </a:p>
          <a:p>
            <a:pPr lvl="0" algn="ctr">
              <a:defRPr sz="1800"/>
            </a:pPr>
            <a:r>
              <a:rPr lang="it-IT" sz="2000" b="1" i="1" dirty="0">
                <a:solidFill>
                  <a:srgbClr val="0000FF"/>
                </a:solidFill>
                <a:latin typeface="Century Gothic"/>
                <a:cs typeface="Century Gothic"/>
              </a:rPr>
              <a:t>26 settembre</a:t>
            </a:r>
            <a:r>
              <a:rPr sz="2000" b="1" i="1" dirty="0">
                <a:solidFill>
                  <a:srgbClr val="0000FF"/>
                </a:solidFill>
                <a:latin typeface="Century Gothic"/>
                <a:cs typeface="Century Gothic"/>
              </a:rPr>
              <a:t> 201</a:t>
            </a:r>
            <a:r>
              <a:rPr lang="it-IT" sz="2000" b="1" i="1" dirty="0">
                <a:solidFill>
                  <a:srgbClr val="0000FF"/>
                </a:solidFill>
                <a:latin typeface="Century Gothic"/>
                <a:cs typeface="Century Gothic"/>
              </a:rPr>
              <a:t>8</a:t>
            </a:r>
            <a:r>
              <a:rPr sz="2000" b="1" i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" name="AutoShape 2" descr="Risultati immagini per immagini pesca"/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Risultati immagini per immagini pesca"/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04727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2"/>
            <a:ext cx="8611755" cy="690442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1.38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14745" y="926848"/>
            <a:ext cx="8714510" cy="3309299"/>
          </a:xfrm>
        </p:spPr>
        <p:txBody>
          <a:bodyPr/>
          <a:lstStyle/>
          <a:p>
            <a:pPr algn="l"/>
            <a:r>
              <a:rPr lang="it-IT" sz="2400" dirty="0">
                <a:latin typeface="Cambria" panose="02040503050406030204" pitchFamily="18" charset="0"/>
              </a:rPr>
              <a:t>Gli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interventi</a:t>
            </a:r>
            <a:r>
              <a:rPr lang="it-IT" sz="2400" dirty="0">
                <a:latin typeface="Cambria" panose="02040503050406030204" pitchFamily="18" charset="0"/>
              </a:rPr>
              <a:t> devono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essere migliorativi </a:t>
            </a:r>
            <a:r>
              <a:rPr lang="it-IT" sz="2400" dirty="0">
                <a:latin typeface="Cambria" panose="02040503050406030204" pitchFamily="18" charset="0"/>
              </a:rPr>
              <a:t>rispetto agli attrezzi standard o ad altre attrezzature autorizzate secondo la normativa nazionale e/o comunitaria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r>
              <a:rPr lang="it-IT" sz="2400" dirty="0">
                <a:latin typeface="Cambria" panose="02040503050406030204" pitchFamily="18" charset="0"/>
              </a:rPr>
              <a:t>L’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imbarcazione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 deve aver ha svolto un'attività di pesca </a:t>
            </a:r>
            <a:r>
              <a:rPr lang="it-IT" sz="2400" dirty="0">
                <a:latin typeface="Cambria" panose="02040503050406030204" pitchFamily="18" charset="0"/>
              </a:rPr>
              <a:t>per almeno 60 giorni in mare nel corso dei due anni precedenti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r>
              <a:rPr lang="it-IT" sz="2400" dirty="0">
                <a:solidFill>
                  <a:schemeClr val="tx1"/>
                </a:solidFill>
                <a:latin typeface="Cambria" panose="02040503050406030204" pitchFamily="18" charset="0"/>
              </a:rPr>
              <a:t>Nel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corso del periodo di programmazione, </a:t>
            </a:r>
            <a:r>
              <a:rPr lang="it-IT" sz="2400" dirty="0">
                <a:latin typeface="Cambria" panose="02040503050406030204" pitchFamily="18" charset="0"/>
              </a:rPr>
              <a:t>Il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sostegno</a:t>
            </a:r>
            <a:r>
              <a:rPr lang="it-IT" sz="2400" dirty="0">
                <a:latin typeface="Cambria" panose="02040503050406030204" pitchFamily="18" charset="0"/>
              </a:rPr>
              <a:t> può essere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concesso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una sola volta </a:t>
            </a:r>
            <a:r>
              <a:rPr lang="it-IT" sz="2400" dirty="0">
                <a:latin typeface="Cambria" panose="02040503050406030204" pitchFamily="18" charset="0"/>
              </a:rPr>
              <a:t>per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lo stesso </a:t>
            </a:r>
            <a:r>
              <a:rPr lang="it-IT" sz="2400" dirty="0">
                <a:latin typeface="Cambria" panose="02040503050406030204" pitchFamily="18" charset="0"/>
              </a:rPr>
              <a:t>tipo di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attrezzatura </a:t>
            </a:r>
            <a:r>
              <a:rPr lang="it-IT" sz="2400" dirty="0">
                <a:latin typeface="Cambria" panose="02040503050406030204" pitchFamily="18" charset="0"/>
              </a:rPr>
              <a:t>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peschereccio</a:t>
            </a:r>
          </a:p>
          <a:p>
            <a:pPr algn="l"/>
            <a:endParaRPr lang="it-IT" sz="2400" dirty="0"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061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1.41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1125681"/>
            <a:ext cx="7847354" cy="2892137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Finalità</a:t>
            </a:r>
          </a:p>
          <a:p>
            <a:pPr algn="l"/>
            <a:endParaRPr lang="it-IT" sz="800" b="1" dirty="0">
              <a:solidFill>
                <a:srgbClr val="FF0000"/>
              </a:solidFill>
              <a:latin typeface="Century Gothic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mitigare </a:t>
            </a:r>
            <a:r>
              <a:rPr lang="it-IT" sz="2400" dirty="0">
                <a:latin typeface="Cambria" panose="02040503050406030204" pitchFamily="18" charset="0"/>
              </a:rPr>
              <a:t>gli effetti dei cambiamenti climatici   </a:t>
            </a:r>
          </a:p>
          <a:p>
            <a:pPr algn="l"/>
            <a:endParaRPr lang="it-IT" sz="1000" dirty="0"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migliorare l’efficienza energetica </a:t>
            </a:r>
            <a:r>
              <a:rPr lang="it-IT" sz="2400" dirty="0">
                <a:latin typeface="Cambria" panose="02040503050406030204" pitchFamily="18" charset="0"/>
              </a:rPr>
              <a:t>dei pescherecci</a:t>
            </a:r>
          </a:p>
          <a:p>
            <a:pPr algn="l"/>
            <a:endParaRPr lang="it-IT" sz="10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sostenere la transizione </a:t>
            </a:r>
            <a:r>
              <a:rPr lang="it-IT" sz="2400" dirty="0">
                <a:latin typeface="Cambria" panose="02040503050406030204" pitchFamily="18" charset="0"/>
              </a:rPr>
              <a:t>verso un’economia a basse emissioni di carbonio in tutti i settori </a:t>
            </a:r>
          </a:p>
          <a:p>
            <a:r>
              <a:rPr lang="it-IT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418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148763"/>
            <a:ext cx="8611755" cy="536023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1.41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317501" y="684786"/>
            <a:ext cx="8585200" cy="3772913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Interventi</a:t>
            </a:r>
            <a:endParaRPr lang="it-IT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attrezzature</a:t>
            </a:r>
            <a:r>
              <a:rPr lang="it-IT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 bordo</a:t>
            </a:r>
            <a:r>
              <a:rPr lang="it-IT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per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ridurre l’emissione </a:t>
            </a:r>
            <a:r>
              <a:rPr lang="it-IT" sz="2400" dirty="0">
                <a:latin typeface="Cambria" panose="02040503050406030204" pitchFamily="18" charset="0"/>
              </a:rPr>
              <a:t>di sostanze inquinanti o di gas a effetto serra 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attrezzature</a:t>
            </a:r>
            <a:r>
              <a:rPr lang="it-IT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o</a:t>
            </a:r>
            <a:r>
              <a:rPr lang="it-IT" dirty="0"/>
              <a:t>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 bordo </a:t>
            </a:r>
            <a:r>
              <a:rPr lang="it-IT" sz="2400" dirty="0">
                <a:latin typeface="Cambria" panose="02040503050406030204" pitchFamily="18" charset="0"/>
              </a:rPr>
              <a:t>per</a:t>
            </a:r>
            <a:r>
              <a:rPr lang="it-IT" dirty="0"/>
              <a:t>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aumentare l’efficienza </a:t>
            </a:r>
            <a:r>
              <a:rPr lang="it-IT" sz="2400" dirty="0">
                <a:latin typeface="Cambria" panose="02040503050406030204" pitchFamily="18" charset="0"/>
              </a:rPr>
              <a:t>energetica dei pescherecci 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attrezzi</a:t>
            </a:r>
            <a:r>
              <a:rPr lang="it-IT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da pesca che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non ne pregiudichino </a:t>
            </a:r>
            <a:r>
              <a:rPr lang="it-IT" sz="2400" dirty="0">
                <a:latin typeface="Cambria" panose="02040503050406030204" pitchFamily="18" charset="0"/>
              </a:rPr>
              <a:t>la selettività</a:t>
            </a:r>
            <a:r>
              <a:rPr lang="it-IT" dirty="0"/>
              <a:t>;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audit</a:t>
            </a:r>
            <a:r>
              <a:rPr lang="it-IT" sz="2400" dirty="0">
                <a:latin typeface="Cambria" panose="02040503050406030204" pitchFamily="18" charset="0"/>
              </a:rPr>
              <a:t> e regimi di efficienza energetica</a:t>
            </a:r>
            <a:endParaRPr lang="it-IT" dirty="0"/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studi</a:t>
            </a:r>
            <a:r>
              <a:rPr lang="it-IT" sz="2400" dirty="0">
                <a:latin typeface="Cambria" panose="02040503050406030204" pitchFamily="18" charset="0"/>
              </a:rPr>
              <a:t> per valutare i sistemi di propulsione alternativi e della progettazione degli scafi sull’efficienza energetica dei pescherecci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it-IT" sz="2400" dirty="0">
              <a:latin typeface="Cambria" panose="02040503050406030204" pitchFamily="18" charset="0"/>
            </a:endParaRP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82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2"/>
            <a:ext cx="8611755" cy="690442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1.41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14745" y="926848"/>
            <a:ext cx="8714510" cy="3309299"/>
          </a:xfrm>
        </p:spPr>
        <p:txBody>
          <a:bodyPr/>
          <a:lstStyle/>
          <a:p>
            <a:pPr algn="l"/>
            <a:endParaRPr lang="it-IT" sz="2400" dirty="0">
              <a:latin typeface="Cambria" panose="02040503050406030204" pitchFamily="18" charset="0"/>
            </a:endParaRPr>
          </a:p>
          <a:p>
            <a:pPr algn="l"/>
            <a:r>
              <a:rPr lang="it-IT" sz="2400" dirty="0">
                <a:latin typeface="Cambria" panose="02040503050406030204" pitchFamily="18" charset="0"/>
              </a:rPr>
              <a:t>Gli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interventi</a:t>
            </a:r>
            <a:r>
              <a:rPr lang="it-IT" sz="2400" dirty="0">
                <a:latin typeface="Cambria" panose="02040503050406030204" pitchFamily="18" charset="0"/>
              </a:rPr>
              <a:t> devono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essere migliorativi </a:t>
            </a:r>
            <a:r>
              <a:rPr lang="it-IT" sz="2400" dirty="0">
                <a:latin typeface="Cambria" panose="02040503050406030204" pitchFamily="18" charset="0"/>
              </a:rPr>
              <a:t>rispetto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it-IT" sz="2400" dirty="0">
                <a:latin typeface="Cambria" panose="02040503050406030204" pitchFamily="18" charset="0"/>
              </a:rPr>
              <a:t>alle condizioni di partenza</a:t>
            </a:r>
          </a:p>
          <a:p>
            <a:pPr algn="l"/>
            <a:endParaRPr lang="it-IT" sz="2400" dirty="0">
              <a:latin typeface="Cambria" panose="02040503050406030204" pitchFamily="18" charset="0"/>
            </a:endParaRPr>
          </a:p>
          <a:p>
            <a:pPr algn="l"/>
            <a:r>
              <a:rPr lang="it-IT" sz="2400" dirty="0">
                <a:solidFill>
                  <a:schemeClr val="tx1"/>
                </a:solidFill>
                <a:latin typeface="Cambria" panose="02040503050406030204" pitchFamily="18" charset="0"/>
              </a:rPr>
              <a:t>Nel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corso del periodo di programmazione, </a:t>
            </a:r>
            <a:r>
              <a:rPr lang="it-IT" sz="2400" dirty="0">
                <a:latin typeface="Cambria" panose="02040503050406030204" pitchFamily="18" charset="0"/>
              </a:rPr>
              <a:t>Il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sostegno</a:t>
            </a:r>
            <a:r>
              <a:rPr lang="it-IT" sz="2400" dirty="0">
                <a:latin typeface="Cambria" panose="02040503050406030204" pitchFamily="18" charset="0"/>
              </a:rPr>
              <a:t> può essere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concesso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una sola volta </a:t>
            </a:r>
            <a:r>
              <a:rPr lang="it-IT" sz="2400" dirty="0">
                <a:latin typeface="Cambria" panose="02040503050406030204" pitchFamily="18" charset="0"/>
              </a:rPr>
              <a:t>per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lo stesso </a:t>
            </a:r>
            <a:r>
              <a:rPr lang="it-IT" sz="2400" dirty="0">
                <a:latin typeface="Cambria" panose="02040503050406030204" pitchFamily="18" charset="0"/>
              </a:rPr>
              <a:t>tipo di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investimento </a:t>
            </a:r>
            <a:r>
              <a:rPr lang="it-IT" sz="2400" dirty="0">
                <a:latin typeface="Cambria" panose="02040503050406030204" pitchFamily="18" charset="0"/>
              </a:rPr>
              <a:t>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peschereccio</a:t>
            </a:r>
            <a:endParaRPr lang="it-IT" sz="2400" dirty="0">
              <a:latin typeface="Cambria" panose="02040503050406030204" pitchFamily="18" charset="0"/>
            </a:endParaRPr>
          </a:p>
          <a:p>
            <a:pPr marL="342900" indent="-342900" algn="l">
              <a:buFontTx/>
              <a:buChar char="-"/>
            </a:pPr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831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1.42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446809" y="926848"/>
            <a:ext cx="8482446" cy="3562025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Finalità</a:t>
            </a:r>
          </a:p>
          <a:p>
            <a:pPr algn="l"/>
            <a:endParaRPr lang="it-IT" sz="800" b="1" dirty="0">
              <a:solidFill>
                <a:srgbClr val="FF0000"/>
              </a:solidFill>
              <a:latin typeface="Century Gothic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migliorare</a:t>
            </a:r>
            <a:r>
              <a:rPr lang="it-IT" sz="2400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il valore aggiunto e/o la qualità del pesce catturato  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promuovere e incentivare </a:t>
            </a:r>
            <a:r>
              <a:rPr lang="it-IT" sz="2400" dirty="0">
                <a:latin typeface="Cambria" panose="02040503050406030204" pitchFamily="18" charset="0"/>
              </a:rPr>
              <a:t>la competitività della filiera di settore</a:t>
            </a:r>
          </a:p>
          <a:p>
            <a:pPr algn="l"/>
            <a:endParaRPr lang="it-IT" sz="8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migliorare l’uso </a:t>
            </a:r>
            <a:r>
              <a:rPr lang="it-IT" sz="2400" dirty="0">
                <a:latin typeface="Cambria" panose="02040503050406030204" pitchFamily="18" charset="0"/>
              </a:rPr>
              <a:t>delle catture indesiderate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valorizzare </a:t>
            </a:r>
            <a:r>
              <a:rPr lang="it-IT" sz="2400" dirty="0">
                <a:latin typeface="Cambria" panose="02040503050406030204" pitchFamily="18" charset="0"/>
              </a:rPr>
              <a:t>la parte </a:t>
            </a:r>
            <a:r>
              <a:rPr lang="it-IT" sz="2400" dirty="0" err="1">
                <a:latin typeface="Cambria" panose="02040503050406030204" pitchFamily="18" charset="0"/>
              </a:rPr>
              <a:t>sottosfruttata</a:t>
            </a:r>
            <a:r>
              <a:rPr lang="it-IT" sz="2400" dirty="0">
                <a:latin typeface="Cambria" panose="02040503050406030204" pitchFamily="18" charset="0"/>
              </a:rPr>
              <a:t> del pesce catturato</a:t>
            </a:r>
          </a:p>
          <a:p>
            <a:r>
              <a:rPr lang="it-IT" sz="2400" dirty="0">
                <a:latin typeface="Cambria" panose="020405030504060302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6972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148763"/>
            <a:ext cx="8611755" cy="536023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1.42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317501" y="684786"/>
            <a:ext cx="8585200" cy="3772913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Interventi</a:t>
            </a:r>
          </a:p>
          <a:p>
            <a:pPr algn="l"/>
            <a:endParaRPr lang="it-IT" sz="8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investimenti</a:t>
            </a:r>
            <a:r>
              <a:rPr lang="it-IT" sz="2400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per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valorizzare i prodotti della pesca </a:t>
            </a:r>
            <a:r>
              <a:rPr lang="it-IT" sz="2400" dirty="0">
                <a:latin typeface="Cambria" panose="02040503050406030204" pitchFamily="18" charset="0"/>
              </a:rPr>
              <a:t>- trasformazione, commercializzazione e vendita diretta delle catture </a:t>
            </a:r>
          </a:p>
          <a:p>
            <a:pPr lvl="0" algn="l"/>
            <a:endParaRPr lang="it-IT" sz="800" dirty="0">
              <a:latin typeface="Cambria" panose="02040503050406030204" pitchFamily="18" charset="0"/>
            </a:endParaRP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investimenti </a:t>
            </a:r>
            <a:r>
              <a:rPr lang="it-IT" sz="2400" b="1">
                <a:solidFill>
                  <a:srgbClr val="0070C0"/>
                </a:solidFill>
                <a:latin typeface="Cambria" panose="02040503050406030204" pitchFamily="18" charset="0"/>
              </a:rPr>
              <a:t>innovativi </a:t>
            </a:r>
            <a:r>
              <a:rPr lang="it-IT" sz="2400">
                <a:latin typeface="Cambria" panose="02040503050406030204" pitchFamily="18" charset="0"/>
              </a:rPr>
              <a:t>sugli attrezzi selettivi per </a:t>
            </a:r>
            <a:r>
              <a:rPr lang="it-IT" sz="2400" dirty="0">
                <a:latin typeface="Cambria" panose="02040503050406030204" pitchFamily="18" charset="0"/>
              </a:rPr>
              <a:t>ridurre al minimo le catture indesiderate e migliorare la qualità dei prodotti della pesca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endParaRPr lang="it-IT" sz="24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it-IT" sz="2400" dirty="0">
              <a:latin typeface="Cambria" panose="02040503050406030204" pitchFamily="18" charset="0"/>
            </a:endParaRP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88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2"/>
            <a:ext cx="8611755" cy="690442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1.42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14745" y="926848"/>
            <a:ext cx="8714510" cy="3309299"/>
          </a:xfrm>
        </p:spPr>
        <p:txBody>
          <a:bodyPr/>
          <a:lstStyle/>
          <a:p>
            <a:pPr algn="l"/>
            <a:endParaRPr lang="it-IT" sz="2400" dirty="0">
              <a:latin typeface="Cambria" panose="02040503050406030204" pitchFamily="18" charset="0"/>
            </a:endParaRPr>
          </a:p>
          <a:p>
            <a:pPr lvl="0" algn="l"/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L’imbarcazione</a:t>
            </a:r>
            <a:r>
              <a:rPr lang="it-IT" dirty="0"/>
              <a:t>:</a:t>
            </a: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deve aver ha svolto un'attività di pesca </a:t>
            </a:r>
            <a:r>
              <a:rPr lang="it-IT" sz="2400" dirty="0">
                <a:latin typeface="Cambria" panose="02040503050406030204" pitchFamily="18" charset="0"/>
              </a:rPr>
              <a:t>per almeno 60 giorni in mare</a:t>
            </a:r>
          </a:p>
          <a:p>
            <a:pPr lvl="0" algn="l"/>
            <a:endParaRPr lang="it-IT" sz="800" dirty="0">
              <a:latin typeface="Cambria" panose="02040503050406030204" pitchFamily="18" charset="0"/>
            </a:endParaRPr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deve utilizzare attrezzi selettivi </a:t>
            </a:r>
            <a:r>
              <a:rPr lang="it-IT" sz="2400" dirty="0">
                <a:latin typeface="Cambria" panose="02040503050406030204" pitchFamily="18" charset="0"/>
              </a:rPr>
              <a:t>per ridurre al minimo le catture indesiderate</a:t>
            </a:r>
          </a:p>
        </p:txBody>
      </p:sp>
    </p:spTree>
    <p:extLst>
      <p:ext uri="{BB962C8B-B14F-4D97-AF65-F5344CB8AC3E}">
        <p14:creationId xmlns:p14="http://schemas.microsoft.com/office/powerpoint/2010/main" val="2203261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5">
            <a:extLst>
              <a:ext uri="{FF2B5EF4-FFF2-40B4-BE49-F238E27FC236}">
                <a16:creationId xmlns:a16="http://schemas.microsoft.com/office/drawing/2014/main" id="{CED2E697-83C8-46AD-98C3-3FE778B06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ottotitolo 7">
            <a:extLst>
              <a:ext uri="{FF2B5EF4-FFF2-40B4-BE49-F238E27FC236}">
                <a16:creationId xmlns:a16="http://schemas.microsoft.com/office/drawing/2014/main" id="{199B3B9F-4C86-425A-B347-2C62AB32F4A8}"/>
              </a:ext>
            </a:extLst>
          </p:cNvPr>
          <p:cNvSpPr txBox="1">
            <a:spLocks/>
          </p:cNvSpPr>
          <p:nvPr/>
        </p:nvSpPr>
        <p:spPr>
          <a:xfrm>
            <a:off x="550718" y="123371"/>
            <a:ext cx="8351982" cy="4376058"/>
          </a:xfrm>
          <a:prstGeom prst="rect">
            <a:avLst/>
          </a:prstGeom>
        </p:spPr>
        <p:txBody>
          <a:bodyPr/>
          <a:lstStyle>
            <a:lvl1pPr marL="128588" indent="-128588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1pPr>
            <a:lvl2pPr marL="128588" indent="-60722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2pPr>
            <a:lvl3pPr marL="128588" indent="248841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3pPr>
            <a:lvl4pPr marL="128588" indent="401836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4pPr>
            <a:lvl5pPr marL="128588" indent="557213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5pPr>
            <a:lvl6pPr marL="128588" indent="728663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6pPr>
            <a:lvl7pPr marL="128588" indent="900113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7pPr>
            <a:lvl8pPr marL="128588" indent="1071563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8pPr>
            <a:lvl9pPr marL="128588" indent="1243013">
              <a:spcBef>
                <a:spcPts val="75"/>
              </a:spcBef>
              <a:defRPr sz="900"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>
            <a:pPr algn="ctr"/>
            <a:r>
              <a:rPr lang="it-IT" sz="3200" b="1" dirty="0">
                <a:solidFill>
                  <a:srgbClr val="0000FF"/>
                </a:solidFill>
                <a:latin typeface="Century Gothic"/>
              </a:rPr>
              <a:t>Ammissibilità della spesa</a:t>
            </a:r>
          </a:p>
          <a:p>
            <a:pPr algn="ctr"/>
            <a:r>
              <a:rPr lang="it-IT" sz="1800" b="1" dirty="0">
                <a:solidFill>
                  <a:schemeClr val="tx1"/>
                </a:solidFill>
                <a:latin typeface="Cambria" panose="02040503050406030204" pitchFamily="18" charset="0"/>
              </a:rPr>
              <a:t>La spesa deve essere: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pertinente ed imputabile </a:t>
            </a:r>
            <a:r>
              <a:rPr lang="it-IT" sz="1800" dirty="0">
                <a:latin typeface="Cambria" panose="02040503050406030204" pitchFamily="18" charset="0"/>
              </a:rPr>
              <a:t>all’intervento ammesso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congrua</a:t>
            </a:r>
            <a:endParaRPr lang="it-IT" sz="18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effettivamente sostenuta dal beneficiario </a:t>
            </a:r>
            <a:r>
              <a:rPr lang="it-IT" sz="1800" dirty="0">
                <a:latin typeface="Cambria" panose="02040503050406030204" pitchFamily="18" charset="0"/>
              </a:rPr>
              <a:t>e comprovata da fatture quietanzate o giustificata da documenti contabili aventi valore probatorio equivalente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sostenuta nel periodo di ammissibilità: </a:t>
            </a:r>
            <a:r>
              <a:rPr lang="it-IT" sz="1800" dirty="0">
                <a:latin typeface="Cambria" panose="02040503050406030204" pitchFamily="18" charset="0"/>
              </a:rPr>
              <a:t>le spese sostenute </a:t>
            </a:r>
            <a:r>
              <a:rPr lang="it-IT" sz="1800" b="1" dirty="0">
                <a:solidFill>
                  <a:srgbClr val="FF0000"/>
                </a:solidFill>
                <a:latin typeface="Cambria" panose="02040503050406030204" pitchFamily="18" charset="0"/>
              </a:rPr>
              <a:t>dal 26 novembre 2015</a:t>
            </a:r>
            <a:r>
              <a:rPr lang="it-IT" sz="1800" dirty="0">
                <a:latin typeface="Cambria" panose="02040503050406030204" pitchFamily="18" charset="0"/>
              </a:rPr>
              <a:t>, purché riferite ad </a:t>
            </a:r>
            <a:r>
              <a:rPr lang="it-IT" sz="1800" b="1" dirty="0">
                <a:solidFill>
                  <a:schemeClr val="tx1"/>
                </a:solidFill>
                <a:latin typeface="Cambria" panose="02040503050406030204" pitchFamily="18" charset="0"/>
              </a:rPr>
              <a:t>operazioni</a:t>
            </a:r>
            <a:r>
              <a:rPr lang="it-IT" sz="1800" dirty="0">
                <a:latin typeface="Cambria" panose="02040503050406030204" pitchFamily="18" charset="0"/>
              </a:rPr>
              <a:t> </a:t>
            </a:r>
            <a:r>
              <a:rPr lang="it-IT" sz="1800" b="1" dirty="0">
                <a:latin typeface="Cambria" panose="02040503050406030204" pitchFamily="18" charset="0"/>
              </a:rPr>
              <a:t>in corso al momento della presentazione della domanda</a:t>
            </a:r>
            <a:endParaRPr lang="it-IT" sz="18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tracciabile</a:t>
            </a:r>
            <a:r>
              <a:rPr lang="it-IT" sz="1800" b="1" dirty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it-IT" sz="1800" dirty="0">
                <a:latin typeface="Cambria" panose="02040503050406030204" pitchFamily="18" charset="0"/>
              </a:rPr>
              <a:t>ovvero verificabile attraverso una corretta e completa tenuta della documentazione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rgbClr val="0A00F9"/>
                </a:solidFill>
                <a:latin typeface="Cambria" panose="02040503050406030204" pitchFamily="18" charset="0"/>
              </a:rPr>
              <a:t>contabilizzata</a:t>
            </a:r>
            <a:r>
              <a:rPr lang="it-IT" sz="1800" dirty="0">
                <a:latin typeface="Cambria" panose="02040503050406030204" pitchFamily="18" charset="0"/>
              </a:rPr>
              <a:t>, in conformità alle disposizioni di legge ed ai principi contabili.</a:t>
            </a:r>
          </a:p>
          <a:p>
            <a:pPr marL="0" indent="0" algn="l"/>
            <a:endParaRPr lang="it-IT" sz="800" i="1" dirty="0">
              <a:latin typeface="Cambria" panose="02040503050406030204" pitchFamily="18" charset="0"/>
            </a:endParaRPr>
          </a:p>
          <a:p>
            <a:pPr marL="0" indent="0" algn="ctr"/>
            <a:r>
              <a:rPr lang="it-IT" sz="1800" i="1" dirty="0" err="1">
                <a:latin typeface="Cambria" panose="02040503050406030204" pitchFamily="18" charset="0"/>
              </a:rPr>
              <a:t>Mis</a:t>
            </a:r>
            <a:r>
              <a:rPr lang="it-IT" sz="1800" i="1" dirty="0">
                <a:latin typeface="Cambria" panose="02040503050406030204" pitchFamily="18" charset="0"/>
              </a:rPr>
              <a:t>. 1.32 e 1.41 spese definite dal Reg (UE) 531/2015 che integra il 508/2014</a:t>
            </a:r>
          </a:p>
          <a:p>
            <a:endParaRPr lang="it-IT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85318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1066800" y="188120"/>
            <a:ext cx="6858000" cy="552110"/>
          </a:xfrm>
        </p:spPr>
        <p:txBody>
          <a:bodyPr/>
          <a:lstStyle/>
          <a:p>
            <a:pPr>
              <a:defRPr sz="1800"/>
            </a:pP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Dotazione finanziaria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878114"/>
            <a:ext cx="7847354" cy="3516086"/>
          </a:xfrm>
        </p:spPr>
        <p:txBody>
          <a:bodyPr/>
          <a:lstStyle/>
          <a:p>
            <a:pPr lvl="0" algn="just"/>
            <a:endParaRPr lang="it-IT" dirty="0">
              <a:latin typeface="Cambria" panose="02040503050406030204" pitchFamily="18" charset="0"/>
            </a:endParaRP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5F765AF5-CAC9-4071-871D-FEBFFF3650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447422"/>
              </p:ext>
            </p:extLst>
          </p:nvPr>
        </p:nvGraphicFramePr>
        <p:xfrm>
          <a:off x="1673889" y="1385414"/>
          <a:ext cx="2077229" cy="1242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7229">
                  <a:extLst>
                    <a:ext uri="{9D8B030D-6E8A-4147-A177-3AD203B41FA5}">
                      <a16:colId xmlns:a16="http://schemas.microsoft.com/office/drawing/2014/main" val="3217857435"/>
                    </a:ext>
                  </a:extLst>
                </a:gridCol>
              </a:tblGrid>
              <a:tr h="34354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Mis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. 1.32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28021"/>
                  </a:ext>
                </a:extLst>
              </a:tr>
              <a:tr h="65907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Importo totale disponibile</a:t>
                      </a:r>
                      <a:endParaRPr lang="it-IT" sz="1600" dirty="0"/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600" b="1" kern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Mangal" panose="02040503050203030202" pitchFamily="18" charset="0"/>
                        </a:rPr>
                        <a:t>€ 821.465,00</a:t>
                      </a:r>
                      <a:endParaRPr lang="it-IT" sz="1600" kern="15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23341"/>
                  </a:ext>
                </a:extLst>
              </a:tr>
            </a:tbl>
          </a:graphicData>
        </a:graphic>
      </p:graphicFrame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F6208324-86C6-4965-B013-FA4507313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009977"/>
              </p:ext>
            </p:extLst>
          </p:nvPr>
        </p:nvGraphicFramePr>
        <p:xfrm>
          <a:off x="1673889" y="2755461"/>
          <a:ext cx="2178004" cy="1166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004">
                  <a:extLst>
                    <a:ext uri="{9D8B030D-6E8A-4147-A177-3AD203B41FA5}">
                      <a16:colId xmlns:a16="http://schemas.microsoft.com/office/drawing/2014/main" val="3217857435"/>
                    </a:ext>
                  </a:extLst>
                </a:gridCol>
              </a:tblGrid>
              <a:tr h="34354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Mis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. 1.41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28021"/>
                  </a:ext>
                </a:extLst>
              </a:tr>
              <a:tr h="65907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Importo totale disponibile</a:t>
                      </a:r>
                    </a:p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€ 821.561,00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23341"/>
                  </a:ext>
                </a:extLst>
              </a:tr>
            </a:tbl>
          </a:graphicData>
        </a:graphic>
      </p:graphicFrame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D4B99A06-CB8E-4795-9242-6F3C5AA0A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925421"/>
              </p:ext>
            </p:extLst>
          </p:nvPr>
        </p:nvGraphicFramePr>
        <p:xfrm>
          <a:off x="4833752" y="2755461"/>
          <a:ext cx="2178004" cy="1166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004">
                  <a:extLst>
                    <a:ext uri="{9D8B030D-6E8A-4147-A177-3AD203B41FA5}">
                      <a16:colId xmlns:a16="http://schemas.microsoft.com/office/drawing/2014/main" val="3217857435"/>
                    </a:ext>
                  </a:extLst>
                </a:gridCol>
              </a:tblGrid>
              <a:tr h="34354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Mis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. 1.42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28021"/>
                  </a:ext>
                </a:extLst>
              </a:tr>
              <a:tr h="65907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Importo totale disponibile</a:t>
                      </a:r>
                    </a:p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€ 479.670,91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23341"/>
                  </a:ext>
                </a:extLst>
              </a:tr>
            </a:tbl>
          </a:graphicData>
        </a:graphic>
      </p:graphicFrame>
      <p:graphicFrame>
        <p:nvGraphicFramePr>
          <p:cNvPr id="12" name="Tabella 11">
            <a:extLst>
              <a:ext uri="{FF2B5EF4-FFF2-40B4-BE49-F238E27FC236}">
                <a16:creationId xmlns:a16="http://schemas.microsoft.com/office/drawing/2014/main" id="{2D019BB5-DB56-491A-B417-3CDF50E386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38977"/>
              </p:ext>
            </p:extLst>
          </p:nvPr>
        </p:nvGraphicFramePr>
        <p:xfrm>
          <a:off x="4797759" y="1383819"/>
          <a:ext cx="2178004" cy="11665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004">
                  <a:extLst>
                    <a:ext uri="{9D8B030D-6E8A-4147-A177-3AD203B41FA5}">
                      <a16:colId xmlns:a16="http://schemas.microsoft.com/office/drawing/2014/main" val="3217857435"/>
                    </a:ext>
                  </a:extLst>
                </a:gridCol>
              </a:tblGrid>
              <a:tr h="34354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 err="1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Mis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latin typeface="Cambria" panose="02040503050406030204" pitchFamily="18" charset="0"/>
                        </a:rPr>
                        <a:t>. 1.38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628021"/>
                  </a:ext>
                </a:extLst>
              </a:tr>
              <a:tr h="659078">
                <a:tc>
                  <a:txBody>
                    <a:bodyPr/>
                    <a:lstStyle/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Importo totale disponibile</a:t>
                      </a:r>
                    </a:p>
                    <a:p>
                      <a:pPr marL="0" marR="0" lvl="0" indent="0" algn="ctr" defTabSz="17145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  <a:sym typeface="Lucida Sans Regular"/>
                        </a:rPr>
                        <a:t>€ 750.129,00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23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291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1066800" y="188119"/>
            <a:ext cx="6858000" cy="435995"/>
          </a:xfrm>
        </p:spPr>
        <p:txBody>
          <a:bodyPr/>
          <a:lstStyle/>
          <a:p>
            <a:pPr>
              <a:defRPr sz="1800"/>
            </a:pPr>
            <a:r>
              <a:rPr lang="it-IT" sz="2400" b="1" dirty="0">
                <a:solidFill>
                  <a:srgbClr val="0000FF"/>
                </a:solidFill>
                <a:latin typeface="Cambria" panose="02040503050406030204" pitchFamily="18" charset="0"/>
              </a:rPr>
              <a:t>Intensità dell’aiuto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0" y="632277"/>
            <a:ext cx="8721436" cy="3642179"/>
          </a:xfrm>
        </p:spPr>
        <p:txBody>
          <a:bodyPr/>
          <a:lstStyle/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0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PMI </a:t>
            </a:r>
            <a:r>
              <a:rPr lang="it-IT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50%</a:t>
            </a:r>
            <a:r>
              <a:rPr lang="it-IT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della spesa ammissibile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000" b="1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altre</a:t>
            </a:r>
            <a:r>
              <a:rPr lang="it-IT" sz="2000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 ridotta del </a:t>
            </a:r>
            <a:r>
              <a:rPr lang="it-IT" sz="2400" b="1" kern="150" dirty="0">
                <a:solidFill>
                  <a:srgbClr val="FF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0%</a:t>
            </a:r>
            <a:r>
              <a:rPr lang="it-IT" sz="2000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della spesa ammissibile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000" b="1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pesca costiera artigianale </a:t>
            </a:r>
            <a:r>
              <a:rPr lang="it-IT" sz="2000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it-IT" sz="2000" b="1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it-IT" sz="2000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aumentata</a:t>
            </a:r>
            <a:r>
              <a:rPr lang="it-IT" dirty="0"/>
              <a:t> </a:t>
            </a:r>
            <a:r>
              <a:rPr lang="it-IT" kern="150" dirty="0"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del </a:t>
            </a:r>
            <a:r>
              <a:rPr lang="it-IT" sz="2000" b="1" kern="150" dirty="0">
                <a:solidFill>
                  <a:srgbClr val="FF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it-IT" sz="2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0%</a:t>
            </a:r>
            <a:r>
              <a:rPr lang="it-IT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>
                <a:latin typeface="Cambria" panose="02040503050406030204" pitchFamily="18" charset="0"/>
                <a:cs typeface="Times New Roman" panose="02020603050405020304" pitchFamily="18" charset="0"/>
              </a:rPr>
              <a:t>della spesa ammissibile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endParaRPr lang="it-IT" sz="2400" b="1" dirty="0">
              <a:solidFill>
                <a:srgbClr val="0000FF"/>
              </a:solidFill>
              <a:latin typeface="Cambria" panose="02040503050406030204" pitchFamily="18" charset="0"/>
            </a:endParaRP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400" b="1" dirty="0">
                <a:solidFill>
                  <a:srgbClr val="0000FF"/>
                </a:solidFill>
                <a:latin typeface="Cambria" panose="02040503050406030204" pitchFamily="18" charset="0"/>
              </a:rPr>
              <a:t>Limiti di spesa ammissibile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400" b="1" kern="150" dirty="0"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Minimo = € 25.000,00 </a:t>
            </a:r>
            <a:r>
              <a:rPr lang="it-IT" sz="2400" kern="150" dirty="0"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per ogni Gruppo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400" b="1" kern="150" dirty="0"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Massimo = € 185.000,00 </a:t>
            </a:r>
            <a:r>
              <a:rPr lang="it-IT" sz="2400" kern="150" dirty="0"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per ogni Gruppo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endParaRPr lang="it-IT" sz="800" kern="150" dirty="0">
              <a:latin typeface="Cambria" panose="020405030504060302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000" b="1" i="1" kern="150" dirty="0">
                <a:solidFill>
                  <a:schemeClr val="tx1"/>
                </a:solidFill>
                <a:latin typeface="Cambria" panose="02040503050406030204" pitchFamily="18" charset="0"/>
              </a:rPr>
              <a:t>per tutte le Misure</a:t>
            </a:r>
          </a:p>
          <a:p>
            <a:pPr indent="453390">
              <a:spcBef>
                <a:spcPts val="285"/>
              </a:spcBef>
              <a:spcAft>
                <a:spcPts val="285"/>
              </a:spcAft>
            </a:pPr>
            <a:r>
              <a:rPr lang="it-IT" sz="2400" kern="150" dirty="0"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pPr lvl="0" algn="just"/>
            <a:endParaRPr lang="it-IT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35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541625"/>
          </a:xfrm>
        </p:spPr>
        <p:txBody>
          <a:bodyPr/>
          <a:lstStyle/>
          <a:p>
            <a:pPr>
              <a:defRPr sz="1800"/>
            </a:pP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Misure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556490" y="758535"/>
            <a:ext cx="8372765" cy="3532909"/>
          </a:xfrm>
        </p:spPr>
        <p:txBody>
          <a:bodyPr/>
          <a:lstStyle/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70C0"/>
                </a:solidFill>
                <a:latin typeface="Cambria" panose="02040503050406030204" pitchFamily="18" charset="0"/>
              </a:rPr>
              <a:t>1.32</a:t>
            </a:r>
            <a:r>
              <a:rPr lang="it-IT" sz="2600" dirty="0">
                <a:latin typeface="Cambria" panose="02040503050406030204" pitchFamily="18" charset="0"/>
              </a:rPr>
              <a:t> Salute e Sicurezza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70C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1.38 </a:t>
            </a: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Limitazione dell’impatto della pesca </a:t>
            </a:r>
          </a:p>
          <a:p>
            <a:pPr algn="l">
              <a:spcBef>
                <a:spcPts val="0"/>
              </a:spcBef>
            </a:pP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          sull’ambiente marino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70C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1.41 </a:t>
            </a: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Efficienza energetica e mitigazione dei </a:t>
            </a:r>
          </a:p>
          <a:p>
            <a:pPr algn="l">
              <a:spcBef>
                <a:spcPts val="0"/>
              </a:spcBef>
            </a:pP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          cambiamenti ambientali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it-IT" sz="2600" b="1" dirty="0">
                <a:solidFill>
                  <a:srgbClr val="0070C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1.42 </a:t>
            </a: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Valore aggiunto qualità dei prodotti e utilizzo</a:t>
            </a:r>
          </a:p>
          <a:p>
            <a:pPr algn="l">
              <a:spcBef>
                <a:spcPts val="0"/>
              </a:spcBef>
            </a:pPr>
            <a:r>
              <a:rPr lang="it-IT" sz="26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             delle catture indesiderate</a:t>
            </a:r>
          </a:p>
          <a:p>
            <a:pPr algn="l">
              <a:spcBef>
                <a:spcPts val="600"/>
              </a:spcBef>
            </a:pPr>
            <a:r>
              <a:rPr lang="it-IT" sz="2400" i="1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			</a:t>
            </a:r>
            <a:r>
              <a:rPr lang="it-IT" sz="2400" b="1" i="1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4 Avvisi distinti</a:t>
            </a:r>
          </a:p>
          <a:p>
            <a:endParaRPr lang="it-IT" sz="2400" i="1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  <a:endParaRPr lang="it-IT" sz="3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591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Termini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983672"/>
            <a:ext cx="7847354" cy="3334327"/>
          </a:xfrm>
        </p:spPr>
        <p:txBody>
          <a:bodyPr/>
          <a:lstStyle/>
          <a:p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endParaRPr lang="it-IT" sz="3200" b="1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383601-4105-4E6F-B88E-B68B4A2C799B}"/>
              </a:ext>
            </a:extLst>
          </p:cNvPr>
          <p:cNvSpPr/>
          <p:nvPr/>
        </p:nvSpPr>
        <p:spPr>
          <a:xfrm>
            <a:off x="301336" y="985650"/>
            <a:ext cx="842010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Presentazione domanda </a:t>
            </a:r>
            <a:r>
              <a:rPr lang="it-IT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9 gennaio 2019</a:t>
            </a:r>
            <a:r>
              <a:rPr lang="it-IT" sz="2800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</a:p>
          <a:p>
            <a:endParaRPr lang="it-IT" sz="800" dirty="0">
              <a:latin typeface="Cambria" panose="02040503050406030204" pitchFamily="18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Progetti ultimati e rendicontati </a:t>
            </a:r>
            <a:r>
              <a:rPr lang="it-IT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9 ottobre 2019</a:t>
            </a:r>
          </a:p>
          <a:p>
            <a:endParaRPr lang="it-IT" sz="8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it-IT" sz="2800" b="1" dirty="0">
                <a:solidFill>
                  <a:srgbClr val="0070C0"/>
                </a:solidFill>
                <a:latin typeface="Cambria" panose="02040503050406030204" pitchFamily="18" charset="0"/>
              </a:rPr>
              <a:t>Stato Avanzamento lavori </a:t>
            </a:r>
            <a:r>
              <a:rPr lang="it-IT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2 luglio 2019</a:t>
            </a:r>
            <a:endParaRPr lang="it-IT" sz="28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lvl="0">
              <a:spcBef>
                <a:spcPts val="1200"/>
              </a:spcBef>
              <a:spcAft>
                <a:spcPts val="600"/>
              </a:spcAft>
            </a:pPr>
            <a:endParaRPr lang="it-IT" sz="800" b="1" kern="150" dirty="0">
              <a:solidFill>
                <a:srgbClr val="4085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lvl="0" algn="ctr">
              <a:spcBef>
                <a:spcPts val="1200"/>
              </a:spcBef>
              <a:spcAft>
                <a:spcPts val="600"/>
              </a:spcAft>
            </a:pPr>
            <a:r>
              <a:rPr lang="it-IT" sz="2400" b="1" i="1" kern="150" dirty="0">
                <a:solidFill>
                  <a:schemeClr val="tx1"/>
                </a:solidFill>
                <a:latin typeface="Cambria" panose="02040503050406030204" pitchFamily="18" charset="0"/>
              </a:rPr>
              <a:t>per tutte le Misure</a:t>
            </a:r>
          </a:p>
        </p:txBody>
      </p:sp>
    </p:spTree>
    <p:extLst>
      <p:ext uri="{BB962C8B-B14F-4D97-AF65-F5344CB8AC3E}">
        <p14:creationId xmlns:p14="http://schemas.microsoft.com/office/powerpoint/2010/main" val="275944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4D6F01E-6738-4671-A68B-D9B78976D6E5}"/>
              </a:ext>
            </a:extLst>
          </p:cNvPr>
          <p:cNvSpPr/>
          <p:nvPr/>
        </p:nvSpPr>
        <p:spPr>
          <a:xfrm>
            <a:off x="83127" y="180913"/>
            <a:ext cx="8925791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2600" b="1" dirty="0">
                <a:solidFill>
                  <a:srgbClr val="FF000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Priorità 1:</a:t>
            </a:r>
            <a:r>
              <a:rPr lang="it-IT" sz="3200" b="1" dirty="0">
                <a:solidFill>
                  <a:srgbClr val="FF000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 </a:t>
            </a:r>
            <a:r>
              <a:rPr lang="it-IT" sz="2400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Promuovere una pesca sostenibile sotto il profilo ambientale, efficiente in termine di risorse, innovativa, competitiva </a:t>
            </a:r>
          </a:p>
          <a:p>
            <a:pPr algn="l"/>
            <a:endParaRPr lang="it-IT" sz="800" dirty="0">
              <a:solidFill>
                <a:srgbClr val="FF0000"/>
              </a:solidFill>
              <a:latin typeface="Cambria" panose="020405030504060302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pPr algn="l"/>
            <a:r>
              <a:rPr lang="it-IT" sz="2600" b="1" dirty="0">
                <a:solidFill>
                  <a:srgbClr val="FF0000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Obiettivi Tematici </a:t>
            </a:r>
          </a:p>
          <a:p>
            <a:pPr algn="l"/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3 - </a:t>
            </a:r>
            <a:r>
              <a:rPr lang="it-IT" sz="2400" dirty="0">
                <a:latin typeface="Cambria" panose="02040503050406030204" pitchFamily="18" charset="0"/>
              </a:rPr>
              <a:t>Promuovere la competitività delle PMI  del settore della Pesca e dell’acquacoltura - </a:t>
            </a: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 1.32 e 1.42</a:t>
            </a:r>
          </a:p>
          <a:p>
            <a:pPr algn="l"/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4 - </a:t>
            </a:r>
            <a:r>
              <a:rPr lang="it-IT" sz="2400" dirty="0">
                <a:latin typeface="Cambria" panose="02040503050406030204" pitchFamily="18" charset="0"/>
              </a:rPr>
              <a:t>Sostenere la transizione verso un’economia a basse emissioni di carbonio in tutti i settori - </a:t>
            </a: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1.41</a:t>
            </a:r>
          </a:p>
          <a:p>
            <a:pPr algn="l"/>
            <a:r>
              <a:rPr lang="it-IT" sz="2400" b="1" dirty="0">
                <a:solidFill>
                  <a:schemeClr val="tx1"/>
                </a:solidFill>
                <a:latin typeface="Cambria" panose="020405030504060302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6 -  </a:t>
            </a:r>
            <a:r>
              <a:rPr lang="it-IT" sz="2400" dirty="0">
                <a:latin typeface="Cambria" panose="02040503050406030204" pitchFamily="18" charset="0"/>
              </a:rPr>
              <a:t>Preservare e tutelare l’ambiente e promuovere l’uso efficiente delle risorse – </a:t>
            </a: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1.38</a:t>
            </a:r>
          </a:p>
          <a:p>
            <a:pPr algn="l"/>
            <a:r>
              <a:rPr lang="it-IT" sz="2000" dirty="0">
                <a:latin typeface="Cambria" panose="02040503050406030204" pitchFamily="18" charset="0"/>
              </a:rPr>
              <a:t>			</a:t>
            </a:r>
            <a:endParaRPr lang="it-IT" sz="2000" b="1" dirty="0">
              <a:solidFill>
                <a:schemeClr val="tx1"/>
              </a:solidFill>
            </a:endParaRPr>
          </a:p>
        </p:txBody>
      </p:sp>
      <p:pic>
        <p:nvPicPr>
          <p:cNvPr id="3" name="Immagine 5">
            <a:extLst>
              <a:ext uri="{FF2B5EF4-FFF2-40B4-BE49-F238E27FC236}">
                <a16:creationId xmlns:a16="http://schemas.microsoft.com/office/drawing/2014/main" id="{FC47C3DE-5917-4B64-A91E-EDE3CD5AA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06240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Area di attuazione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983672"/>
            <a:ext cx="7847354" cy="3334327"/>
          </a:xfrm>
        </p:spPr>
        <p:txBody>
          <a:bodyPr/>
          <a:lstStyle/>
          <a:p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endParaRPr lang="it-IT" sz="3200" b="1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383601-4105-4E6F-B88E-B68B4A2C799B}"/>
              </a:ext>
            </a:extLst>
          </p:cNvPr>
          <p:cNvSpPr/>
          <p:nvPr/>
        </p:nvSpPr>
        <p:spPr>
          <a:xfrm>
            <a:off x="301336" y="985650"/>
            <a:ext cx="842010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Cambria" panose="02040503050406030204" pitchFamily="18" charset="0"/>
              </a:rPr>
              <a:t>Gli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interventi </a:t>
            </a:r>
            <a:r>
              <a:rPr lang="it-IT" sz="2400" dirty="0">
                <a:latin typeface="Cambria" panose="02040503050406030204" pitchFamily="18" charset="0"/>
              </a:rPr>
              <a:t>devono essere realizzati sul territorio della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Regione Emilia-Romagna</a:t>
            </a:r>
            <a:r>
              <a:rPr lang="it-IT" sz="2400" dirty="0">
                <a:latin typeface="Cambria" panose="02040503050406030204" pitchFamily="18" charset="0"/>
              </a:rPr>
              <a:t> </a:t>
            </a:r>
          </a:p>
          <a:p>
            <a:endParaRPr lang="it-IT" sz="800" dirty="0">
              <a:latin typeface="Cambria" panose="02040503050406030204" pitchFamily="18" charset="0"/>
            </a:endParaRPr>
          </a:p>
          <a:p>
            <a:r>
              <a:rPr lang="it-IT" sz="2400" dirty="0">
                <a:latin typeface="Cambria" panose="02040503050406030204" pitchFamily="18" charset="0"/>
              </a:rPr>
              <a:t>I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pescherecci</a:t>
            </a:r>
            <a:r>
              <a:rPr lang="it-IT" sz="2400" dirty="0">
                <a:latin typeface="Cambria" panose="02040503050406030204" pitchFamily="18" charset="0"/>
              </a:rPr>
              <a:t> devono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essere iscritti nel Registro comunitario </a:t>
            </a:r>
            <a:r>
              <a:rPr lang="it-IT" sz="2400" dirty="0">
                <a:latin typeface="Cambria" panose="02040503050406030204" pitchFamily="18" charset="0"/>
              </a:rPr>
              <a:t>delle navi da pesca ed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in uno dei Compartimenti marittimi della Regione Emilia-Romagna </a:t>
            </a:r>
            <a:r>
              <a:rPr lang="it-IT" sz="2400" dirty="0">
                <a:latin typeface="Cambria" panose="02040503050406030204" pitchFamily="18" charset="0"/>
              </a:rPr>
              <a:t>alla data di pubblicazione dell’ Avviso pubblico</a:t>
            </a:r>
          </a:p>
          <a:p>
            <a:pPr lvl="0">
              <a:spcBef>
                <a:spcPts val="1200"/>
              </a:spcBef>
              <a:spcAft>
                <a:spcPts val="600"/>
              </a:spcAft>
            </a:pPr>
            <a:endParaRPr lang="it-IT" sz="800" b="1" kern="150" dirty="0">
              <a:solidFill>
                <a:srgbClr val="4085A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lvl="0" algn="ctr">
              <a:spcBef>
                <a:spcPts val="1200"/>
              </a:spcBef>
              <a:spcAft>
                <a:spcPts val="600"/>
              </a:spcAft>
            </a:pPr>
            <a:r>
              <a:rPr lang="it-IT" sz="2400" b="1" i="1" kern="150" dirty="0">
                <a:solidFill>
                  <a:schemeClr val="tx1"/>
                </a:solidFill>
                <a:latin typeface="Cambria" panose="02040503050406030204" pitchFamily="18" charset="0"/>
              </a:rPr>
              <a:t>per tutte le Misure</a:t>
            </a:r>
          </a:p>
        </p:txBody>
      </p:sp>
    </p:spTree>
    <p:extLst>
      <p:ext uri="{BB962C8B-B14F-4D97-AF65-F5344CB8AC3E}">
        <p14:creationId xmlns:p14="http://schemas.microsoft.com/office/powerpoint/2010/main" val="123853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Soggetti ammissibili a finanziamento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983672"/>
            <a:ext cx="7847354" cy="3334327"/>
          </a:xfrm>
        </p:spPr>
        <p:txBody>
          <a:bodyPr/>
          <a:lstStyle/>
          <a:p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40503050203030202" pitchFamily="18" charset="0"/>
              </a:rPr>
              <a:t> </a:t>
            </a:r>
          </a:p>
          <a:p>
            <a:endParaRPr lang="it-IT" sz="3200" b="1" dirty="0">
              <a:latin typeface="Times New Roman" panose="02020603050405020304" pitchFamily="18" charset="0"/>
              <a:ea typeface="SimSun" panose="02010600030101010101" pitchFamily="2" charset="-122"/>
              <a:cs typeface="Mangal" panose="02040503050203030202" pitchFamily="18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  <a:p>
            <a:endParaRPr lang="it-IT" sz="3200" b="1" dirty="0">
              <a:latin typeface="Century Gothic" panose="020B0502020202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1A383601-4105-4E6F-B88E-B68B4A2C799B}"/>
              </a:ext>
            </a:extLst>
          </p:cNvPr>
          <p:cNvSpPr/>
          <p:nvPr/>
        </p:nvSpPr>
        <p:spPr>
          <a:xfrm>
            <a:off x="301336" y="1096563"/>
            <a:ext cx="84201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 1.32 </a:t>
            </a:r>
            <a:r>
              <a:rPr lang="it-IT" sz="2400" dirty="0">
                <a:latin typeface="Cambria" panose="02040503050406030204" pitchFamily="18" charset="0"/>
              </a:rPr>
              <a:t>e </a:t>
            </a:r>
            <a:r>
              <a:rPr lang="it-IT" sz="2400" b="1" dirty="0">
                <a:latin typeface="Cambria" panose="02040503050406030204" pitchFamily="18" charset="0"/>
              </a:rPr>
              <a:t>1.38  </a:t>
            </a:r>
            <a:r>
              <a:rPr lang="it-IT" sz="2400" dirty="0">
                <a:latin typeface="Cambria" panose="02040503050406030204" pitchFamily="18" charset="0"/>
              </a:rPr>
              <a:t>i pescatori, gli armatori di imbarcazioni da pesca e i proprietari di imbarcazioni da pesca</a:t>
            </a:r>
          </a:p>
          <a:p>
            <a:endParaRPr lang="it-IT" sz="10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8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1.41</a:t>
            </a:r>
            <a:r>
              <a:rPr lang="it-IT" sz="2400" b="1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i proprietari di imbarcazioni da pesca</a:t>
            </a:r>
          </a:p>
          <a:p>
            <a:endParaRPr lang="it-IT" sz="10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8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1" dirty="0" err="1">
                <a:latin typeface="Cambria" panose="02040503050406030204" pitchFamily="18" charset="0"/>
              </a:rPr>
              <a:t>Mis</a:t>
            </a:r>
            <a:r>
              <a:rPr lang="it-IT" sz="2400" b="1" dirty="0">
                <a:latin typeface="Cambria" panose="02040503050406030204" pitchFamily="18" charset="0"/>
              </a:rPr>
              <a:t>. 1.42</a:t>
            </a:r>
            <a:r>
              <a:rPr lang="it-IT" sz="2400" b="1" dirty="0"/>
              <a:t> </a:t>
            </a:r>
            <a:r>
              <a:rPr lang="it-IT" sz="2400" dirty="0">
                <a:latin typeface="Cambria" panose="02040503050406030204" pitchFamily="18" charset="0"/>
              </a:rPr>
              <a:t>i proprietari e gli armatori di imbarcazioni da pesca - </a:t>
            </a:r>
            <a:r>
              <a:rPr lang="it-IT" sz="2000" i="1" dirty="0">
                <a:latin typeface="Cambria" panose="02040503050406030204" pitchFamily="18" charset="0"/>
              </a:rPr>
              <a:t>Il sostegno per gli attrezzi è concesso unicamente ai proprietari 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000" dirty="0">
              <a:latin typeface="Cambria" panose="0204050305040603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0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0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1.32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983672"/>
            <a:ext cx="7847354" cy="3309299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Finalità</a:t>
            </a:r>
          </a:p>
          <a:p>
            <a:pPr algn="l"/>
            <a:r>
              <a:rPr lang="it-IT" sz="2400" dirty="0">
                <a:latin typeface="Cambria" panose="02040503050406030204" pitchFamily="18" charset="0"/>
              </a:rPr>
              <a:t>Sostenere la competitività e la redditività delle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imprese </a:t>
            </a:r>
            <a:r>
              <a:rPr lang="it-IT" sz="2400" dirty="0">
                <a:latin typeface="Cambria" panose="02040503050406030204" pitchFamily="18" charset="0"/>
              </a:rPr>
              <a:t>promuovere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migliori condizioni igieniche</a:t>
            </a:r>
            <a:r>
              <a:rPr lang="it-IT" sz="2400" dirty="0">
                <a:latin typeface="Cambria" panose="02040503050406030204" pitchFamily="18" charset="0"/>
              </a:rPr>
              <a:t>, di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sicurezza e lavorative </a:t>
            </a:r>
            <a:r>
              <a:rPr lang="it-IT" sz="2400" dirty="0">
                <a:latin typeface="Cambria" panose="02040503050406030204" pitchFamily="18" charset="0"/>
              </a:rPr>
              <a:t>dei pescatori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Interventi</a:t>
            </a:r>
            <a:endParaRPr lang="it-IT" sz="2400" dirty="0">
              <a:latin typeface="Cambria" panose="02040503050406030204" pitchFamily="18" charset="0"/>
            </a:endParaRPr>
          </a:p>
          <a:p>
            <a:pPr algn="just"/>
            <a:r>
              <a:rPr lang="it-IT" sz="2400" dirty="0">
                <a:latin typeface="Cambria" panose="02040503050406030204" pitchFamily="18" charset="0"/>
              </a:rPr>
              <a:t>Operazioni a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bordo </a:t>
            </a:r>
            <a:r>
              <a:rPr lang="it-IT" sz="2400" dirty="0">
                <a:latin typeface="Cambria" panose="02040503050406030204" pitchFamily="18" charset="0"/>
              </a:rPr>
              <a:t>o destinate a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singole attrezzature </a:t>
            </a:r>
            <a:r>
              <a:rPr lang="it-IT" sz="2400" dirty="0">
                <a:latin typeface="Cambria" panose="02040503050406030204" pitchFamily="18" charset="0"/>
              </a:rPr>
              <a:t>per la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sicurezza</a:t>
            </a:r>
            <a:r>
              <a:rPr lang="it-IT" sz="2400" dirty="0">
                <a:latin typeface="Cambria" panose="02040503050406030204" pitchFamily="18" charset="0"/>
              </a:rPr>
              <a:t>, le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condizioni di lavoro,</a:t>
            </a:r>
            <a:r>
              <a:rPr lang="it-IT" sz="2400" dirty="0">
                <a:latin typeface="Cambria" panose="02040503050406030204" pitchFamily="18" charset="0"/>
              </a:rPr>
              <a:t> la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salute</a:t>
            </a:r>
            <a:r>
              <a:rPr lang="it-IT" sz="2400" dirty="0">
                <a:latin typeface="Cambria" panose="02040503050406030204" pitchFamily="18" charset="0"/>
              </a:rPr>
              <a:t> e l’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igiene a bordo, </a:t>
            </a:r>
            <a:r>
              <a:rPr lang="it-IT" sz="2400" dirty="0">
                <a:latin typeface="Cambria" panose="02040503050406030204" pitchFamily="18" charset="0"/>
              </a:rPr>
              <a:t>la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 salubrità </a:t>
            </a:r>
            <a:r>
              <a:rPr lang="it-IT" sz="2400" dirty="0">
                <a:latin typeface="Cambria" panose="02040503050406030204" pitchFamily="18" charset="0"/>
              </a:rPr>
              <a:t>dei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prodotti </a:t>
            </a:r>
            <a:r>
              <a:rPr lang="it-IT" sz="2400" dirty="0">
                <a:latin typeface="Cambria" panose="02040503050406030204" pitchFamily="18" charset="0"/>
              </a:rPr>
              <a:t>della pesca</a:t>
            </a:r>
            <a:endParaRPr lang="it-IT" sz="24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r>
              <a:rPr lang="it-IT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946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2"/>
            <a:ext cx="8611755" cy="690442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1.32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214745" y="926848"/>
            <a:ext cx="8714510" cy="3309299"/>
          </a:xfrm>
        </p:spPr>
        <p:txBody>
          <a:bodyPr/>
          <a:lstStyle/>
          <a:p>
            <a:pPr algn="l"/>
            <a:r>
              <a:rPr lang="it-IT" sz="2400" dirty="0">
                <a:latin typeface="Cambria" panose="02040503050406030204" pitchFamily="18" charset="0"/>
              </a:rPr>
              <a:t>Gli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interventi</a:t>
            </a:r>
            <a:r>
              <a:rPr lang="it-IT" sz="2400" dirty="0">
                <a:latin typeface="Cambria" panose="02040503050406030204" pitchFamily="18" charset="0"/>
              </a:rPr>
              <a:t> devono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essere migliorativi </a:t>
            </a:r>
            <a:r>
              <a:rPr lang="it-IT" sz="2400" dirty="0">
                <a:latin typeface="Cambria" panose="02040503050406030204" pitchFamily="18" charset="0"/>
              </a:rPr>
              <a:t>rispetto ai requisiti minimi della normativa nazionale e/o comunitaria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algn="l"/>
            <a:r>
              <a:rPr lang="it-IT" sz="2400" dirty="0">
                <a:solidFill>
                  <a:schemeClr val="tx1"/>
                </a:solidFill>
                <a:latin typeface="Cambria" panose="02040503050406030204" pitchFamily="18" charset="0"/>
              </a:rPr>
              <a:t>Nel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 corso del periodo di programmazione, </a:t>
            </a:r>
            <a:r>
              <a:rPr lang="it-IT" sz="2400" dirty="0">
                <a:latin typeface="Cambria" panose="02040503050406030204" pitchFamily="18" charset="0"/>
              </a:rPr>
              <a:t>Il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sostegno</a:t>
            </a:r>
            <a:r>
              <a:rPr lang="it-IT" sz="2400" dirty="0">
                <a:latin typeface="Cambria" panose="02040503050406030204" pitchFamily="18" charset="0"/>
              </a:rPr>
              <a:t> può essere </a:t>
            </a:r>
            <a:r>
              <a:rPr lang="it-IT" sz="2400" b="1" dirty="0">
                <a:solidFill>
                  <a:srgbClr val="FF0000"/>
                </a:solidFill>
                <a:latin typeface="Cambria" panose="02040503050406030204" pitchFamily="18" charset="0"/>
              </a:rPr>
              <a:t>concesso:</a:t>
            </a:r>
          </a:p>
          <a:p>
            <a:pPr marL="342900" indent="-342900" algn="l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una sola volta </a:t>
            </a:r>
            <a:r>
              <a:rPr lang="it-IT" sz="2400" dirty="0">
                <a:latin typeface="Cambria" panose="02040503050406030204" pitchFamily="18" charset="0"/>
              </a:rPr>
              <a:t>per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lo stesso </a:t>
            </a:r>
            <a:r>
              <a:rPr lang="it-IT" sz="2400" dirty="0">
                <a:latin typeface="Cambria" panose="02040503050406030204" pitchFamily="18" charset="0"/>
              </a:rPr>
              <a:t>tipo di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investimento</a:t>
            </a:r>
            <a:r>
              <a:rPr lang="it-IT" sz="2400" dirty="0">
                <a:latin typeface="Cambria" panose="02040503050406030204" pitchFamily="18" charset="0"/>
              </a:rPr>
              <a:t> 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peschereccio</a:t>
            </a:r>
            <a:r>
              <a:rPr lang="it-IT" sz="2400" dirty="0">
                <a:latin typeface="Cambria" panose="02040503050406030204" pitchFamily="18" charset="0"/>
              </a:rPr>
              <a:t>,</a:t>
            </a:r>
          </a:p>
          <a:p>
            <a:pPr marL="342900" indent="-342900" algn="l">
              <a:buFontTx/>
              <a:buChar char="-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una sola volta </a:t>
            </a:r>
            <a:r>
              <a:rPr lang="it-IT" sz="2400" dirty="0">
                <a:latin typeface="Cambria" panose="02040503050406030204" pitchFamily="18" charset="0"/>
              </a:rPr>
              <a:t>per lo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stesso</a:t>
            </a:r>
            <a:r>
              <a:rPr lang="it-IT" sz="2400" dirty="0">
                <a:latin typeface="Cambria" panose="02040503050406030204" pitchFamily="18" charset="0"/>
              </a:rPr>
              <a:t> tipo di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attrezzatura </a:t>
            </a:r>
            <a:r>
              <a:rPr lang="it-IT" sz="2400" dirty="0">
                <a:latin typeface="Cambria" panose="02040503050406030204" pitchFamily="18" charset="0"/>
              </a:rPr>
              <a:t>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beneficiario</a:t>
            </a:r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20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216911"/>
            <a:ext cx="8611755" cy="709937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1.38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874082" y="983672"/>
            <a:ext cx="7847354" cy="3309299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Finalità</a:t>
            </a:r>
          </a:p>
          <a:p>
            <a:pPr algn="l"/>
            <a:endParaRPr lang="it-IT" sz="800" b="1" dirty="0">
              <a:solidFill>
                <a:srgbClr val="FF0000"/>
              </a:solidFill>
              <a:latin typeface="Century Gothic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ridurre l’impatto della pesca </a:t>
            </a:r>
            <a:r>
              <a:rPr lang="it-IT" sz="2400" dirty="0">
                <a:latin typeface="Cambria" panose="02040503050406030204" pitchFamily="18" charset="0"/>
              </a:rPr>
              <a:t>sull’ambiente marino </a:t>
            </a:r>
          </a:p>
          <a:p>
            <a:pPr algn="l"/>
            <a:endParaRPr lang="it-IT" sz="1000" dirty="0"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favorire l’eliminazione </a:t>
            </a:r>
            <a:r>
              <a:rPr lang="it-IT" sz="2400" dirty="0">
                <a:latin typeface="Cambria" panose="02040503050406030204" pitchFamily="18" charset="0"/>
              </a:rPr>
              <a:t>graduale dei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rigetti in mare</a:t>
            </a:r>
          </a:p>
          <a:p>
            <a:pPr algn="l"/>
            <a:endParaRPr lang="it-IT" sz="10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facilitare la transizione </a:t>
            </a:r>
            <a:r>
              <a:rPr lang="it-IT" sz="2400" dirty="0">
                <a:latin typeface="Cambria" panose="02040503050406030204" pitchFamily="18" charset="0"/>
              </a:rPr>
              <a:t>verso uno sfruttamento sostenibile delle risorse biologiche marine vive </a:t>
            </a:r>
          </a:p>
          <a:p>
            <a:r>
              <a:rPr lang="it-IT" dirty="0"/>
              <a:t> 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r>
              <a:rPr lang="it-IT" sz="2400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1012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0" y="4647940"/>
            <a:ext cx="2393950" cy="357188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olo 6"/>
          <p:cNvSpPr>
            <a:spLocks noGrp="1"/>
          </p:cNvSpPr>
          <p:nvPr>
            <p:ph type="ctrTitle"/>
          </p:nvPr>
        </p:nvSpPr>
        <p:spPr>
          <a:xfrm>
            <a:off x="214745" y="148763"/>
            <a:ext cx="8611755" cy="536023"/>
          </a:xfrm>
        </p:spPr>
        <p:txBody>
          <a:bodyPr/>
          <a:lstStyle/>
          <a:p>
            <a:pPr>
              <a:defRPr sz="1800"/>
            </a:pPr>
            <a:r>
              <a:rPr lang="it-IT" sz="3600" b="1" dirty="0" err="1">
                <a:solidFill>
                  <a:srgbClr val="0000FF"/>
                </a:solidFill>
                <a:latin typeface="Century Gothic"/>
              </a:rPr>
              <a:t>Mis</a:t>
            </a:r>
            <a:r>
              <a:rPr lang="it-IT" sz="3600" b="1" dirty="0">
                <a:solidFill>
                  <a:srgbClr val="0000FF"/>
                </a:solidFill>
                <a:latin typeface="Century Gothic"/>
              </a:rPr>
              <a:t> 1.38 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317501" y="684786"/>
            <a:ext cx="8585200" cy="3772913"/>
          </a:xfrm>
        </p:spPr>
        <p:txBody>
          <a:bodyPr/>
          <a:lstStyle/>
          <a:p>
            <a:pPr algn="l"/>
            <a:r>
              <a:rPr lang="it-IT" sz="2400" b="1" dirty="0">
                <a:solidFill>
                  <a:srgbClr val="FF0000"/>
                </a:solidFill>
                <a:latin typeface="Century Gothic"/>
              </a:rPr>
              <a:t>Interventi</a:t>
            </a:r>
            <a:endParaRPr lang="it-IT" sz="24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attrezzature </a:t>
            </a:r>
            <a:r>
              <a:rPr lang="it-IT" sz="2400" dirty="0">
                <a:latin typeface="Cambria" panose="02040503050406030204" pitchFamily="18" charset="0"/>
              </a:rPr>
              <a:t>che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migliorano la selettività </a:t>
            </a:r>
            <a:r>
              <a:rPr lang="it-IT" sz="2400" dirty="0">
                <a:latin typeface="Cambria" panose="02040503050406030204" pitchFamily="18" charset="0"/>
              </a:rPr>
              <a:t>con riguardo alla taglia o alla specie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2400" dirty="0">
                <a:latin typeface="Cambria" panose="02040503050406030204" pitchFamily="18" charset="0"/>
              </a:rPr>
              <a:t>investimenti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 bordo </a:t>
            </a:r>
            <a:r>
              <a:rPr lang="it-IT" sz="2400" dirty="0">
                <a:latin typeface="Cambria" panose="02040503050406030204" pitchFamily="18" charset="0"/>
              </a:rPr>
              <a:t>o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attrezzature</a:t>
            </a:r>
            <a:r>
              <a:rPr lang="it-IT" sz="2400" dirty="0">
                <a:latin typeface="Cambria" panose="02040503050406030204" pitchFamily="18" charset="0"/>
              </a:rPr>
              <a:t> che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eliminano i rigetti </a:t>
            </a:r>
            <a:r>
              <a:rPr lang="it-IT" sz="2400" dirty="0">
                <a:latin typeface="Cambria" panose="02040503050406030204" pitchFamily="18" charset="0"/>
              </a:rPr>
              <a:t>evitando e riducendo le catture indesiderate 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2400" dirty="0">
                <a:latin typeface="Cambria" panose="02040503050406030204" pitchFamily="18" charset="0"/>
              </a:rPr>
              <a:t>attrezzature che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limitano o eliminano gli impatti fisici e biologici </a:t>
            </a:r>
            <a:r>
              <a:rPr lang="it-IT" sz="2400" dirty="0">
                <a:latin typeface="Cambria" panose="02040503050406030204" pitchFamily="18" charset="0"/>
              </a:rPr>
              <a:t>della pesca sull’ecosistema o sul fondo marino</a:t>
            </a:r>
          </a:p>
          <a:p>
            <a:pPr algn="l"/>
            <a:endParaRPr lang="it-IT" sz="800" dirty="0">
              <a:latin typeface="Cambria" panose="020405030504060302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it-IT" sz="2400" dirty="0">
                <a:latin typeface="Cambria" panose="02040503050406030204" pitchFamily="18" charset="0"/>
              </a:rPr>
              <a:t>attrezzature che </a:t>
            </a:r>
            <a:r>
              <a:rPr lang="it-IT" sz="2400" b="1" dirty="0">
                <a:solidFill>
                  <a:srgbClr val="0070C0"/>
                </a:solidFill>
                <a:latin typeface="Cambria" panose="02040503050406030204" pitchFamily="18" charset="0"/>
              </a:rPr>
              <a:t>proteggono gli attrezzi e le catture </a:t>
            </a:r>
            <a:r>
              <a:rPr lang="it-IT" sz="2400" dirty="0">
                <a:latin typeface="Cambria" panose="02040503050406030204" pitchFamily="18" charset="0"/>
              </a:rPr>
              <a:t>da mammiferi e uccelli protetti</a:t>
            </a:r>
          </a:p>
          <a:p>
            <a:pPr algn="l"/>
            <a:endParaRPr lang="it-IT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5600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rgbClr val="BBE0E3"/>
          </a:solidFill>
          <a:prstDash val="solid"/>
          <a:bevel/>
        </a:ln>
        <a:effectLst>
          <a:outerShdw blurRad="76200" dist="381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76200" dist="381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08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flat">
          <a:solidFill>
            <a:srgbClr val="BBE0E3"/>
          </a:solidFill>
          <a:prstDash val="solid"/>
          <a:bevel/>
        </a:ln>
        <a:effectLst>
          <a:outerShdw blurRad="76200" dist="381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25400" cap="flat">
          <a:noFill/>
          <a:miter lim="400000"/>
        </a:ln>
        <a:effectLst/>
      </a:spPr>
      <a:bodyPr rot="0" spcFirstLastPara="1" vertOverflow="overflow" horzOverflow="overflow" vert="horz" wrap="square" lIns="91439" tIns="91439" rIns="91439" bIns="9143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7210</TotalTime>
  <Words>938</Words>
  <Application>Microsoft Office PowerPoint</Application>
  <PresentationFormat>Presentazione su schermo (16:9)</PresentationFormat>
  <Paragraphs>172</Paragraphs>
  <Slides>20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  <vt:variant>
        <vt:lpstr>Presentazioni personalizzate</vt:lpstr>
      </vt:variant>
      <vt:variant>
        <vt:i4>1</vt:i4>
      </vt:variant>
    </vt:vector>
  </HeadingPairs>
  <TitlesOfParts>
    <vt:vector size="33" baseType="lpstr">
      <vt:lpstr>SimSun</vt:lpstr>
      <vt:lpstr>Arial</vt:lpstr>
      <vt:lpstr>Cambria</vt:lpstr>
      <vt:lpstr>Century Gothic</vt:lpstr>
      <vt:lpstr>Courier New</vt:lpstr>
      <vt:lpstr>Helvetica</vt:lpstr>
      <vt:lpstr>Helvetica Neue</vt:lpstr>
      <vt:lpstr>Lucida Sans Regular</vt:lpstr>
      <vt:lpstr>Mangal</vt:lpstr>
      <vt:lpstr>Times New Roman</vt:lpstr>
      <vt:lpstr>Wingdings</vt:lpstr>
      <vt:lpstr>Default</vt:lpstr>
      <vt:lpstr>Presentazione standard di PowerPoint</vt:lpstr>
      <vt:lpstr>Misure</vt:lpstr>
      <vt:lpstr>Presentazione standard di PowerPoint</vt:lpstr>
      <vt:lpstr>Area di attuazione</vt:lpstr>
      <vt:lpstr>Soggetti ammissibili a finanziamento</vt:lpstr>
      <vt:lpstr>Mis 1.32 </vt:lpstr>
      <vt:lpstr>Mis 1.32 </vt:lpstr>
      <vt:lpstr>Mis 1.38 </vt:lpstr>
      <vt:lpstr>Mis 1.38 </vt:lpstr>
      <vt:lpstr>Mis 1.38 </vt:lpstr>
      <vt:lpstr>Mis 1.41 </vt:lpstr>
      <vt:lpstr>Mis 1.41 </vt:lpstr>
      <vt:lpstr>Mis 1.41 </vt:lpstr>
      <vt:lpstr>Mis 1.42 </vt:lpstr>
      <vt:lpstr>Mis 1.42 </vt:lpstr>
      <vt:lpstr>Mis 1.42 </vt:lpstr>
      <vt:lpstr>Presentazione standard di PowerPoint</vt:lpstr>
      <vt:lpstr>Dotazione finanziaria</vt:lpstr>
      <vt:lpstr>Intensità dell’aiuto</vt:lpstr>
      <vt:lpstr>Termini</vt:lpstr>
      <vt:lpstr>Presentazione personalizzata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Lorenzo  Pizzuti</dc:creator>
  <cp:lastModifiedBy>Secchieri Paolo</cp:lastModifiedBy>
  <cp:revision>517</cp:revision>
  <dcterms:modified xsi:type="dcterms:W3CDTF">2018-09-26T11:12:04Z</dcterms:modified>
</cp:coreProperties>
</file>