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9" r:id="rId2"/>
    <p:sldId id="456" r:id="rId3"/>
    <p:sldId id="437" r:id="rId4"/>
    <p:sldId id="446" r:id="rId5"/>
    <p:sldId id="447" r:id="rId6"/>
    <p:sldId id="454" r:id="rId7"/>
    <p:sldId id="449" r:id="rId8"/>
    <p:sldId id="450" r:id="rId9"/>
    <p:sldId id="452" r:id="rId10"/>
    <p:sldId id="453" r:id="rId11"/>
    <p:sldId id="458" r:id="rId12"/>
  </p:sldIdLst>
  <p:sldSz cx="9144000" cy="5143500" type="screen16x9"/>
  <p:notesSz cx="6858000" cy="9144000"/>
  <p:custShowLst>
    <p:custShow name="Presentazione personalizzata 1" id="0">
      <p:sldLst>
        <p:sld r:id="rId2"/>
      </p:sldLst>
    </p:custShow>
  </p:custShowLst>
  <p:defaultTextStyle>
    <a:lvl1pPr>
      <a:defRPr sz="1800">
        <a:latin typeface="Courier New"/>
        <a:ea typeface="Courier New"/>
        <a:cs typeface="Courier New"/>
        <a:sym typeface="Courier New"/>
      </a:defRPr>
    </a:lvl1pPr>
    <a:lvl2pPr indent="171450">
      <a:defRPr sz="1800">
        <a:latin typeface="Courier New"/>
        <a:ea typeface="Courier New"/>
        <a:cs typeface="Courier New"/>
        <a:sym typeface="Courier New"/>
      </a:defRPr>
    </a:lvl2pPr>
    <a:lvl3pPr indent="342900">
      <a:defRPr sz="1800">
        <a:latin typeface="Courier New"/>
        <a:ea typeface="Courier New"/>
        <a:cs typeface="Courier New"/>
        <a:sym typeface="Courier New"/>
      </a:defRPr>
    </a:lvl3pPr>
    <a:lvl4pPr indent="514350">
      <a:defRPr sz="1800">
        <a:latin typeface="Courier New"/>
        <a:ea typeface="Courier New"/>
        <a:cs typeface="Courier New"/>
        <a:sym typeface="Courier New"/>
      </a:defRPr>
    </a:lvl4pPr>
    <a:lvl5pPr indent="685800">
      <a:defRPr sz="1800">
        <a:latin typeface="Courier New"/>
        <a:ea typeface="Courier New"/>
        <a:cs typeface="Courier New"/>
        <a:sym typeface="Courier New"/>
      </a:defRPr>
    </a:lvl5pPr>
    <a:lvl6pPr>
      <a:defRPr sz="1800">
        <a:latin typeface="Courier New"/>
        <a:ea typeface="Courier New"/>
        <a:cs typeface="Courier New"/>
        <a:sym typeface="Courier New"/>
      </a:defRPr>
    </a:lvl6pPr>
    <a:lvl7pPr>
      <a:defRPr sz="1800">
        <a:latin typeface="Courier New"/>
        <a:ea typeface="Courier New"/>
        <a:cs typeface="Courier New"/>
        <a:sym typeface="Courier New"/>
      </a:defRPr>
    </a:lvl7pPr>
    <a:lvl8pPr>
      <a:defRPr sz="1800">
        <a:latin typeface="Courier New"/>
        <a:ea typeface="Courier New"/>
        <a:cs typeface="Courier New"/>
        <a:sym typeface="Courier New"/>
      </a:defRPr>
    </a:lvl8pPr>
    <a:lvl9pPr>
      <a:defRPr sz="1800">
        <a:latin typeface="Courier New"/>
        <a:ea typeface="Courier New"/>
        <a:cs typeface="Courier New"/>
        <a:sym typeface="Courier New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775">
          <p15:clr>
            <a:srgbClr val="A4A3A4"/>
          </p15:clr>
        </p15:guide>
        <p15:guide id="4" pos="3165">
          <p15:clr>
            <a:srgbClr val="A4A3A4"/>
          </p15:clr>
        </p15:guide>
        <p15:guide id="5" orient="horz" pos="1991">
          <p15:clr>
            <a:srgbClr val="A4A3A4"/>
          </p15:clr>
        </p15:guide>
        <p15:guide id="6" pos="124">
          <p15:clr>
            <a:srgbClr val="A4A3A4"/>
          </p15:clr>
        </p15:guide>
        <p15:guide id="7" orient="horz" pos="237">
          <p15:clr>
            <a:srgbClr val="A4A3A4"/>
          </p15:clr>
        </p15:guide>
        <p15:guide id="8" pos="5608">
          <p15:clr>
            <a:srgbClr val="A4A3A4"/>
          </p15:clr>
        </p15:guide>
        <p15:guide id="9" orient="horz" pos="3179">
          <p15:clr>
            <a:srgbClr val="A4A3A4"/>
          </p15:clr>
        </p15:guide>
        <p15:guide id="10" pos="9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F9"/>
    <a:srgbClr val="080A09"/>
    <a:srgbClr val="4085A4"/>
    <a:srgbClr val="375599"/>
    <a:srgbClr val="27896F"/>
    <a:srgbClr val="F3D360"/>
    <a:srgbClr val="FFFF00"/>
    <a:srgbClr val="88966C"/>
    <a:srgbClr val="F60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ourier New"/>
          <a:ea typeface="Courier New"/>
          <a:cs typeface="Courier New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Courier New"/>
          <a:ea typeface="Courier New"/>
          <a:cs typeface="Courier Ne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Courier New"/>
          <a:ea typeface="Courier New"/>
          <a:cs typeface="Courier Ne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Courier New"/>
          <a:ea typeface="Courier New"/>
          <a:cs typeface="Courier Ne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ourier New"/>
          <a:ea typeface="Courier New"/>
          <a:cs typeface="Courier New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urier New"/>
          <a:ea typeface="Courier New"/>
          <a:cs typeface="Courier Ne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ourier New"/>
          <a:ea typeface="Courier New"/>
          <a:cs typeface="Courier Ne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ourier New"/>
          <a:ea typeface="Courier New"/>
          <a:cs typeface="Courier Ne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ourier New"/>
          <a:ea typeface="Courier New"/>
          <a:cs typeface="Courier New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Courier New"/>
          <a:ea typeface="Courier New"/>
          <a:cs typeface="Courier Ne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Courier New"/>
          <a:ea typeface="Courier New"/>
          <a:cs typeface="Courier Ne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Courier New"/>
          <a:ea typeface="Courier New"/>
          <a:cs typeface="Courier Ne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ourier New"/>
          <a:ea typeface="Courier New"/>
          <a:cs typeface="Courier New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urier New"/>
          <a:ea typeface="Courier New"/>
          <a:cs typeface="Courier New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Courier New"/>
          <a:ea typeface="Courier New"/>
          <a:cs typeface="Courier New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ourier New"/>
          <a:ea typeface="Courier New"/>
          <a:cs typeface="Courier New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ourier New"/>
          <a:ea typeface="Courier New"/>
          <a:cs typeface="Courier New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ourier New"/>
          <a:ea typeface="Courier New"/>
          <a:cs typeface="Courier Ne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ourier New"/>
          <a:ea typeface="Courier New"/>
          <a:cs typeface="Courier Ne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ourier New"/>
          <a:ea typeface="Courier New"/>
          <a:cs typeface="Courier Ne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ourier New"/>
          <a:ea typeface="Courier New"/>
          <a:cs typeface="Courier Ne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urier New"/>
          <a:ea typeface="Courier New"/>
          <a:cs typeface="Courier Ne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ourier New"/>
          <a:ea typeface="Courier New"/>
          <a:cs typeface="Courier Ne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ourier New"/>
          <a:ea typeface="Courier New"/>
          <a:cs typeface="Courier Ne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83" autoAdjust="0"/>
    <p:restoredTop sz="91176" autoAdjust="0"/>
  </p:normalViewPr>
  <p:slideViewPr>
    <p:cSldViewPr snapToGrid="0" snapToObjects="1" showGuides="1">
      <p:cViewPr varScale="1">
        <p:scale>
          <a:sx n="144" d="100"/>
          <a:sy n="144" d="100"/>
        </p:scale>
        <p:origin x="672" y="102"/>
      </p:cViewPr>
      <p:guideLst>
        <p:guide orient="horz" pos="1620"/>
        <p:guide pos="2880"/>
        <p:guide orient="horz" pos="775"/>
        <p:guide pos="3165"/>
        <p:guide orient="horz" pos="1991"/>
        <p:guide pos="124"/>
        <p:guide orient="horz" pos="237"/>
        <p:guide pos="5608"/>
        <p:guide orient="horz" pos="3179"/>
        <p:guide pos="9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2" d="100"/>
          <a:sy n="62" d="100"/>
        </p:scale>
        <p:origin x="-361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09F95-1493-564D-877D-ABB0FFFA1BC3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5C4F0-BD16-2645-90F4-D8AE0B46C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45144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" name="Shape 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382349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171450">
      <a:lnSpc>
        <a:spcPct val="117999"/>
      </a:lnSpc>
      <a:defRPr sz="1700">
        <a:latin typeface="+mj-lt"/>
        <a:ea typeface="+mj-ea"/>
        <a:cs typeface="+mj-cs"/>
        <a:sym typeface="Helvetica Neue"/>
      </a:defRPr>
    </a:lvl1pPr>
    <a:lvl2pPr indent="85725" defTabSz="171450">
      <a:lnSpc>
        <a:spcPct val="117999"/>
      </a:lnSpc>
      <a:defRPr sz="1700">
        <a:latin typeface="+mj-lt"/>
        <a:ea typeface="+mj-ea"/>
        <a:cs typeface="+mj-cs"/>
        <a:sym typeface="Helvetica Neue"/>
      </a:defRPr>
    </a:lvl2pPr>
    <a:lvl3pPr indent="171450" defTabSz="171450">
      <a:lnSpc>
        <a:spcPct val="117999"/>
      </a:lnSpc>
      <a:defRPr sz="1700">
        <a:latin typeface="+mj-lt"/>
        <a:ea typeface="+mj-ea"/>
        <a:cs typeface="+mj-cs"/>
        <a:sym typeface="Helvetica Neue"/>
      </a:defRPr>
    </a:lvl3pPr>
    <a:lvl4pPr indent="257175" defTabSz="171450">
      <a:lnSpc>
        <a:spcPct val="117999"/>
      </a:lnSpc>
      <a:defRPr sz="1700">
        <a:latin typeface="+mj-lt"/>
        <a:ea typeface="+mj-ea"/>
        <a:cs typeface="+mj-cs"/>
        <a:sym typeface="Helvetica Neue"/>
      </a:defRPr>
    </a:lvl4pPr>
    <a:lvl5pPr indent="342900" defTabSz="171450">
      <a:lnSpc>
        <a:spcPct val="117999"/>
      </a:lnSpc>
      <a:defRPr sz="1700">
        <a:latin typeface="+mj-lt"/>
        <a:ea typeface="+mj-ea"/>
        <a:cs typeface="+mj-cs"/>
        <a:sym typeface="Helvetica Neue"/>
      </a:defRPr>
    </a:lvl5pPr>
    <a:lvl6pPr indent="428625" defTabSz="171450">
      <a:lnSpc>
        <a:spcPct val="117999"/>
      </a:lnSpc>
      <a:defRPr sz="1700">
        <a:latin typeface="+mj-lt"/>
        <a:ea typeface="+mj-ea"/>
        <a:cs typeface="+mj-cs"/>
        <a:sym typeface="Helvetica Neue"/>
      </a:defRPr>
    </a:lvl6pPr>
    <a:lvl7pPr indent="514350" defTabSz="171450">
      <a:lnSpc>
        <a:spcPct val="117999"/>
      </a:lnSpc>
      <a:defRPr sz="1700">
        <a:latin typeface="+mj-lt"/>
        <a:ea typeface="+mj-ea"/>
        <a:cs typeface="+mj-cs"/>
        <a:sym typeface="Helvetica Neue"/>
      </a:defRPr>
    </a:lvl7pPr>
    <a:lvl8pPr indent="600075" defTabSz="171450">
      <a:lnSpc>
        <a:spcPct val="117999"/>
      </a:lnSpc>
      <a:defRPr sz="1700">
        <a:latin typeface="+mj-lt"/>
        <a:ea typeface="+mj-ea"/>
        <a:cs typeface="+mj-cs"/>
        <a:sym typeface="Helvetica Neue"/>
      </a:defRPr>
    </a:lvl8pPr>
    <a:lvl9pPr indent="685800" defTabSz="171450">
      <a:lnSpc>
        <a:spcPct val="117999"/>
      </a:lnSpc>
      <a:defRPr sz="17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760867" y="4775315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7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H="1">
            <a:off x="999513" y="4485544"/>
            <a:ext cx="4763" cy="612184"/>
          </a:xfrm>
          <a:prstGeom prst="line">
            <a:avLst/>
          </a:prstGeom>
          <a:ln w="12700">
            <a:solidFill>
              <a:srgbClr val="808080"/>
            </a:solidFill>
            <a:round/>
          </a:ln>
          <a:effectLst>
            <a:outerShdw blurRad="25400" dist="381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171450">
              <a:defRPr sz="24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 rot="16200000">
            <a:off x="8511997" y="2934556"/>
            <a:ext cx="917972" cy="192360"/>
          </a:xfrm>
          <a:prstGeom prst="rect">
            <a:avLst/>
          </a:prstGeom>
          <a:ln w="25400">
            <a:miter lim="400000"/>
          </a:ln>
        </p:spPr>
        <p:txBody>
          <a:bodyPr lIns="34290" tIns="34290" rIns="34290" bIns="34290">
            <a:spAutoFit/>
          </a:bodyPr>
          <a:lstStyle>
            <a:lvl1pPr algn="ctr" defTabSz="171450">
              <a:defRPr sz="800">
                <a:solidFill>
                  <a:srgbClr val="4D4D4D"/>
                </a:solidFill>
                <a:latin typeface="Lucida Sans Regular"/>
                <a:ea typeface="Lucida Sans Regular"/>
                <a:cs typeface="Lucida Sans Regular"/>
                <a:sym typeface="Lucida Sans Regular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  <p:sp>
        <p:nvSpPr>
          <p:cNvPr id="7" name="Rectangle 2"/>
          <p:cNvSpPr txBox="1">
            <a:spLocks/>
          </p:cNvSpPr>
          <p:nvPr userDrawn="1"/>
        </p:nvSpPr>
        <p:spPr>
          <a:xfrm>
            <a:off x="645203" y="4632856"/>
            <a:ext cx="8229600" cy="41910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4D4D4D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>
              <a:defRPr sz="1500">
                <a:solidFill>
                  <a:srgbClr val="4D4D4D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>
              <a:defRPr sz="1500">
                <a:solidFill>
                  <a:srgbClr val="4D4D4D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>
              <a:defRPr sz="1500">
                <a:solidFill>
                  <a:srgbClr val="4D4D4D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>
              <a:defRPr sz="1500">
                <a:solidFill>
                  <a:srgbClr val="4D4D4D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indent="171450">
              <a:defRPr sz="1500">
                <a:solidFill>
                  <a:srgbClr val="4D4D4D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indent="342900">
              <a:defRPr sz="1500">
                <a:solidFill>
                  <a:srgbClr val="4D4D4D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indent="514350">
              <a:defRPr sz="1500">
                <a:solidFill>
                  <a:srgbClr val="4D4D4D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indent="685800">
              <a:defRPr sz="1500">
                <a:solidFill>
                  <a:srgbClr val="4D4D4D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 lang="it-IT" dirty="0"/>
          </a:p>
        </p:txBody>
      </p:sp>
      <p:pic>
        <p:nvPicPr>
          <p:cNvPr id="6" name="Immagine 5" descr="MIPAAF-nuovo.eps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95" y="4563709"/>
            <a:ext cx="696769" cy="488247"/>
          </a:xfrm>
          <a:prstGeom prst="rect">
            <a:avLst/>
          </a:prstGeom>
        </p:spPr>
      </p:pic>
      <p:pic>
        <p:nvPicPr>
          <p:cNvPr id="8" name="Immagine 7" descr="EU-flag-publicdomainvectors.eps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96"/>
          <a:stretch/>
        </p:blipFill>
        <p:spPr>
          <a:xfrm>
            <a:off x="1182665" y="4563708"/>
            <a:ext cx="732413" cy="488247"/>
          </a:xfrm>
          <a:prstGeom prst="rect">
            <a:avLst/>
          </a:prstGeom>
        </p:spPr>
      </p:pic>
      <p:pic>
        <p:nvPicPr>
          <p:cNvPr id="9" name="Immagine 13"/>
          <p:cNvPicPr/>
          <p:nvPr userDrawn="1"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619" r="39840" b="-39630"/>
          <a:stretch/>
        </p:blipFill>
        <p:spPr bwMode="auto">
          <a:xfrm>
            <a:off x="3996327" y="4598110"/>
            <a:ext cx="1189182" cy="6101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>
        <a:defRPr sz="1500">
          <a:solidFill>
            <a:srgbClr val="4D4D4D"/>
          </a:solidFill>
          <a:latin typeface="Courier New"/>
          <a:ea typeface="Courier New"/>
          <a:cs typeface="Courier New"/>
          <a:sym typeface="Courier New"/>
        </a:defRPr>
      </a:lvl1pPr>
      <a:lvl2pPr>
        <a:defRPr sz="1500">
          <a:solidFill>
            <a:srgbClr val="4D4D4D"/>
          </a:solidFill>
          <a:latin typeface="Courier New"/>
          <a:ea typeface="Courier New"/>
          <a:cs typeface="Courier New"/>
          <a:sym typeface="Courier New"/>
        </a:defRPr>
      </a:lvl2pPr>
      <a:lvl3pPr>
        <a:defRPr sz="1500">
          <a:solidFill>
            <a:srgbClr val="4D4D4D"/>
          </a:solidFill>
          <a:latin typeface="Courier New"/>
          <a:ea typeface="Courier New"/>
          <a:cs typeface="Courier New"/>
          <a:sym typeface="Courier New"/>
        </a:defRPr>
      </a:lvl3pPr>
      <a:lvl4pPr>
        <a:defRPr sz="1500">
          <a:solidFill>
            <a:srgbClr val="4D4D4D"/>
          </a:solidFill>
          <a:latin typeface="Courier New"/>
          <a:ea typeface="Courier New"/>
          <a:cs typeface="Courier New"/>
          <a:sym typeface="Courier New"/>
        </a:defRPr>
      </a:lvl4pPr>
      <a:lvl5pPr>
        <a:defRPr sz="1500">
          <a:solidFill>
            <a:srgbClr val="4D4D4D"/>
          </a:solidFill>
          <a:latin typeface="Courier New"/>
          <a:ea typeface="Courier New"/>
          <a:cs typeface="Courier New"/>
          <a:sym typeface="Courier New"/>
        </a:defRPr>
      </a:lvl5pPr>
      <a:lvl6pPr indent="171450">
        <a:defRPr sz="1500">
          <a:solidFill>
            <a:srgbClr val="4D4D4D"/>
          </a:solidFill>
          <a:latin typeface="Courier New"/>
          <a:ea typeface="Courier New"/>
          <a:cs typeface="Courier New"/>
          <a:sym typeface="Courier New"/>
        </a:defRPr>
      </a:lvl6pPr>
      <a:lvl7pPr indent="342900">
        <a:defRPr sz="1500">
          <a:solidFill>
            <a:srgbClr val="4D4D4D"/>
          </a:solidFill>
          <a:latin typeface="Courier New"/>
          <a:ea typeface="Courier New"/>
          <a:cs typeface="Courier New"/>
          <a:sym typeface="Courier New"/>
        </a:defRPr>
      </a:lvl7pPr>
      <a:lvl8pPr indent="514350">
        <a:defRPr sz="1500">
          <a:solidFill>
            <a:srgbClr val="4D4D4D"/>
          </a:solidFill>
          <a:latin typeface="Courier New"/>
          <a:ea typeface="Courier New"/>
          <a:cs typeface="Courier New"/>
          <a:sym typeface="Courier New"/>
        </a:defRPr>
      </a:lvl8pPr>
      <a:lvl9pPr indent="685800">
        <a:defRPr sz="1500">
          <a:solidFill>
            <a:srgbClr val="4D4D4D"/>
          </a:solidFill>
          <a:latin typeface="Courier New"/>
          <a:ea typeface="Courier New"/>
          <a:cs typeface="Courier New"/>
          <a:sym typeface="Courier New"/>
        </a:defRPr>
      </a:lvl9pPr>
    </p:titleStyle>
    <p:bodyStyle>
      <a:lvl1pPr marL="128588" indent="-128588">
        <a:spcBef>
          <a:spcPts val="75"/>
        </a:spcBef>
        <a:defRPr sz="900">
          <a:latin typeface="Courier New"/>
          <a:ea typeface="Courier New"/>
          <a:cs typeface="Courier New"/>
          <a:sym typeface="Courier New"/>
        </a:defRPr>
      </a:lvl1pPr>
      <a:lvl2pPr marL="128588" indent="-60722">
        <a:spcBef>
          <a:spcPts val="75"/>
        </a:spcBef>
        <a:defRPr sz="900">
          <a:latin typeface="Courier New"/>
          <a:ea typeface="Courier New"/>
          <a:cs typeface="Courier New"/>
          <a:sym typeface="Courier New"/>
        </a:defRPr>
      </a:lvl2pPr>
      <a:lvl3pPr marL="128588" indent="248841">
        <a:spcBef>
          <a:spcPts val="75"/>
        </a:spcBef>
        <a:defRPr sz="900">
          <a:latin typeface="Courier New"/>
          <a:ea typeface="Courier New"/>
          <a:cs typeface="Courier New"/>
          <a:sym typeface="Courier New"/>
        </a:defRPr>
      </a:lvl3pPr>
      <a:lvl4pPr marL="128588" indent="401836">
        <a:spcBef>
          <a:spcPts val="75"/>
        </a:spcBef>
        <a:defRPr sz="900">
          <a:latin typeface="Courier New"/>
          <a:ea typeface="Courier New"/>
          <a:cs typeface="Courier New"/>
          <a:sym typeface="Courier New"/>
        </a:defRPr>
      </a:lvl4pPr>
      <a:lvl5pPr marL="128588" indent="557213">
        <a:spcBef>
          <a:spcPts val="75"/>
        </a:spcBef>
        <a:defRPr sz="900">
          <a:latin typeface="Courier New"/>
          <a:ea typeface="Courier New"/>
          <a:cs typeface="Courier New"/>
          <a:sym typeface="Courier New"/>
        </a:defRPr>
      </a:lvl5pPr>
      <a:lvl6pPr marL="128588" indent="728663">
        <a:spcBef>
          <a:spcPts val="75"/>
        </a:spcBef>
        <a:defRPr sz="900">
          <a:latin typeface="Courier New"/>
          <a:ea typeface="Courier New"/>
          <a:cs typeface="Courier New"/>
          <a:sym typeface="Courier New"/>
        </a:defRPr>
      </a:lvl6pPr>
      <a:lvl7pPr marL="128588" indent="900113">
        <a:spcBef>
          <a:spcPts val="75"/>
        </a:spcBef>
        <a:defRPr sz="900">
          <a:latin typeface="Courier New"/>
          <a:ea typeface="Courier New"/>
          <a:cs typeface="Courier New"/>
          <a:sym typeface="Courier New"/>
        </a:defRPr>
      </a:lvl7pPr>
      <a:lvl8pPr marL="128588" indent="1071563">
        <a:spcBef>
          <a:spcPts val="75"/>
        </a:spcBef>
        <a:defRPr sz="900">
          <a:latin typeface="Courier New"/>
          <a:ea typeface="Courier New"/>
          <a:cs typeface="Courier New"/>
          <a:sym typeface="Courier New"/>
        </a:defRPr>
      </a:lvl8pPr>
      <a:lvl9pPr marL="128588" indent="1243013">
        <a:spcBef>
          <a:spcPts val="75"/>
        </a:spcBef>
        <a:defRPr sz="900">
          <a:latin typeface="Courier New"/>
          <a:ea typeface="Courier New"/>
          <a:cs typeface="Courier New"/>
          <a:sym typeface="Courier New"/>
        </a:defRPr>
      </a:lvl9pPr>
    </p:bodyStyle>
    <p:otherStyle>
      <a:lvl1pPr algn="ctr" defTabSz="171450">
        <a:defRPr sz="8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1pPr>
      <a:lvl2pPr indent="171450" algn="ctr" defTabSz="171450">
        <a:defRPr sz="8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2pPr>
      <a:lvl3pPr indent="342900" algn="ctr" defTabSz="171450">
        <a:defRPr sz="8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3pPr>
      <a:lvl4pPr indent="514350" algn="ctr" defTabSz="171450">
        <a:defRPr sz="8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4pPr>
      <a:lvl5pPr indent="685800" algn="ctr" defTabSz="171450">
        <a:defRPr sz="8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5pPr>
      <a:lvl6pPr algn="ctr" defTabSz="171450">
        <a:defRPr sz="8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6pPr>
      <a:lvl7pPr algn="ctr" defTabSz="171450">
        <a:defRPr sz="8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7pPr>
      <a:lvl8pPr algn="ctr" defTabSz="171450">
        <a:defRPr sz="8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8pPr>
      <a:lvl9pPr algn="ctr" defTabSz="171450">
        <a:defRPr sz="8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028" name="Immagin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30" y="4671475"/>
            <a:ext cx="2393950" cy="3571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ape 16"/>
          <p:cNvSpPr/>
          <p:nvPr/>
        </p:nvSpPr>
        <p:spPr>
          <a:xfrm>
            <a:off x="2382541" y="2077028"/>
            <a:ext cx="4378913" cy="233525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575" tIns="28575" rIns="28575" bIns="28575">
            <a:spAutoFit/>
          </a:bodyPr>
          <a:lstStyle/>
          <a:p>
            <a:pPr lvl="0" algn="ctr">
              <a:defRPr sz="1800"/>
            </a:pPr>
            <a:r>
              <a:rPr lang="it-IT" sz="3600" b="1" dirty="0">
                <a:solidFill>
                  <a:srgbClr val="0000FF"/>
                </a:solidFill>
                <a:latin typeface="Century Gothic"/>
                <a:cs typeface="Century Gothic"/>
              </a:rPr>
              <a:t>FEAMP 2014/2020 </a:t>
            </a:r>
          </a:p>
          <a:p>
            <a:pPr lvl="0" algn="ctr">
              <a:defRPr sz="1800"/>
            </a:pPr>
            <a:r>
              <a:rPr lang="it-IT" sz="2400" b="1" dirty="0">
                <a:solidFill>
                  <a:srgbClr val="0000FF"/>
                </a:solidFill>
                <a:latin typeface="Century Gothic"/>
                <a:cs typeface="Century Gothic"/>
              </a:rPr>
              <a:t> Trasformazione dei prodotti della pesca e dell’acquacoltura</a:t>
            </a:r>
            <a:endParaRPr lang="it-IT" sz="2400" b="1" i="1" dirty="0">
              <a:solidFill>
                <a:srgbClr val="0000FF"/>
              </a:solidFill>
              <a:latin typeface="Century Gothic"/>
              <a:cs typeface="Century Gothic"/>
            </a:endParaRPr>
          </a:p>
          <a:p>
            <a:pPr lvl="0" algn="ctr">
              <a:defRPr sz="1800"/>
            </a:pPr>
            <a:endParaRPr lang="it-IT" sz="2000" b="1" i="1" dirty="0">
              <a:solidFill>
                <a:srgbClr val="0000FF"/>
              </a:solidFill>
              <a:latin typeface="Century Gothic"/>
              <a:cs typeface="Century Gothic"/>
            </a:endParaRPr>
          </a:p>
          <a:p>
            <a:pPr lvl="0" algn="ctr">
              <a:defRPr sz="1800"/>
            </a:pPr>
            <a:r>
              <a:rPr lang="it-IT" sz="2000" b="1" i="1" dirty="0">
                <a:solidFill>
                  <a:srgbClr val="0000FF"/>
                </a:solidFill>
                <a:latin typeface="Century Gothic"/>
                <a:cs typeface="Century Gothic"/>
              </a:rPr>
              <a:t>23 Marzo</a:t>
            </a:r>
            <a:r>
              <a:rPr sz="2000" b="1" i="1" dirty="0">
                <a:solidFill>
                  <a:srgbClr val="0000FF"/>
                </a:solidFill>
                <a:latin typeface="Century Gothic"/>
                <a:cs typeface="Century Gothic"/>
              </a:rPr>
              <a:t> 201</a:t>
            </a:r>
            <a:r>
              <a:rPr lang="it-IT" sz="2000" b="1" i="1" dirty="0">
                <a:solidFill>
                  <a:srgbClr val="0000FF"/>
                </a:solidFill>
                <a:latin typeface="Century Gothic"/>
                <a:cs typeface="Century Gothic"/>
              </a:rPr>
              <a:t>9</a:t>
            </a:r>
            <a:r>
              <a:rPr sz="2000" b="1" i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AutoShape 2" descr="Risultati immagini per immagini pesca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Risultati immagini per immagini pesca"/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36" y="157163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4727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4647940"/>
            <a:ext cx="2393950" cy="3571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1066800" y="188119"/>
            <a:ext cx="6858000" cy="1037431"/>
          </a:xfrm>
        </p:spPr>
        <p:txBody>
          <a:bodyPr/>
          <a:lstStyle/>
          <a:p>
            <a:pPr>
              <a:defRPr sz="1800"/>
            </a:pPr>
            <a:r>
              <a:rPr lang="it-IT" sz="3400" b="1" dirty="0">
                <a:solidFill>
                  <a:srgbClr val="0000FF"/>
                </a:solidFill>
                <a:latin typeface="Century Gothic"/>
              </a:rPr>
              <a:t>Dotazione finanziaria</a:t>
            </a:r>
            <a:br>
              <a:rPr lang="it-IT" sz="3400" b="1" dirty="0">
                <a:solidFill>
                  <a:srgbClr val="0000FF"/>
                </a:solidFill>
                <a:latin typeface="Century Gothic"/>
              </a:rPr>
            </a:br>
            <a:r>
              <a:rPr lang="it-IT" sz="3400" b="1" dirty="0">
                <a:solidFill>
                  <a:srgbClr val="0000FF"/>
                </a:solidFill>
                <a:latin typeface="Century Gothic"/>
              </a:rPr>
              <a:t> e intensità dell’aiuto</a:t>
            </a: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874082" y="1365250"/>
            <a:ext cx="7847354" cy="2385115"/>
          </a:xfrm>
        </p:spPr>
        <p:txBody>
          <a:bodyPr/>
          <a:lstStyle/>
          <a:p>
            <a:pPr lvl="0"/>
            <a:r>
              <a:rPr lang="it-IT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€.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1.740.000,00</a:t>
            </a:r>
            <a:endParaRPr lang="it-IT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28863" lvl="0" indent="-1789113" algn="just"/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€ </a:t>
            </a:r>
            <a:r>
              <a:rPr lang="it-IT" dirty="0">
                <a:latin typeface="Times New Roman" panose="02020603050405020304" pitchFamily="18" charset="0"/>
              </a:rPr>
              <a:t>870.000,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00 FEAMP</a:t>
            </a:r>
          </a:p>
          <a:p>
            <a:pPr marL="2328863" lvl="0" indent="-1789113" algn="just"/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€ </a:t>
            </a:r>
            <a:r>
              <a:rPr lang="it-IT" dirty="0">
                <a:latin typeface="Times New Roman" panose="02020603050405020304" pitchFamily="18" charset="0"/>
              </a:rPr>
              <a:t>609.000,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00 Fondo di Rotazione </a:t>
            </a:r>
          </a:p>
          <a:p>
            <a:pPr marL="2328863" lvl="0" indent="-1789113" algn="just"/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€ </a:t>
            </a:r>
            <a:r>
              <a:rPr lang="it-IT" dirty="0">
                <a:latin typeface="Times New Roman" panose="02020603050405020304" pitchFamily="18" charset="0"/>
              </a:rPr>
              <a:t>261.000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,00 di cofinanziamento regionale.</a:t>
            </a:r>
          </a:p>
          <a:p>
            <a:pPr indent="453390" algn="just">
              <a:spcBef>
                <a:spcPts val="285"/>
              </a:spcBef>
              <a:spcAft>
                <a:spcPts val="285"/>
              </a:spcAft>
            </a:pPr>
            <a:r>
              <a:rPr lang="it-IT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L’intensità dell’aiuto è pari al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0%</a:t>
            </a:r>
            <a:r>
              <a:rPr lang="it-IT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della spesa ammissibile, sono possibili deroghe</a:t>
            </a:r>
          </a:p>
          <a:p>
            <a:pPr lvl="0" algn="just"/>
            <a:endParaRPr lang="it-IT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291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4647940"/>
            <a:ext cx="2393950" cy="3571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1066800" y="188120"/>
            <a:ext cx="6858000" cy="474490"/>
          </a:xfrm>
        </p:spPr>
        <p:txBody>
          <a:bodyPr/>
          <a:lstStyle/>
          <a:p>
            <a:pPr>
              <a:defRPr sz="1800"/>
            </a:pPr>
            <a:r>
              <a:rPr lang="it-IT" sz="3600" b="1" dirty="0">
                <a:solidFill>
                  <a:srgbClr val="0000FF"/>
                </a:solidFill>
                <a:latin typeface="Century Gothic"/>
              </a:rPr>
              <a:t>Termini</a:t>
            </a: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874082" y="1192696"/>
            <a:ext cx="7847354" cy="3279111"/>
          </a:xfrm>
        </p:spPr>
        <p:txBody>
          <a:bodyPr/>
          <a:lstStyle/>
          <a:p>
            <a:pPr lvl="0">
              <a:spcBef>
                <a:spcPts val="0"/>
              </a:spcBef>
            </a:pPr>
            <a:endParaRPr lang="it-IT" sz="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lvl="0">
              <a:spcBef>
                <a:spcPts val="0"/>
              </a:spcBef>
            </a:pPr>
            <a:r>
              <a:rPr lang="it-IT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Inizio attività</a:t>
            </a:r>
          </a:p>
          <a:p>
            <a:pPr lvl="0">
              <a:spcBef>
                <a:spcPts val="0"/>
              </a:spcBef>
            </a:pPr>
            <a:r>
              <a:rPr lang="it-IT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it-IT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50 giorni dalla concessione</a:t>
            </a:r>
          </a:p>
          <a:p>
            <a:pPr lvl="0">
              <a:spcBef>
                <a:spcPts val="600"/>
              </a:spcBef>
            </a:pPr>
            <a:r>
              <a:rPr lang="it-IT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Ultimazione e rendicontazione</a:t>
            </a:r>
          </a:p>
          <a:p>
            <a:pPr lvl="0">
              <a:spcBef>
                <a:spcPts val="0"/>
              </a:spcBef>
            </a:pPr>
            <a:r>
              <a:rPr lang="it-IT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21 </a:t>
            </a:r>
            <a:r>
              <a:rPr lang="it-IT" sz="32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maggio 2020</a:t>
            </a:r>
            <a:endParaRPr lang="it-IT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5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4647940"/>
            <a:ext cx="2393950" cy="3571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214745" y="216911"/>
            <a:ext cx="8611755" cy="709937"/>
          </a:xfrm>
        </p:spPr>
        <p:txBody>
          <a:bodyPr/>
          <a:lstStyle/>
          <a:p>
            <a:pPr>
              <a:defRPr sz="1800"/>
            </a:pPr>
            <a:r>
              <a:rPr lang="it-IT" sz="3400" b="1" dirty="0">
                <a:solidFill>
                  <a:srgbClr val="0000FF"/>
                </a:solidFill>
                <a:latin typeface="Century Gothic"/>
              </a:rPr>
              <a:t>SITUAZIONE BANDI EMANATI </a:t>
            </a: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874082" y="1617290"/>
            <a:ext cx="7847354" cy="3309299"/>
          </a:xfrm>
        </p:spPr>
        <p:txBody>
          <a:bodyPr/>
          <a:lstStyle/>
          <a:p>
            <a:r>
              <a:rPr lang="it-IT" sz="320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endParaRPr lang="it-IT" sz="3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B5E96664-B312-49DB-9D9E-E9E1FE2F0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345794"/>
              </p:ext>
            </p:extLst>
          </p:nvPr>
        </p:nvGraphicFramePr>
        <p:xfrm>
          <a:off x="826578" y="2142892"/>
          <a:ext cx="7388087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8678">
                  <a:extLst>
                    <a:ext uri="{9D8B030D-6E8A-4147-A177-3AD203B41FA5}">
                      <a16:colId xmlns:a16="http://schemas.microsoft.com/office/drawing/2014/main" val="4199024971"/>
                    </a:ext>
                  </a:extLst>
                </a:gridCol>
                <a:gridCol w="1691335">
                  <a:extLst>
                    <a:ext uri="{9D8B030D-6E8A-4147-A177-3AD203B41FA5}">
                      <a16:colId xmlns:a16="http://schemas.microsoft.com/office/drawing/2014/main" val="3646858695"/>
                    </a:ext>
                  </a:extLst>
                </a:gridCol>
                <a:gridCol w="1888435">
                  <a:extLst>
                    <a:ext uri="{9D8B030D-6E8A-4147-A177-3AD203B41FA5}">
                      <a16:colId xmlns:a16="http://schemas.microsoft.com/office/drawing/2014/main" val="3782324717"/>
                    </a:ext>
                  </a:extLst>
                </a:gridCol>
                <a:gridCol w="1959639">
                  <a:extLst>
                    <a:ext uri="{9D8B030D-6E8A-4147-A177-3AD203B41FA5}">
                      <a16:colId xmlns:a16="http://schemas.microsoft.com/office/drawing/2014/main" val="74718177"/>
                    </a:ext>
                  </a:extLst>
                </a:gridCol>
              </a:tblGrid>
              <a:tr h="332393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2017 </a:t>
                      </a:r>
                    </a:p>
                    <a:p>
                      <a:r>
                        <a:rPr lang="it-IT" sz="1800" dirty="0"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risorse impegnate 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171450"/>
                      <a:r>
                        <a:rPr lang="it-IT" sz="1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  <a:sym typeface="Lucida Sans Regular"/>
                        </a:rPr>
                        <a:t>2017 </a:t>
                      </a:r>
                    </a:p>
                    <a:p>
                      <a:pPr algn="ctr" defTabSz="171450"/>
                      <a:r>
                        <a:rPr lang="it-IT" sz="1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  <a:sym typeface="Lucida Sans Regular"/>
                        </a:rPr>
                        <a:t>risorse liquidate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171450"/>
                      <a:r>
                        <a:rPr lang="it-IT" sz="18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  <a:sym typeface="Lucida Sans Regular"/>
                        </a:rPr>
                        <a:t>2018 </a:t>
                      </a:r>
                    </a:p>
                    <a:p>
                      <a:pPr algn="ctr" defTabSz="171450"/>
                      <a:r>
                        <a:rPr lang="it-IT" sz="1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  <a:sym typeface="Lucida Sans Regular"/>
                        </a:rPr>
                        <a:t>risorse impegnate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171450"/>
                      <a:r>
                        <a:rPr lang="it-IT" sz="1800" dirty="0">
                          <a:solidFill>
                            <a:srgbClr val="0A00F9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  <a:sym typeface="Lucida Sans Regular"/>
                        </a:rPr>
                        <a:t>2018 </a:t>
                      </a:r>
                    </a:p>
                    <a:p>
                      <a:pPr algn="ctr" defTabSz="171450"/>
                      <a:r>
                        <a:rPr lang="it-IT" sz="1800" dirty="0">
                          <a:solidFill>
                            <a:srgbClr val="0A00F9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  <a:sym typeface="Lucida Sans Regular"/>
                        </a:rPr>
                        <a:t>Termine rendicontazione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259213"/>
                  </a:ext>
                </a:extLst>
              </a:tr>
              <a:tr h="176234"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  <a:sym typeface="Lucida Sans Regular"/>
                        </a:rPr>
                        <a:t>               </a:t>
                      </a:r>
                      <a:r>
                        <a:rPr lang="it-IT" sz="18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  <a:sym typeface="Lucida Sans Regular"/>
                        </a:rPr>
                        <a:t>1.993.495,00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  <a:sym typeface="Lucida Sans Regular"/>
                        </a:rPr>
                        <a:t>957.495,60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  <a:sym typeface="Lucida Sans Regular"/>
                        </a:rPr>
                        <a:t>     </a:t>
                      </a:r>
                      <a:r>
                        <a:rPr lang="it-IT" sz="18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  <a:sym typeface="Lucida Sans Regular"/>
                        </a:rPr>
                        <a:t>1.602.160,00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defTabSz="171450" fontAlgn="b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  <a:sym typeface="Lucida Sans Regular"/>
                        </a:rPr>
                        <a:t>17 giugno 2019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Arial" panose="020B0604020202020204" pitchFamily="34" charset="0"/>
                        <a:sym typeface="Lucida Sans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3063279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107A5458-44E4-445E-9508-16AD3C7CE276}"/>
              </a:ext>
            </a:extLst>
          </p:cNvPr>
          <p:cNvSpPr txBox="1"/>
          <p:nvPr/>
        </p:nvSpPr>
        <p:spPr>
          <a:xfrm>
            <a:off x="999977" y="1093694"/>
            <a:ext cx="7024214" cy="6001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sym typeface="Courier New"/>
              </a:rPr>
              <a:t>Piano finanziario: 			€  5.476.435,00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2033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4647940"/>
            <a:ext cx="2393950" cy="3571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214745" y="216911"/>
            <a:ext cx="8611755" cy="709937"/>
          </a:xfrm>
        </p:spPr>
        <p:txBody>
          <a:bodyPr/>
          <a:lstStyle/>
          <a:p>
            <a:pPr>
              <a:defRPr sz="1800"/>
            </a:pPr>
            <a:r>
              <a:rPr lang="it-IT" sz="3400" b="1" dirty="0">
                <a:solidFill>
                  <a:srgbClr val="0000FF"/>
                </a:solidFill>
                <a:latin typeface="Century Gothic"/>
              </a:rPr>
              <a:t>Finalità della misura 5.69 </a:t>
            </a: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874082" y="983672"/>
            <a:ext cx="7847354" cy="3309299"/>
          </a:xfrm>
        </p:spPr>
        <p:txBody>
          <a:bodyPr/>
          <a:lstStyle/>
          <a:p>
            <a:r>
              <a:rPr lang="it-IT" sz="3000" dirty="0"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promuovere la competitività </a:t>
            </a:r>
            <a:r>
              <a:rPr lang="it-IT" sz="3000" dirty="0">
                <a:solidFill>
                  <a:srgbClr val="4085A4"/>
                </a:solidFill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delle aziende che operano nel settore della  trasformazione </a:t>
            </a:r>
            <a:r>
              <a:rPr lang="it-IT" sz="3000" dirty="0"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attraverso la realizzazione di </a:t>
            </a:r>
            <a:r>
              <a:rPr lang="it-IT" sz="3000" dirty="0">
                <a:solidFill>
                  <a:srgbClr val="4085A4"/>
                </a:solidFill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investimenti finalizzati al risparmio energetico</a:t>
            </a:r>
            <a:r>
              <a:rPr lang="it-IT" sz="3000" dirty="0"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, </a:t>
            </a:r>
            <a:r>
              <a:rPr lang="it-IT" sz="3000" dirty="0">
                <a:solidFill>
                  <a:srgbClr val="4085A4"/>
                </a:solidFill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alla riduzione dell’impatto sull’ambiente</a:t>
            </a:r>
            <a:r>
              <a:rPr lang="it-IT" sz="3000" dirty="0"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, </a:t>
            </a:r>
            <a:r>
              <a:rPr lang="it-IT" sz="3000" dirty="0">
                <a:solidFill>
                  <a:srgbClr val="4085A4"/>
                </a:solidFill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al miglioramento della sicurezza, dell’igiene e delle condizioni di lavoro</a:t>
            </a:r>
          </a:p>
          <a:p>
            <a:endParaRPr lang="it-IT" sz="3200" b="1" dirty="0">
              <a:solidFill>
                <a:srgbClr val="3755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it-IT" sz="320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endParaRPr lang="it-IT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9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4647940"/>
            <a:ext cx="2393950" cy="3571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447216" y="105787"/>
            <a:ext cx="7819662" cy="709937"/>
          </a:xfrm>
        </p:spPr>
        <p:txBody>
          <a:bodyPr/>
          <a:lstStyle/>
          <a:p>
            <a:pPr>
              <a:defRPr sz="1800"/>
            </a:pPr>
            <a:r>
              <a:rPr lang="it-IT" sz="3600" b="1" dirty="0">
                <a:solidFill>
                  <a:srgbClr val="0000FF"/>
                </a:solidFill>
                <a:latin typeface="Century Gothic"/>
              </a:rPr>
              <a:t>Destinatari e area di attuazione</a:t>
            </a: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1753357" y="907778"/>
            <a:ext cx="5358560" cy="3327943"/>
          </a:xfrm>
        </p:spPr>
        <p:txBody>
          <a:bodyPr/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Area di attuazione</a:t>
            </a:r>
            <a:endParaRPr lang="it-IT" sz="2800" b="1" kern="15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2420938" indent="-2420938">
              <a:spcBef>
                <a:spcPts val="285"/>
              </a:spcBef>
              <a:spcAft>
                <a:spcPts val="285"/>
              </a:spcAft>
            </a:pPr>
            <a:r>
              <a:rPr lang="it-IT" sz="2800" dirty="0"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territorio regionale</a:t>
            </a: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it-IT" sz="2800" b="1" dirty="0">
                <a:solidFill>
                  <a:srgbClr val="4085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Soggetti ammissibili a finanziamento</a:t>
            </a:r>
            <a:endParaRPr lang="it-IT" sz="2800" b="1" kern="150" dirty="0">
              <a:solidFill>
                <a:srgbClr val="4085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2420938" indent="-2420938">
              <a:spcBef>
                <a:spcPts val="285"/>
              </a:spcBef>
              <a:spcAft>
                <a:spcPts val="285"/>
              </a:spcAft>
            </a:pPr>
            <a:r>
              <a:rPr lang="it-IT" sz="2800" dirty="0"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Micro, piccole e medie imprese</a:t>
            </a:r>
          </a:p>
          <a:p>
            <a:pPr marL="2420938" indent="-2420938">
              <a:spcBef>
                <a:spcPts val="285"/>
              </a:spcBef>
              <a:spcAft>
                <a:spcPts val="285"/>
              </a:spcAft>
            </a:pPr>
            <a:r>
              <a:rPr lang="it-IT" sz="2000" dirty="0"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(Raccomandazione 2003/361/CE)</a:t>
            </a:r>
          </a:p>
          <a:p>
            <a:pPr>
              <a:spcBef>
                <a:spcPts val="285"/>
              </a:spcBef>
              <a:spcAft>
                <a:spcPts val="285"/>
              </a:spcAft>
            </a:pPr>
            <a:endParaRPr lang="it-IT" sz="2800" kern="150" dirty="0">
              <a:latin typeface="Cambria" panose="020405030504060302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endParaRPr lang="it-IT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87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4647940"/>
            <a:ext cx="2393950" cy="3571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937327" y="188119"/>
            <a:ext cx="6858000" cy="709937"/>
          </a:xfrm>
        </p:spPr>
        <p:txBody>
          <a:bodyPr/>
          <a:lstStyle/>
          <a:p>
            <a:pPr>
              <a:defRPr sz="1800"/>
            </a:pPr>
            <a:r>
              <a:rPr lang="it-IT" sz="3600" b="1" dirty="0">
                <a:solidFill>
                  <a:srgbClr val="0000FF"/>
                </a:solidFill>
                <a:latin typeface="Century Gothic"/>
              </a:rPr>
              <a:t>Interventi ammissibili</a:t>
            </a: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768885" y="898056"/>
            <a:ext cx="7847354" cy="3414999"/>
          </a:xfrm>
        </p:spPr>
        <p:txBody>
          <a:bodyPr/>
          <a:lstStyle/>
          <a:p>
            <a:pPr algn="just"/>
            <a:r>
              <a:rPr lang="it-IT" sz="2400" dirty="0">
                <a:solidFill>
                  <a:srgbClr val="4085A4"/>
                </a:solidFill>
                <a:latin typeface="Cambria" panose="02040503050406030204" pitchFamily="18" charset="0"/>
              </a:rPr>
              <a:t>Il progetto concorre alle finalità della misura </a:t>
            </a:r>
            <a:r>
              <a:rPr lang="it-IT" sz="2400" dirty="0">
                <a:latin typeface="Cambria" panose="02040503050406030204" pitchFamily="18" charset="0"/>
              </a:rPr>
              <a:t>con interventi che contribuiscono: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4085A4"/>
                </a:solidFill>
                <a:latin typeface="Cambria" panose="02040503050406030204" pitchFamily="18" charset="0"/>
              </a:rPr>
              <a:t>a risparmiare energia </a:t>
            </a:r>
            <a:r>
              <a:rPr lang="it-IT" sz="2400" dirty="0">
                <a:latin typeface="Cambria" panose="02040503050406030204" pitchFamily="18" charset="0"/>
              </a:rPr>
              <a:t>o </a:t>
            </a:r>
            <a:r>
              <a:rPr lang="it-IT" sz="2400" dirty="0">
                <a:solidFill>
                  <a:srgbClr val="4085A4"/>
                </a:solidFill>
                <a:latin typeface="Cambria" panose="02040503050406030204" pitchFamily="18" charset="0"/>
              </a:rPr>
              <a:t>a ridurre l’impatto sull’ambiente</a:t>
            </a:r>
            <a:r>
              <a:rPr lang="it-IT" sz="2400" dirty="0">
                <a:latin typeface="Cambria" panose="02040503050406030204" pitchFamily="18" charset="0"/>
              </a:rPr>
              <a:t>, incluso il </a:t>
            </a:r>
            <a:r>
              <a:rPr lang="it-IT" sz="2400" dirty="0">
                <a:solidFill>
                  <a:srgbClr val="4085A4"/>
                </a:solidFill>
                <a:latin typeface="Cambria" panose="02040503050406030204" pitchFamily="18" charset="0"/>
              </a:rPr>
              <a:t>trattamento dei rifiuti</a:t>
            </a:r>
            <a:r>
              <a:rPr lang="it-IT" sz="2400" dirty="0">
                <a:latin typeface="Cambria" panose="02040503050406030204" pitchFamily="18" charset="0"/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mbria" panose="02040503050406030204" pitchFamily="18" charset="0"/>
              </a:rPr>
              <a:t>a migliorare la </a:t>
            </a:r>
            <a:r>
              <a:rPr lang="it-IT" sz="2400" dirty="0">
                <a:solidFill>
                  <a:srgbClr val="4085A4"/>
                </a:solidFill>
                <a:latin typeface="Cambria" panose="02040503050406030204" pitchFamily="18" charset="0"/>
              </a:rPr>
              <a:t>sicurezza, l’igiene</a:t>
            </a:r>
            <a:r>
              <a:rPr lang="it-IT" sz="2400" dirty="0">
                <a:latin typeface="Cambria" panose="02040503050406030204" pitchFamily="18" charset="0"/>
              </a:rPr>
              <a:t>, la </a:t>
            </a:r>
            <a:r>
              <a:rPr lang="it-IT" sz="2400" dirty="0">
                <a:solidFill>
                  <a:srgbClr val="4085A4"/>
                </a:solidFill>
                <a:latin typeface="Cambria" panose="02040503050406030204" pitchFamily="18" charset="0"/>
              </a:rPr>
              <a:t>salute</a:t>
            </a:r>
            <a:r>
              <a:rPr lang="it-IT" sz="2400" dirty="0">
                <a:latin typeface="Cambria" panose="02040503050406030204" pitchFamily="18" charset="0"/>
              </a:rPr>
              <a:t> e le </a:t>
            </a:r>
            <a:r>
              <a:rPr lang="it-IT" sz="2400" dirty="0">
                <a:solidFill>
                  <a:srgbClr val="4085A4"/>
                </a:solidFill>
                <a:latin typeface="Cambria" panose="02040503050406030204" pitchFamily="18" charset="0"/>
              </a:rPr>
              <a:t>condizioni di lavoro</a:t>
            </a:r>
            <a:endParaRPr lang="it-IT" sz="2400" dirty="0">
              <a:latin typeface="Cambria" panose="020405030504060302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mbria" panose="02040503050406030204" pitchFamily="18" charset="0"/>
              </a:rPr>
              <a:t>a sostenere la </a:t>
            </a:r>
            <a:r>
              <a:rPr lang="it-IT" sz="2400" dirty="0">
                <a:solidFill>
                  <a:srgbClr val="4085A4"/>
                </a:solidFill>
                <a:latin typeface="Cambria" panose="02040503050406030204" pitchFamily="18" charset="0"/>
              </a:rPr>
              <a:t>trasformazione delle catture di pesce commerciale che non possono essere destinate al consumo umano</a:t>
            </a:r>
            <a:endParaRPr lang="it-IT" sz="2400" dirty="0">
              <a:latin typeface="Cambria" panose="02040503050406030204" pitchFamily="18" charset="0"/>
            </a:endParaRPr>
          </a:p>
          <a:p>
            <a:pPr lvl="0" algn="just"/>
            <a:endParaRPr lang="it-IT" sz="2400" dirty="0">
              <a:latin typeface="Cambria" panose="02040503050406030204" pitchFamily="18" charset="0"/>
            </a:endParaRPr>
          </a:p>
          <a:p>
            <a:endParaRPr lang="it-IT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865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4647940"/>
            <a:ext cx="2393950" cy="3571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1066800" y="188119"/>
            <a:ext cx="6858000" cy="600469"/>
          </a:xfrm>
        </p:spPr>
        <p:txBody>
          <a:bodyPr/>
          <a:lstStyle/>
          <a:p>
            <a:pPr>
              <a:defRPr sz="1800"/>
            </a:pPr>
            <a:r>
              <a:rPr lang="it-IT" sz="3600" b="1" dirty="0">
                <a:solidFill>
                  <a:srgbClr val="0000FF"/>
                </a:solidFill>
                <a:latin typeface="Century Gothic"/>
              </a:rPr>
              <a:t>Interventi ammissibili</a:t>
            </a: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874082" y="819212"/>
            <a:ext cx="7847354" cy="3535700"/>
          </a:xfrm>
        </p:spPr>
        <p:txBody>
          <a:bodyPr/>
          <a:lstStyle/>
          <a:p>
            <a:pPr algn="just"/>
            <a:r>
              <a:rPr lang="it-IT" sz="2400" dirty="0">
                <a:solidFill>
                  <a:srgbClr val="080A09"/>
                </a:solidFill>
                <a:latin typeface="Cambria" panose="02040503050406030204" pitchFamily="18" charset="0"/>
              </a:rPr>
              <a:t>concorrono inoltre con interventi</a:t>
            </a:r>
            <a:r>
              <a:rPr lang="it-IT" sz="2400" dirty="0">
                <a:solidFill>
                  <a:srgbClr val="4085A4"/>
                </a:solidFill>
                <a:latin typeface="Cambria" panose="02040503050406030204" pitchFamily="18" charset="0"/>
              </a:rPr>
              <a:t>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80A09"/>
                </a:solidFill>
                <a:latin typeface="Cambria" panose="02040503050406030204" pitchFamily="18" charset="0"/>
              </a:rPr>
              <a:t>che si riferiscono alla </a:t>
            </a:r>
            <a:r>
              <a:rPr lang="it-IT" sz="2400" dirty="0">
                <a:solidFill>
                  <a:srgbClr val="4085A4"/>
                </a:solidFill>
                <a:latin typeface="Cambria" panose="02040503050406030204" pitchFamily="18" charset="0"/>
              </a:rPr>
              <a:t>trasformazione dei sottoprodotti risultanti dalle attività di trasformazione principale;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80A09"/>
                </a:solidFill>
                <a:latin typeface="Cambria" panose="02040503050406030204" pitchFamily="18" charset="0"/>
              </a:rPr>
              <a:t>che si riferiscono alla </a:t>
            </a:r>
            <a:r>
              <a:rPr lang="it-IT" sz="2400" dirty="0">
                <a:solidFill>
                  <a:srgbClr val="4085A4"/>
                </a:solidFill>
                <a:latin typeface="Cambria" panose="02040503050406030204" pitchFamily="18" charset="0"/>
              </a:rPr>
              <a:t>trasformazione di prodotti dell’acquacoltura biologica </a:t>
            </a:r>
            <a:r>
              <a:rPr lang="it-IT" sz="2400" dirty="0">
                <a:solidFill>
                  <a:srgbClr val="080A09"/>
                </a:solidFill>
                <a:latin typeface="Cambria" panose="02040503050406030204" pitchFamily="18" charset="0"/>
              </a:rPr>
              <a:t>(artt. 6 e 7 del Reg. (CE) n. 834/2007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4085A4"/>
                </a:solidFill>
                <a:latin typeface="Cambria" panose="02040503050406030204" pitchFamily="18" charset="0"/>
              </a:rPr>
              <a:t>che portano a prodotti nuovi o migliorati, a processi nuovi o migliorati o a sistemi di gestione e di organizzazione nuovi o migliorati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it-IT" sz="2000" dirty="0">
              <a:latin typeface="Cambria" panose="020405030504060302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it-IT" sz="2000" dirty="0">
              <a:latin typeface="Cambria" panose="02040503050406030204" pitchFamily="18" charset="0"/>
            </a:endParaRPr>
          </a:p>
          <a:p>
            <a:pPr lvl="0" algn="just"/>
            <a:endParaRPr lang="it-IT" sz="2400" dirty="0">
              <a:latin typeface="Cambria" panose="02040503050406030204" pitchFamily="18" charset="0"/>
            </a:endParaRPr>
          </a:p>
          <a:p>
            <a:endParaRPr lang="it-IT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7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4647940"/>
            <a:ext cx="2393950" cy="3571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1066800" y="188119"/>
            <a:ext cx="6858000" cy="709937"/>
          </a:xfrm>
        </p:spPr>
        <p:txBody>
          <a:bodyPr/>
          <a:lstStyle/>
          <a:p>
            <a:pPr>
              <a:defRPr sz="1800"/>
            </a:pPr>
            <a:r>
              <a:rPr lang="it-IT" sz="3600" b="1" dirty="0">
                <a:solidFill>
                  <a:srgbClr val="0000FF"/>
                </a:solidFill>
                <a:latin typeface="Century Gothic"/>
              </a:rPr>
              <a:t>Ammissibilità della spesa</a:t>
            </a: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874082" y="983672"/>
            <a:ext cx="7847354" cy="3410528"/>
          </a:xfrm>
        </p:spPr>
        <p:txBody>
          <a:bodyPr/>
          <a:lstStyle/>
          <a:p>
            <a:pPr lvl="0" algn="l"/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pertinente ed imputabile </a:t>
            </a:r>
            <a:r>
              <a:rPr lang="it-IT" dirty="0">
                <a:latin typeface="Cambria" panose="02040503050406030204" pitchFamily="18" charset="0"/>
              </a:rPr>
              <a:t>ad un’operazione ammessa;</a:t>
            </a:r>
          </a:p>
          <a:p>
            <a:pPr lvl="0" algn="l"/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congrua</a:t>
            </a:r>
            <a:endParaRPr lang="it-IT" dirty="0">
              <a:latin typeface="Cambria" panose="02040503050406030204" pitchFamily="18" charset="0"/>
            </a:endParaRPr>
          </a:p>
          <a:p>
            <a:pPr lvl="0" algn="l"/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effettivamente sostenuta dal beneficiario </a:t>
            </a:r>
            <a:r>
              <a:rPr lang="it-IT" dirty="0">
                <a:latin typeface="Cambria" panose="02040503050406030204" pitchFamily="18" charset="0"/>
              </a:rPr>
              <a:t>e comprovata da fatture quietanzate o giustificata da documenti contabili aventi valore probatorio equivalente</a:t>
            </a:r>
          </a:p>
          <a:p>
            <a:pPr lvl="0" algn="l"/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sostenuta nel periodo di ammissibilità: </a:t>
            </a:r>
            <a:r>
              <a:rPr lang="it-IT" dirty="0">
                <a:latin typeface="Cambria" panose="02040503050406030204" pitchFamily="18" charset="0"/>
              </a:rPr>
              <a:t>riferite ad interventi realizzati successivamente alla data di pubblicazione del presente Avviso Pubblico e quindi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non ancora sostenute</a:t>
            </a:r>
            <a:endParaRPr lang="it-IT" dirty="0">
              <a:latin typeface="Cambria" panose="02040503050406030204" pitchFamily="18" charset="0"/>
            </a:endParaRPr>
          </a:p>
          <a:p>
            <a:pPr lvl="0" algn="l"/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tracciabile</a:t>
            </a:r>
            <a:r>
              <a:rPr lang="it-IT" b="1" dirty="0">
                <a:latin typeface="Cambria" panose="02040503050406030204" pitchFamily="18" charset="0"/>
              </a:rPr>
              <a:t> </a:t>
            </a:r>
            <a:r>
              <a:rPr lang="it-IT" dirty="0">
                <a:latin typeface="Cambria" panose="02040503050406030204" pitchFamily="18" charset="0"/>
              </a:rPr>
              <a:t>ovvero verificabile attraverso una corretta e completa tenuta della documentazione</a:t>
            </a:r>
          </a:p>
          <a:p>
            <a:pPr lvl="0" algn="l"/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contabilizzata</a:t>
            </a:r>
            <a:r>
              <a:rPr lang="it-IT" dirty="0">
                <a:latin typeface="Cambria" panose="02040503050406030204" pitchFamily="18" charset="0"/>
              </a:rPr>
              <a:t>, in conformità alle disposizioni di legge ed ai principi contabili</a:t>
            </a:r>
          </a:p>
          <a:p>
            <a:endParaRPr lang="it-IT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53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21522"/>
          <a:stretch/>
        </p:blipFill>
        <p:spPr>
          <a:xfrm>
            <a:off x="973606" y="1098596"/>
            <a:ext cx="6951194" cy="3295604"/>
          </a:xfrm>
          <a:prstGeom prst="rect">
            <a:avLst/>
          </a:prstGeom>
        </p:spPr>
      </p:pic>
      <p:pic>
        <p:nvPicPr>
          <p:cNvPr id="2050" name="Immagin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4647940"/>
            <a:ext cx="2393950" cy="3571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1066800" y="188119"/>
            <a:ext cx="6858000" cy="656737"/>
          </a:xfrm>
        </p:spPr>
        <p:txBody>
          <a:bodyPr/>
          <a:lstStyle/>
          <a:p>
            <a:pPr>
              <a:defRPr sz="1800"/>
            </a:pPr>
            <a:r>
              <a:rPr lang="it-IT" sz="3600" b="1" dirty="0">
                <a:solidFill>
                  <a:srgbClr val="0000FF"/>
                </a:solidFill>
                <a:latin typeface="Century Gothic"/>
              </a:rPr>
              <a:t>Presentazione delle domande</a:t>
            </a: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874082" y="983672"/>
            <a:ext cx="7223950" cy="3410528"/>
          </a:xfrm>
        </p:spPr>
        <p:txBody>
          <a:bodyPr/>
          <a:lstStyle/>
          <a:p>
            <a:endParaRPr lang="it-IT" b="1" dirty="0">
              <a:latin typeface="Century Gothic" panose="020B0502020202020204" pitchFamily="34" charset="0"/>
            </a:endParaRPr>
          </a:p>
          <a:p>
            <a:endParaRPr lang="it-IT" b="1" dirty="0">
              <a:latin typeface="Century Gothic" panose="020B0502020202020204" pitchFamily="34" charset="0"/>
            </a:endParaRPr>
          </a:p>
          <a:p>
            <a:endParaRPr lang="it-IT" b="1" dirty="0">
              <a:latin typeface="Century Gothic" panose="020B0502020202020204" pitchFamily="34" charset="0"/>
            </a:endParaRPr>
          </a:p>
          <a:p>
            <a:endParaRPr lang="it-IT" b="1" dirty="0">
              <a:latin typeface="Century Gothic" panose="020B0502020202020204" pitchFamily="34" charset="0"/>
            </a:endParaRPr>
          </a:p>
          <a:p>
            <a:r>
              <a:rPr lang="it-IT" sz="3600" b="1" dirty="0">
                <a:solidFill>
                  <a:schemeClr val="accent5">
                    <a:lumMod val="25000"/>
                  </a:schemeClr>
                </a:solidFill>
                <a:latin typeface="Cambria" panose="02040503050406030204" pitchFamily="18" charset="0"/>
              </a:rPr>
              <a:t>Entro il </a:t>
            </a:r>
          </a:p>
          <a:p>
            <a:r>
              <a:rPr lang="it-IT" sz="3600" b="1" dirty="0">
                <a:solidFill>
                  <a:schemeClr val="accent5">
                    <a:lumMod val="25000"/>
                  </a:schemeClr>
                </a:solidFill>
                <a:latin typeface="Cambria" panose="02040503050406030204" pitchFamily="18" charset="0"/>
              </a:rPr>
              <a:t>10 giugno 2019</a:t>
            </a:r>
          </a:p>
        </p:txBody>
      </p:sp>
    </p:spTree>
    <p:extLst>
      <p:ext uri="{BB962C8B-B14F-4D97-AF65-F5344CB8AC3E}">
        <p14:creationId xmlns:p14="http://schemas.microsoft.com/office/powerpoint/2010/main" val="3761642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4647940"/>
            <a:ext cx="2393950" cy="3571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1066800" y="188119"/>
            <a:ext cx="6858000" cy="1037431"/>
          </a:xfrm>
        </p:spPr>
        <p:txBody>
          <a:bodyPr/>
          <a:lstStyle/>
          <a:p>
            <a:pPr>
              <a:defRPr sz="1800"/>
            </a:pPr>
            <a:r>
              <a:rPr lang="it-IT" sz="3400" b="1" dirty="0">
                <a:solidFill>
                  <a:srgbClr val="0000FF"/>
                </a:solidFill>
                <a:latin typeface="Century Gothic"/>
              </a:rPr>
              <a:t>Documentazione</a:t>
            </a:r>
            <a:br>
              <a:rPr lang="it-IT" sz="3400" b="1" dirty="0">
                <a:solidFill>
                  <a:srgbClr val="0000FF"/>
                </a:solidFill>
                <a:latin typeface="Century Gothic"/>
              </a:rPr>
            </a:br>
            <a:r>
              <a:rPr lang="it-IT" sz="3400" b="1" dirty="0">
                <a:solidFill>
                  <a:srgbClr val="0000FF"/>
                </a:solidFill>
                <a:latin typeface="Century Gothic"/>
              </a:rPr>
              <a:t>tra l’altro….</a:t>
            </a: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874082" y="1225550"/>
            <a:ext cx="7847354" cy="3181350"/>
          </a:xfrm>
        </p:spPr>
        <p:txBody>
          <a:bodyPr/>
          <a:lstStyle/>
          <a:p>
            <a:pPr lvl="0" algn="just"/>
            <a:endParaRPr lang="it-IT" b="1" dirty="0">
              <a:latin typeface="Cambria" panose="02040503050406030204" pitchFamily="18" charset="0"/>
            </a:endParaRPr>
          </a:p>
          <a:p>
            <a:pPr lvl="0" algn="just"/>
            <a:r>
              <a:rPr lang="it-IT" sz="2000" b="1" dirty="0">
                <a:latin typeface="Cambria" panose="02040503050406030204" pitchFamily="18" charset="0"/>
              </a:rPr>
              <a:t>relazione tecnica</a:t>
            </a:r>
            <a:endParaRPr lang="it-IT" sz="2000" dirty="0">
              <a:latin typeface="Cambria" panose="02040503050406030204" pitchFamily="18" charset="0"/>
            </a:endParaRPr>
          </a:p>
          <a:p>
            <a:pPr lvl="0" algn="just"/>
            <a:r>
              <a:rPr lang="it-IT" sz="2000" b="1" dirty="0">
                <a:latin typeface="Cambria" panose="02040503050406030204" pitchFamily="18" charset="0"/>
              </a:rPr>
              <a:t>cronoprogramma</a:t>
            </a:r>
            <a:r>
              <a:rPr lang="it-IT" sz="2000" dirty="0">
                <a:latin typeface="Cambria" panose="02040503050406030204" pitchFamily="18" charset="0"/>
              </a:rPr>
              <a:t> delle attività e la scansione temporale della spesa</a:t>
            </a:r>
          </a:p>
          <a:p>
            <a:pPr lvl="0" algn="just"/>
            <a:r>
              <a:rPr lang="it-IT" sz="2000" b="1" dirty="0">
                <a:latin typeface="Cambria" panose="02040503050406030204" pitchFamily="18" charset="0"/>
              </a:rPr>
              <a:t>quadro economico</a:t>
            </a:r>
            <a:r>
              <a:rPr lang="it-IT" sz="2000" dirty="0">
                <a:latin typeface="Cambria" panose="02040503050406030204" pitchFamily="18" charset="0"/>
              </a:rPr>
              <a:t> dell’intervento</a:t>
            </a:r>
          </a:p>
          <a:p>
            <a:pPr lvl="0" algn="just"/>
            <a:r>
              <a:rPr lang="it-IT" sz="2000" b="1" dirty="0">
                <a:latin typeface="Cambria" panose="02040503050406030204" pitchFamily="18" charset="0"/>
              </a:rPr>
              <a:t>copia dell’delibera e/o del verbale </a:t>
            </a:r>
            <a:r>
              <a:rPr lang="it-IT" sz="2000" dirty="0">
                <a:latin typeface="Cambria" panose="02040503050406030204" pitchFamily="18" charset="0"/>
              </a:rPr>
              <a:t>dal quale risulti l’assenso a sostenere l’investimento…</a:t>
            </a:r>
          </a:p>
          <a:p>
            <a:pPr lvl="0" algn="just"/>
            <a:r>
              <a:rPr lang="it-IT" sz="2000" b="1" dirty="0">
                <a:latin typeface="Cambria" panose="02040503050406030204" pitchFamily="18" charset="0"/>
              </a:rPr>
              <a:t>titolo di disponibilità dell’area e/o dell’immobile</a:t>
            </a:r>
          </a:p>
          <a:p>
            <a:pPr lvl="0" algn="just"/>
            <a:endParaRPr lang="it-IT" sz="2000" b="1" dirty="0">
              <a:latin typeface="Cambria" panose="02040503050406030204" pitchFamily="18" charset="0"/>
            </a:endParaRPr>
          </a:p>
          <a:p>
            <a:pPr lvl="0"/>
            <a:r>
              <a:rPr lang="it-IT" sz="2000" b="1" i="1" dirty="0">
                <a:solidFill>
                  <a:srgbClr val="0A00F9"/>
                </a:solidFill>
                <a:latin typeface="Cambria" panose="02040503050406030204" pitchFamily="18" charset="0"/>
              </a:rPr>
              <a:t>Paragrafo 9 dell’Avviso</a:t>
            </a:r>
          </a:p>
          <a:p>
            <a:pPr lvl="0" algn="just"/>
            <a:endParaRPr lang="it-IT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5289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BBE0E3"/>
          </a:solidFill>
          <a:prstDash val="solid"/>
          <a:bevel/>
        </a:ln>
        <a:effectLst>
          <a:outerShdw blurRad="76200" dist="381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BBE0E3"/>
          </a:solidFill>
          <a:prstDash val="solid"/>
          <a:bevel/>
        </a:ln>
        <a:effectLst>
          <a:outerShdw blurRad="76200" dist="381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6871</TotalTime>
  <Words>414</Words>
  <Application>Microsoft Office PowerPoint</Application>
  <PresentationFormat>Presentazione su schermo (16:9)</PresentationFormat>
  <Paragraphs>76</Paragraphs>
  <Slides>11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  <vt:variant>
        <vt:lpstr>Presentazioni personalizzate</vt:lpstr>
      </vt:variant>
      <vt:variant>
        <vt:i4>1</vt:i4>
      </vt:variant>
    </vt:vector>
  </HeadingPairs>
  <TitlesOfParts>
    <vt:vector size="21" baseType="lpstr">
      <vt:lpstr>Arial</vt:lpstr>
      <vt:lpstr>Cambria</vt:lpstr>
      <vt:lpstr>Century Gothic</vt:lpstr>
      <vt:lpstr>Courier New</vt:lpstr>
      <vt:lpstr>Helvetica</vt:lpstr>
      <vt:lpstr>Helvetica Neue</vt:lpstr>
      <vt:lpstr>Lucida Sans Regular</vt:lpstr>
      <vt:lpstr>Times New Roman</vt:lpstr>
      <vt:lpstr>Default</vt:lpstr>
      <vt:lpstr>Presentazione standard di PowerPoint</vt:lpstr>
      <vt:lpstr>SITUAZIONE BANDI EMANATI </vt:lpstr>
      <vt:lpstr>Finalità della misura 5.69 </vt:lpstr>
      <vt:lpstr>Destinatari e area di attuazione</vt:lpstr>
      <vt:lpstr>Interventi ammissibili</vt:lpstr>
      <vt:lpstr>Interventi ammissibili</vt:lpstr>
      <vt:lpstr>Ammissibilità della spesa</vt:lpstr>
      <vt:lpstr>Presentazione delle domande</vt:lpstr>
      <vt:lpstr>Documentazione tra l’altro….</vt:lpstr>
      <vt:lpstr>Dotazione finanziaria  e intensità dell’aiuto</vt:lpstr>
      <vt:lpstr>Termini</vt:lpstr>
      <vt:lpstr>Presentazione personalizzata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Lorenzo  Pizzuti</dc:creator>
  <cp:lastModifiedBy>Zarri Maria Cristina</cp:lastModifiedBy>
  <cp:revision>454</cp:revision>
  <dcterms:modified xsi:type="dcterms:W3CDTF">2019-03-26T15:27:24Z</dcterms:modified>
</cp:coreProperties>
</file>