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9" r:id="rId2"/>
    <p:sldId id="488" r:id="rId3"/>
    <p:sldId id="467" r:id="rId4"/>
    <p:sldId id="468" r:id="rId5"/>
    <p:sldId id="469" r:id="rId6"/>
    <p:sldId id="484" r:id="rId7"/>
    <p:sldId id="458" r:id="rId8"/>
    <p:sldId id="460" r:id="rId9"/>
    <p:sldId id="461" r:id="rId10"/>
    <p:sldId id="462" r:id="rId11"/>
    <p:sldId id="463" r:id="rId12"/>
    <p:sldId id="470" r:id="rId13"/>
    <p:sldId id="465" r:id="rId14"/>
    <p:sldId id="466" r:id="rId15"/>
    <p:sldId id="471" r:id="rId16"/>
    <p:sldId id="472" r:id="rId17"/>
    <p:sldId id="473" r:id="rId18"/>
    <p:sldId id="474" r:id="rId19"/>
    <p:sldId id="481" r:id="rId20"/>
    <p:sldId id="475" r:id="rId21"/>
    <p:sldId id="476" r:id="rId22"/>
    <p:sldId id="477" r:id="rId23"/>
    <p:sldId id="479" r:id="rId24"/>
    <p:sldId id="486" r:id="rId25"/>
    <p:sldId id="487" r:id="rId26"/>
    <p:sldId id="480" r:id="rId27"/>
    <p:sldId id="482" r:id="rId28"/>
    <p:sldId id="485" r:id="rId29"/>
  </p:sldIdLst>
  <p:sldSz cx="9144000" cy="5143500" type="screen16x9"/>
  <p:notesSz cx="6797675" cy="9872663"/>
  <p:custShowLst>
    <p:custShow name="Presentazione personalizzata 1" id="0">
      <p:sldLst>
        <p:sld r:id="rId2"/>
      </p:sldLst>
    </p:custShow>
  </p:custShowLst>
  <p:defaultTextStyle>
    <a:lvl1pPr>
      <a:defRPr sz="1800">
        <a:latin typeface="Courier New"/>
        <a:ea typeface="Courier New"/>
        <a:cs typeface="Courier New"/>
        <a:sym typeface="Courier New"/>
      </a:defRPr>
    </a:lvl1pPr>
    <a:lvl2pPr indent="171450">
      <a:defRPr sz="1800">
        <a:latin typeface="Courier New"/>
        <a:ea typeface="Courier New"/>
        <a:cs typeface="Courier New"/>
        <a:sym typeface="Courier New"/>
      </a:defRPr>
    </a:lvl2pPr>
    <a:lvl3pPr indent="342900">
      <a:defRPr sz="1800">
        <a:latin typeface="Courier New"/>
        <a:ea typeface="Courier New"/>
        <a:cs typeface="Courier New"/>
        <a:sym typeface="Courier New"/>
      </a:defRPr>
    </a:lvl3pPr>
    <a:lvl4pPr indent="514350">
      <a:defRPr sz="1800">
        <a:latin typeface="Courier New"/>
        <a:ea typeface="Courier New"/>
        <a:cs typeface="Courier New"/>
        <a:sym typeface="Courier New"/>
      </a:defRPr>
    </a:lvl4pPr>
    <a:lvl5pPr indent="685800">
      <a:defRPr sz="1800">
        <a:latin typeface="Courier New"/>
        <a:ea typeface="Courier New"/>
        <a:cs typeface="Courier New"/>
        <a:sym typeface="Courier New"/>
      </a:defRPr>
    </a:lvl5pPr>
    <a:lvl6pPr>
      <a:defRPr sz="1800">
        <a:latin typeface="Courier New"/>
        <a:ea typeface="Courier New"/>
        <a:cs typeface="Courier New"/>
        <a:sym typeface="Courier New"/>
      </a:defRPr>
    </a:lvl6pPr>
    <a:lvl7pPr>
      <a:defRPr sz="1800">
        <a:latin typeface="Courier New"/>
        <a:ea typeface="Courier New"/>
        <a:cs typeface="Courier New"/>
        <a:sym typeface="Courier New"/>
      </a:defRPr>
    </a:lvl7pPr>
    <a:lvl8pPr>
      <a:defRPr sz="1800">
        <a:latin typeface="Courier New"/>
        <a:ea typeface="Courier New"/>
        <a:cs typeface="Courier New"/>
        <a:sym typeface="Courier New"/>
      </a:defRPr>
    </a:lvl8pPr>
    <a:lvl9pPr>
      <a:defRPr sz="1800">
        <a:latin typeface="Courier New"/>
        <a:ea typeface="Courier New"/>
        <a:cs typeface="Courier New"/>
        <a:sym typeface="Courier New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775">
          <p15:clr>
            <a:srgbClr val="A4A3A4"/>
          </p15:clr>
        </p15:guide>
        <p15:guide id="4" pos="3165">
          <p15:clr>
            <a:srgbClr val="A4A3A4"/>
          </p15:clr>
        </p15:guide>
        <p15:guide id="5" orient="horz" pos="1991">
          <p15:clr>
            <a:srgbClr val="A4A3A4"/>
          </p15:clr>
        </p15:guide>
        <p15:guide id="6" pos="124">
          <p15:clr>
            <a:srgbClr val="A4A3A4"/>
          </p15:clr>
        </p15:guide>
        <p15:guide id="7" orient="horz" pos="237">
          <p15:clr>
            <a:srgbClr val="A4A3A4"/>
          </p15:clr>
        </p15:guide>
        <p15:guide id="8" pos="5608">
          <p15:clr>
            <a:srgbClr val="A4A3A4"/>
          </p15:clr>
        </p15:guide>
        <p15:guide id="9" orient="horz" pos="3179">
          <p15:clr>
            <a:srgbClr val="A4A3A4"/>
          </p15:clr>
        </p15:guide>
        <p15:guide id="10" pos="9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F9"/>
    <a:srgbClr val="4085A4"/>
    <a:srgbClr val="375599"/>
    <a:srgbClr val="27896F"/>
    <a:srgbClr val="F3D360"/>
    <a:srgbClr val="FFFF00"/>
    <a:srgbClr val="88966C"/>
    <a:srgbClr val="080A09"/>
    <a:srgbClr val="F60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3" autoAdjust="0"/>
    <p:restoredTop sz="91176" autoAdjust="0"/>
  </p:normalViewPr>
  <p:slideViewPr>
    <p:cSldViewPr snapToGrid="0" snapToObjects="1" showGuides="1">
      <p:cViewPr varScale="1">
        <p:scale>
          <a:sx n="142" d="100"/>
          <a:sy n="142" d="100"/>
        </p:scale>
        <p:origin x="126" y="168"/>
      </p:cViewPr>
      <p:guideLst>
        <p:guide orient="horz" pos="1620"/>
        <p:guide pos="2880"/>
        <p:guide orient="horz" pos="775"/>
        <p:guide pos="3165"/>
        <p:guide orient="horz" pos="1991"/>
        <p:guide pos="124"/>
        <p:guide orient="horz" pos="237"/>
        <p:guide pos="5608"/>
        <p:guide orient="horz" pos="3179"/>
        <p:guide pos="92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-3616" y="-10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09F95-1493-564D-877D-ABB0FFFA1BC3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9377318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7" y="9377318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5C4F0-BD16-2645-90F4-D8AE0B46C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514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" name="Shape 9"/>
          <p:cNvSpPr>
            <a:spLocks noGrp="1"/>
          </p:cNvSpPr>
          <p:nvPr>
            <p:ph type="body" sz="quarter" idx="1"/>
          </p:nvPr>
        </p:nvSpPr>
        <p:spPr>
          <a:xfrm>
            <a:off x="906357" y="4689517"/>
            <a:ext cx="4984962" cy="4442698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38234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1pPr>
    <a:lvl2pPr indent="8572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2pPr>
    <a:lvl3pPr indent="17145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3pPr>
    <a:lvl4pPr indent="25717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4pPr>
    <a:lvl5pPr indent="34290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5pPr>
    <a:lvl6pPr indent="42862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6pPr>
    <a:lvl7pPr indent="51435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7pPr>
    <a:lvl8pPr indent="60007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8pPr>
    <a:lvl9pPr indent="68580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760867" y="4775315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999513" y="4485544"/>
            <a:ext cx="4763" cy="612184"/>
          </a:xfrm>
          <a:prstGeom prst="line">
            <a:avLst/>
          </a:prstGeom>
          <a:ln w="12700">
            <a:solidFill>
              <a:srgbClr val="808080"/>
            </a:solidFill>
            <a:round/>
          </a:ln>
          <a:effectLst>
            <a:outerShdw blurRad="25400" dist="381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171450"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 rot="16200000">
            <a:off x="8511997" y="2934556"/>
            <a:ext cx="917972" cy="192360"/>
          </a:xfrm>
          <a:prstGeom prst="rect">
            <a:avLst/>
          </a:prstGeom>
          <a:ln w="25400">
            <a:miter lim="400000"/>
          </a:ln>
        </p:spPr>
        <p:txBody>
          <a:bodyPr lIns="34290" tIns="34290" rIns="34290" bIns="34290">
            <a:spAutoFit/>
          </a:bodyPr>
          <a:lstStyle>
            <a:lvl1pPr algn="ctr" defTabSz="171450">
              <a:defRPr sz="800">
                <a:solidFill>
                  <a:srgbClr val="4D4D4D"/>
                </a:solidFill>
                <a:latin typeface="Lucida Sans Regular"/>
                <a:ea typeface="Lucida Sans Regular"/>
                <a:cs typeface="Lucida Sans Regular"/>
                <a:sym typeface="Lucida Sans Regular"/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  <p:sp>
        <p:nvSpPr>
          <p:cNvPr id="7" name="Rectangle 2"/>
          <p:cNvSpPr txBox="1">
            <a:spLocks/>
          </p:cNvSpPr>
          <p:nvPr userDrawn="1"/>
        </p:nvSpPr>
        <p:spPr>
          <a:xfrm>
            <a:off x="645203" y="4632856"/>
            <a:ext cx="8229600" cy="41910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17145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34290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51435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68580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 lang="it-IT" dirty="0"/>
          </a:p>
        </p:txBody>
      </p:sp>
      <p:pic>
        <p:nvPicPr>
          <p:cNvPr id="6" name="Immagine 5" descr="MIPAAF-nuovo.eps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595" y="4563709"/>
            <a:ext cx="696769" cy="488247"/>
          </a:xfrm>
          <a:prstGeom prst="rect">
            <a:avLst/>
          </a:prstGeom>
        </p:spPr>
      </p:pic>
      <p:pic>
        <p:nvPicPr>
          <p:cNvPr id="8" name="Immagine 7" descr="EU-flag-publicdomainvectors.eps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96"/>
          <a:stretch/>
        </p:blipFill>
        <p:spPr>
          <a:xfrm>
            <a:off x="1182665" y="4563708"/>
            <a:ext cx="732413" cy="488247"/>
          </a:xfrm>
          <a:prstGeom prst="rect">
            <a:avLst/>
          </a:prstGeom>
        </p:spPr>
      </p:pic>
      <p:pic>
        <p:nvPicPr>
          <p:cNvPr id="9" name="Immagine 13"/>
          <p:cNvPicPr/>
          <p:nvPr userDrawn="1"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619" r="39840" b="-39630"/>
          <a:stretch/>
        </p:blipFill>
        <p:spPr bwMode="auto">
          <a:xfrm>
            <a:off x="3996327" y="4598110"/>
            <a:ext cx="1189182" cy="6101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1pPr>
      <a:lvl2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2pPr>
      <a:lvl3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3pPr>
      <a:lvl4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4pPr>
      <a:lvl5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5pPr>
      <a:lvl6pPr indent="17145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6pPr>
      <a:lvl7pPr indent="34290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7pPr>
      <a:lvl8pPr indent="51435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8pPr>
      <a:lvl9pPr indent="68580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9pPr>
    </p:titleStyle>
    <p:bodyStyle>
      <a:lvl1pPr marL="128588" indent="-128588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1pPr>
      <a:lvl2pPr marL="128588" indent="-60722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2pPr>
      <a:lvl3pPr marL="128588" indent="248841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3pPr>
      <a:lvl4pPr marL="128588" indent="401836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4pPr>
      <a:lvl5pPr marL="128588" indent="55721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5pPr>
      <a:lvl6pPr marL="128588" indent="72866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6pPr>
      <a:lvl7pPr marL="128588" indent="90011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7pPr>
      <a:lvl8pPr marL="128588" indent="107156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8pPr>
      <a:lvl9pPr marL="128588" indent="124301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9pPr>
    </p:bodyStyle>
    <p:otherStyle>
      <a:lvl1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1pPr>
      <a:lvl2pPr indent="17145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2pPr>
      <a:lvl3pPr indent="34290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3pPr>
      <a:lvl4pPr indent="51435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4pPr>
      <a:lvl5pPr indent="68580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5pPr>
      <a:lvl6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6pPr>
      <a:lvl7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7pPr>
      <a:lvl8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8pPr>
      <a:lvl9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-60513" y="39941"/>
            <a:ext cx="9144001" cy="5143500"/>
          </a:xfrm>
          <a:prstGeom prst="rect">
            <a:avLst/>
          </a:prstGeom>
        </p:spPr>
      </p:pic>
      <p:pic>
        <p:nvPicPr>
          <p:cNvPr id="1028" name="Immagin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30" y="4671475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65629" y="1357753"/>
            <a:ext cx="7839636" cy="1415770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urier New"/>
                <a:ea typeface="Courier New"/>
                <a:cs typeface="Courier New"/>
                <a:sym typeface="Courier New"/>
              </a:rPr>
              <a:t>FEAMP 2014-2020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b="1" i="1" dirty="0">
              <a:solidFill>
                <a:srgbClr val="0070C0"/>
              </a:solidFill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b="1" i="1" dirty="0">
                <a:solidFill>
                  <a:srgbClr val="0070C0"/>
                </a:solidFill>
              </a:rPr>
              <a:t>9 giugno 2017</a:t>
            </a:r>
          </a:p>
        </p:txBody>
      </p:sp>
    </p:spTree>
    <p:extLst>
      <p:ext uri="{BB962C8B-B14F-4D97-AF65-F5344CB8AC3E}">
        <p14:creationId xmlns:p14="http://schemas.microsoft.com/office/powerpoint/2010/main" val="187104727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375024" y="983672"/>
            <a:ext cx="8451476" cy="3527816"/>
          </a:xfrm>
        </p:spPr>
        <p:txBody>
          <a:bodyPr/>
          <a:lstStyle/>
          <a:p>
            <a:pPr lvl="0"/>
            <a:r>
              <a:rPr lang="it-IT" sz="2000" b="1" dirty="0">
                <a:latin typeface="Cambria" panose="02040503050406030204" pitchFamily="18" charset="0"/>
              </a:rPr>
              <a:t>Reg. (UE) n. 1303/2013 – Disposizioni comuni ai fondi SIE - art. 65</a:t>
            </a:r>
            <a:r>
              <a:rPr lang="it-IT" sz="2000" i="1" dirty="0">
                <a:latin typeface="Cambria" panose="02040503050406030204" pitchFamily="18" charset="0"/>
              </a:rPr>
              <a:t>:</a:t>
            </a:r>
          </a:p>
          <a:p>
            <a:pPr lvl="0" algn="l"/>
            <a:endParaRPr lang="it-IT" sz="800" dirty="0">
              <a:latin typeface="Cambria" panose="020405030504060302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it-IT" sz="2000" dirty="0">
                <a:latin typeface="Cambria" panose="02040503050406030204" pitchFamily="18" charset="0"/>
              </a:rPr>
              <a:t> comma 1: “</a:t>
            </a:r>
            <a:r>
              <a:rPr lang="it-IT" sz="2000" i="1" dirty="0">
                <a:latin typeface="Cambria" panose="02040503050406030204" pitchFamily="18" charset="0"/>
              </a:rPr>
              <a:t>le spese sono ammissibili…se sono state sostenute da un beneficiario e pagate tra la data di presentazione del Programma alla Commissione o il 1° gennaio 2014, se anteriore, ….</a:t>
            </a:r>
            <a:r>
              <a:rPr lang="it-IT" sz="2000" dirty="0">
                <a:latin typeface="Cambria" panose="02040503050406030204" pitchFamily="18" charset="0"/>
              </a:rPr>
              <a:t>”;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it-IT" sz="900" dirty="0">
              <a:latin typeface="Cambria" panose="020405030504060302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it-IT" sz="2000" dirty="0">
                <a:latin typeface="Cambria" panose="02040503050406030204" pitchFamily="18" charset="0"/>
              </a:rPr>
              <a:t>comma 6: “</a:t>
            </a:r>
            <a:r>
              <a:rPr lang="it-IT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non sono selezionate</a:t>
            </a:r>
            <a:r>
              <a:rPr lang="it-IT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it-IT" sz="2000" i="1" dirty="0">
                <a:latin typeface="Cambria" panose="02040503050406030204" pitchFamily="18" charset="0"/>
              </a:rPr>
              <a:t>per il sostegno… </a:t>
            </a:r>
            <a:r>
              <a:rPr lang="it-IT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le operazioni portate materialmente a termine o completamente attuate prima che la domanda di finanziamento… sia presentata </a:t>
            </a:r>
            <a:r>
              <a:rPr lang="it-IT" sz="2000" i="1" dirty="0">
                <a:latin typeface="Cambria" panose="02040503050406030204" pitchFamily="18" charset="0"/>
              </a:rPr>
              <a:t>dal beneficiario all’Autorità di Gestione, a prescindere dal fatto che tutti i relativi pagamenti siano stati effettuati dal beneficiario</a:t>
            </a:r>
            <a:r>
              <a:rPr lang="it-IT" sz="2000" dirty="0">
                <a:latin typeface="Cambria" panose="02040503050406030204" pitchFamily="18" charset="0"/>
              </a:rPr>
              <a:t>”.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>
              <a:latin typeface="Cambria" panose="02040503050406030204" pitchFamily="18" charset="0"/>
            </a:endParaRPr>
          </a:p>
          <a:p>
            <a:pPr algn="l"/>
            <a:endParaRPr lang="it-IT" sz="2000" dirty="0">
              <a:latin typeface="Cambria" panose="02040503050406030204" pitchFamily="18" charset="0"/>
            </a:endParaRPr>
          </a:p>
          <a:p>
            <a:pPr lvl="1" algn="l"/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29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866775" y="983672"/>
            <a:ext cx="7562850" cy="3527816"/>
          </a:xfrm>
        </p:spPr>
        <p:txBody>
          <a:bodyPr/>
          <a:lstStyle/>
          <a:p>
            <a:pPr algn="l"/>
            <a:endParaRPr lang="it-IT" sz="2000" dirty="0"/>
          </a:p>
          <a:p>
            <a:pPr algn="l"/>
            <a:r>
              <a:rPr lang="it-IT" sz="2200" dirty="0">
                <a:latin typeface="Cambria" panose="02040503050406030204" pitchFamily="18" charset="0"/>
              </a:rPr>
              <a:t>Nell’attuazione del FEAMP </a:t>
            </a:r>
          </a:p>
          <a:p>
            <a:pPr algn="l"/>
            <a:r>
              <a:rPr lang="it-IT" sz="2200" dirty="0">
                <a:latin typeface="Cambria" panose="02040503050406030204" pitchFamily="18" charset="0"/>
              </a:rPr>
              <a:t>le Regioni ricoprono il ruolo di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</a:rPr>
              <a:t>Organismi Intermedi,</a:t>
            </a:r>
            <a:r>
              <a:rPr lang="it-IT" sz="2200" b="1" dirty="0"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it-IT" sz="2200" dirty="0">
                <a:latin typeface="Cambria" panose="02040503050406030204" pitchFamily="18" charset="0"/>
              </a:rPr>
              <a:t>il Ministero delle Politiche agricole, alimentari e forestali quello di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</a:rPr>
              <a:t>Autorità di Gestione</a:t>
            </a:r>
            <a:r>
              <a:rPr lang="it-IT" sz="2200" dirty="0"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it-IT" sz="2200" dirty="0">
                <a:latin typeface="Cambria" panose="02040503050406030204" pitchFamily="18" charset="0"/>
              </a:rPr>
              <a:t>come tale, “ </a:t>
            </a:r>
            <a:r>
              <a:rPr lang="it-IT" sz="2200" i="1" dirty="0">
                <a:latin typeface="Cambria" panose="02040503050406030204" pitchFamily="18" charset="0"/>
              </a:rPr>
              <a:t>ha la </a:t>
            </a:r>
            <a:r>
              <a:rPr lang="it-IT" sz="2200" b="1" i="1" dirty="0">
                <a:latin typeface="Cambria" panose="02040503050406030204" pitchFamily="18" charset="0"/>
              </a:rPr>
              <a:t>primaria responsabilità della buona esecuzione delle azioni previste dal Programma</a:t>
            </a:r>
            <a:r>
              <a:rPr lang="it-IT" sz="2200" i="1" dirty="0">
                <a:latin typeface="Cambria" panose="02040503050406030204" pitchFamily="18" charset="0"/>
              </a:rPr>
              <a:t>….” (</a:t>
            </a:r>
            <a:r>
              <a:rPr lang="it-IT" sz="2200" i="1" dirty="0" err="1">
                <a:latin typeface="Cambria" panose="02040503050406030204" pitchFamily="18" charset="0"/>
              </a:rPr>
              <a:t>Si.Ge.Co</a:t>
            </a:r>
            <a:r>
              <a:rPr lang="it-IT" sz="2200" i="1" dirty="0">
                <a:latin typeface="Cambria" panose="02040503050406030204" pitchFamily="18" charset="0"/>
              </a:rPr>
              <a:t>. allegato 4 al PO FEAMP)</a:t>
            </a:r>
            <a:r>
              <a:rPr lang="it-IT" sz="2200" dirty="0">
                <a:latin typeface="Cambria" panose="02040503050406030204" pitchFamily="18" charset="0"/>
              </a:rPr>
              <a:t>.</a:t>
            </a:r>
          </a:p>
          <a:p>
            <a:pPr algn="l"/>
            <a:endParaRPr lang="it-IT" sz="2000" dirty="0">
              <a:latin typeface="Cambria" panose="02040503050406030204" pitchFamily="18" charset="0"/>
            </a:endParaRPr>
          </a:p>
          <a:p>
            <a:pPr lvl="1" algn="l"/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53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375024" y="926848"/>
            <a:ext cx="8451476" cy="3584640"/>
          </a:xfrm>
        </p:spPr>
        <p:txBody>
          <a:bodyPr/>
          <a:lstStyle/>
          <a:p>
            <a:pPr lvl="0" algn="l"/>
            <a:r>
              <a:rPr lang="it-IT" sz="2200" b="1" dirty="0">
                <a:latin typeface="Cambria" panose="02040503050406030204" pitchFamily="18" charset="0"/>
              </a:rPr>
              <a:t>Linee guida per l’ammissibilità delle spese, </a:t>
            </a:r>
            <a:r>
              <a:rPr lang="it-IT" sz="2200" dirty="0">
                <a:latin typeface="Cambria" panose="02040503050406030204" pitchFamily="18" charset="0"/>
              </a:rPr>
              <a:t>Tavolo istituzionale del 6/12/2016, non ancora adottate dal MiPAAF, riportano:</a:t>
            </a:r>
          </a:p>
          <a:p>
            <a:pPr lvl="0" algn="l"/>
            <a:r>
              <a:rPr lang="it-IT" sz="2200" dirty="0">
                <a:latin typeface="Cambria" panose="02040503050406030204" pitchFamily="18" charset="0"/>
              </a:rPr>
              <a:t> “</a:t>
            </a:r>
            <a:r>
              <a:rPr lang="it-IT" sz="2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il periodo di eleggibilità della spesa è stabilito</a:t>
            </a:r>
            <a:r>
              <a:rPr lang="it-IT" sz="2200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it-IT" sz="2200" i="1" dirty="0">
                <a:latin typeface="Cambria" panose="02040503050406030204" pitchFamily="18" charset="0"/>
              </a:rPr>
              <a:t>dall’Autorità di Gestione e, </a:t>
            </a:r>
            <a:r>
              <a:rPr lang="it-IT" sz="2200" b="1" i="1" dirty="0">
                <a:latin typeface="Cambria" panose="02040503050406030204" pitchFamily="18" charset="0"/>
              </a:rPr>
              <a:t>per la parte di competenza, </a:t>
            </a:r>
            <a:r>
              <a:rPr lang="it-IT" sz="2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da ciascun Organismo Intermedio</a:t>
            </a:r>
            <a:r>
              <a:rPr lang="it-IT" sz="2200" i="1" dirty="0">
                <a:latin typeface="Cambria" panose="02040503050406030204" pitchFamily="18" charset="0"/>
              </a:rPr>
              <a:t> negli avvisi pubblici … e varia a seconda dell’operazione che si intende realizzare</a:t>
            </a:r>
            <a:r>
              <a:rPr lang="it-IT" sz="2200" dirty="0">
                <a:latin typeface="Cambria" panose="02040503050406030204" pitchFamily="18" charset="0"/>
              </a:rPr>
              <a:t>”, dando un’esemplificazione per “</a:t>
            </a:r>
            <a:r>
              <a:rPr lang="it-IT" sz="2200" i="1" dirty="0">
                <a:latin typeface="Cambria" panose="02040503050406030204" pitchFamily="18" charset="0"/>
              </a:rPr>
              <a:t>operazione completamente attuata</a:t>
            </a:r>
            <a:r>
              <a:rPr lang="it-IT" sz="2200" dirty="0">
                <a:latin typeface="Cambria" panose="02040503050406030204" pitchFamily="18" charset="0"/>
              </a:rPr>
              <a:t>”.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r>
              <a:rPr lang="it-IT" sz="2200" i="1" dirty="0">
                <a:latin typeface="Cambria" panose="02040503050406030204" pitchFamily="18" charset="0"/>
              </a:rPr>
              <a:t>Esemplificazione inappropriata in relazione ai progetti complessi che comprendono più interventi</a:t>
            </a:r>
            <a:endParaRPr lang="it-IT" sz="2200" b="1" i="1" dirty="0">
              <a:latin typeface="Cambria" panose="02040503050406030204" pitchFamily="18" charset="0"/>
            </a:endParaRPr>
          </a:p>
          <a:p>
            <a:pPr algn="l"/>
            <a:endParaRPr lang="it-IT" sz="2000" i="1" dirty="0">
              <a:latin typeface="Cambria" panose="02040503050406030204" pitchFamily="18" charset="0"/>
            </a:endParaRPr>
          </a:p>
          <a:p>
            <a:pPr lvl="1" algn="l"/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375024" y="983672"/>
            <a:ext cx="8451476" cy="352781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dirty="0">
                <a:latin typeface="Cambria" panose="02040503050406030204" pitchFamily="18" charset="0"/>
              </a:rPr>
              <a:t>dal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novembre 2015</a:t>
            </a:r>
            <a:r>
              <a:rPr lang="it-IT" sz="2000" dirty="0">
                <a:latin typeface="Cambria" panose="02040503050406030204" pitchFamily="18" charset="0"/>
              </a:rPr>
              <a:t>, nell’ambito degli incontri istituzionali, questa Regione </a:t>
            </a:r>
            <a:r>
              <a:rPr lang="it-IT" sz="2000" b="1" dirty="0">
                <a:latin typeface="Cambria" panose="02040503050406030204" pitchFamily="18" charset="0"/>
              </a:rPr>
              <a:t>ha sottoposto la questione all’Autorità di Gestione</a:t>
            </a:r>
            <a:r>
              <a:rPr lang="it-IT" sz="2000" dirty="0">
                <a:latin typeface="Cambria" panose="02040503050406030204" pitchFamily="18" charset="0"/>
              </a:rPr>
              <a:t> ed agli altri Organismi Intermedi, sollecitando un’applicazione omogenea delle norme a livello nazionale. </a:t>
            </a:r>
          </a:p>
          <a:p>
            <a:pPr algn="l"/>
            <a:endParaRPr lang="it-IT" sz="2000" dirty="0">
              <a:latin typeface="Cambria" panose="020405030504060302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dirty="0">
                <a:latin typeface="Cambria" panose="02040503050406030204" pitchFamily="18" charset="0"/>
              </a:rPr>
              <a:t>Il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6 aprile u.s</a:t>
            </a:r>
            <a:r>
              <a:rPr lang="it-IT" sz="2000" dirty="0">
                <a:solidFill>
                  <a:srgbClr val="FF0000"/>
                </a:solidFill>
                <a:latin typeface="Cambria" panose="02040503050406030204" pitchFamily="18" charset="0"/>
              </a:rPr>
              <a:t>. </a:t>
            </a:r>
            <a:r>
              <a:rPr lang="it-IT" sz="2000" dirty="0">
                <a:latin typeface="Cambria" panose="02040503050406030204" pitchFamily="18" charset="0"/>
              </a:rPr>
              <a:t>è stato presentato </a:t>
            </a:r>
            <a:r>
              <a:rPr lang="it-IT" sz="2000" b="1" dirty="0">
                <a:latin typeface="Cambria" panose="02040503050406030204" pitchFamily="18" charset="0"/>
              </a:rPr>
              <a:t>uno specifico quesito all’</a:t>
            </a:r>
            <a:r>
              <a:rPr lang="it-IT" sz="2000" b="1" dirty="0" err="1">
                <a:latin typeface="Cambria" panose="02040503050406030204" pitchFamily="18" charset="0"/>
              </a:rPr>
              <a:t>A.d.G</a:t>
            </a:r>
            <a:r>
              <a:rPr lang="it-IT" sz="2000" b="1" dirty="0">
                <a:latin typeface="Cambria" panose="02040503050406030204" pitchFamily="18" charset="0"/>
              </a:rPr>
              <a:t>, </a:t>
            </a:r>
            <a:r>
              <a:rPr lang="it-IT" sz="2000" dirty="0">
                <a:latin typeface="Cambria" panose="02040503050406030204" pitchFamily="18" charset="0"/>
              </a:rPr>
              <a:t>che </a:t>
            </a:r>
            <a:r>
              <a:rPr lang="it-IT" sz="2000" b="1" dirty="0">
                <a:latin typeface="Cambria" panose="02040503050406030204" pitchFamily="18" charset="0"/>
              </a:rPr>
              <a:t>non ha ancora avuto riscontro. </a:t>
            </a:r>
          </a:p>
          <a:p>
            <a:pPr lvl="1" algn="l"/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6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214746" y="983672"/>
            <a:ext cx="8774614" cy="3527816"/>
          </a:xfrm>
        </p:spPr>
        <p:txBody>
          <a:bodyPr/>
          <a:lstStyle/>
          <a:p>
            <a:pPr algn="l"/>
            <a:r>
              <a:rPr lang="it-IT" sz="2000" dirty="0">
                <a:latin typeface="Cambria" panose="02040503050406030204" pitchFamily="18" charset="0"/>
              </a:rPr>
              <a:t>Alcune </a:t>
            </a:r>
            <a:r>
              <a:rPr lang="it-IT" sz="2000" b="1" dirty="0">
                <a:latin typeface="Cambria" panose="02040503050406030204" pitchFamily="18" charset="0"/>
              </a:rPr>
              <a:t>Regioni hanno emanato Avvisi pubblici</a:t>
            </a:r>
            <a:r>
              <a:rPr lang="it-IT" sz="2000" dirty="0">
                <a:latin typeface="Cambria" panose="02040503050406030204" pitchFamily="18" charset="0"/>
              </a:rPr>
              <a:t> relativi a varie misure definendo:</a:t>
            </a:r>
          </a:p>
          <a:p>
            <a:pPr algn="l"/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date differenti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per l’ammissibilità delle spese</a:t>
            </a:r>
          </a:p>
          <a:p>
            <a:pPr marL="685800" lvl="1" indent="-342900" algn="l">
              <a:buFont typeface="Wingdings" panose="05000000000000000000" pitchFamily="2" charset="2"/>
              <a:buChar char="Ø"/>
            </a:pPr>
            <a:r>
              <a:rPr lang="it-IT" sz="1800" i="1" dirty="0">
                <a:latin typeface="Cambria" panose="02040503050406030204" pitchFamily="18" charset="0"/>
              </a:rPr>
              <a:t>Sicilia, Toscana, Umbria, Sardegna = </a:t>
            </a:r>
            <a:r>
              <a:rPr lang="it-IT" sz="1800" i="1" u="sng" dirty="0">
                <a:latin typeface="Cambria" panose="02040503050406030204" pitchFamily="18" charset="0"/>
              </a:rPr>
              <a:t>da 01/01/2014</a:t>
            </a:r>
          </a:p>
          <a:p>
            <a:pPr marL="685800" lvl="1" indent="-342900" algn="l">
              <a:buFont typeface="Wingdings" panose="05000000000000000000" pitchFamily="2" charset="2"/>
              <a:buChar char="Ø"/>
            </a:pPr>
            <a:r>
              <a:rPr lang="it-IT" sz="1800" i="1" dirty="0">
                <a:latin typeface="Cambria" panose="02040503050406030204" pitchFamily="18" charset="0"/>
              </a:rPr>
              <a:t>Lazio, Veneto = da 01/01/2015 </a:t>
            </a:r>
          </a:p>
          <a:p>
            <a:pPr marL="685800" lvl="1" indent="-342900" algn="l">
              <a:buFont typeface="Wingdings" panose="05000000000000000000" pitchFamily="2" charset="2"/>
              <a:buChar char="Ø"/>
            </a:pPr>
            <a:r>
              <a:rPr lang="it-IT" sz="1800" i="1" dirty="0">
                <a:latin typeface="Cambria" panose="02040503050406030204" pitchFamily="18" charset="0"/>
              </a:rPr>
              <a:t>Abruzzo = 09 – 11 /2015</a:t>
            </a:r>
          </a:p>
          <a:p>
            <a:pPr marL="685800" lvl="1" indent="-342900" algn="l">
              <a:buFont typeface="Wingdings" panose="05000000000000000000" pitchFamily="2" charset="2"/>
              <a:buChar char="Ø"/>
            </a:pPr>
            <a:r>
              <a:rPr lang="it-IT" sz="1800" i="1" dirty="0">
                <a:latin typeface="Cambria" panose="02040503050406030204" pitchFamily="18" charset="0"/>
              </a:rPr>
              <a:t>Marche, Veneto = 01/01/2016</a:t>
            </a:r>
          </a:p>
          <a:p>
            <a:pPr marL="685800" lvl="1" indent="-342900" algn="l">
              <a:buFont typeface="Wingdings" panose="05000000000000000000" pitchFamily="2" charset="2"/>
              <a:buChar char="Ø"/>
            </a:pPr>
            <a:r>
              <a:rPr lang="it-IT" sz="1800" i="1" dirty="0">
                <a:latin typeface="Cambria" panose="02040503050406030204" pitchFamily="18" charset="0"/>
              </a:rPr>
              <a:t>Friuli V.G. e Lombardia = </a:t>
            </a:r>
            <a:r>
              <a:rPr lang="it-IT" sz="1800" i="1" u="sng" dirty="0">
                <a:latin typeface="Cambria" panose="02040503050406030204" pitchFamily="18" charset="0"/>
              </a:rPr>
              <a:t>successivamente alla presentazione della domanda</a:t>
            </a:r>
          </a:p>
          <a:p>
            <a:pPr lvl="1" algn="l"/>
            <a:endParaRPr lang="it-IT" sz="800" u="sng" dirty="0">
              <a:latin typeface="Cambria" panose="020405030504060302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interpretazioni diverse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per </a:t>
            </a:r>
            <a:r>
              <a:rPr lang="it-IT" sz="2000" b="1" i="1" dirty="0">
                <a:solidFill>
                  <a:srgbClr val="FF0000"/>
                </a:solidFill>
                <a:latin typeface="Cambria" panose="02040503050406030204" pitchFamily="18" charset="0"/>
              </a:rPr>
              <a:t>operazione portata materialmente a termine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r>
              <a:rPr lang="it-IT" sz="20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it-IT" sz="20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1" algn="l"/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6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145419"/>
            <a:ext cx="8611755" cy="485828"/>
          </a:xfrm>
        </p:spPr>
        <p:txBody>
          <a:bodyPr/>
          <a:lstStyle/>
          <a:p>
            <a:pPr>
              <a:defRPr sz="1800"/>
            </a:pPr>
            <a:r>
              <a:rPr lang="it-IT" sz="3200" b="1" dirty="0">
                <a:solidFill>
                  <a:srgbClr val="0000FF"/>
                </a:solidFill>
                <a:latin typeface="Century Gothic"/>
              </a:rPr>
              <a:t>AMMISSIBILITA’ SPESE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838200"/>
            <a:ext cx="8776855" cy="3454771"/>
          </a:xfrm>
        </p:spPr>
        <p:txBody>
          <a:bodyPr/>
          <a:lstStyle/>
          <a:p>
            <a:pPr algn="l"/>
            <a:r>
              <a:rPr lang="it-IT" sz="2000" dirty="0">
                <a:solidFill>
                  <a:srgbClr val="FF0000"/>
                </a:solidFill>
                <a:latin typeface="Cambria" panose="02040503050406030204" pitchFamily="18" charset="0"/>
              </a:rPr>
              <a:t>O.I. Regione Emilia Romagna </a:t>
            </a:r>
          </a:p>
          <a:p>
            <a:pPr algn="l"/>
            <a:r>
              <a:rPr lang="it-IT" sz="2000" b="1" i="1" dirty="0">
                <a:latin typeface="Cambria" panose="02040503050406030204" pitchFamily="18" charset="0"/>
              </a:rPr>
              <a:t>Definizione del periodo di ammissibilità e di operazione in corso. 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b="1" dirty="0">
                <a:latin typeface="Cambria" panose="02040503050406030204" pitchFamily="18" charset="0"/>
              </a:rPr>
              <a:t>Decorrenza di ammissibilità</a:t>
            </a:r>
            <a:r>
              <a:rPr lang="it-IT" sz="2000" dirty="0">
                <a:latin typeface="Cambria" panose="02040503050406030204" pitchFamily="18" charset="0"/>
              </a:rPr>
              <a:t>: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26 novembre 2015</a:t>
            </a:r>
            <a:r>
              <a:rPr lang="it-IT" sz="2000" b="1" dirty="0">
                <a:latin typeface="Cambria" panose="02040503050406030204" pitchFamily="18" charset="0"/>
              </a:rPr>
              <a:t>, </a:t>
            </a:r>
            <a:r>
              <a:rPr lang="it-IT" sz="2000" dirty="0">
                <a:latin typeface="Cambria" panose="02040503050406030204" pitchFamily="18" charset="0"/>
              </a:rPr>
              <a:t>data successiva all’approvazione del programma operativo </a:t>
            </a:r>
            <a:r>
              <a:rPr lang="it-IT" sz="2000" i="1" dirty="0">
                <a:latin typeface="Cambria" panose="02040503050406030204" pitchFamily="18" charset="0"/>
              </a:rPr>
              <a:t>(decisione Ue 25/11/2015)</a:t>
            </a:r>
            <a:endParaRPr lang="it-IT" sz="2000" b="1" i="1" dirty="0">
              <a:latin typeface="Cambria" panose="02040503050406030204" pitchFamily="18" charset="0"/>
            </a:endParaRPr>
          </a:p>
          <a:p>
            <a:pPr algn="l"/>
            <a:endParaRPr lang="it-IT" sz="800" b="1" dirty="0">
              <a:latin typeface="Cambria" panose="020405030504060302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2000" b="1" dirty="0">
                <a:latin typeface="Cambria" panose="02040503050406030204" pitchFamily="18" charset="0"/>
              </a:rPr>
              <a:t>Operazione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non</a:t>
            </a:r>
            <a:r>
              <a:rPr lang="it-IT" sz="2000" b="1" dirty="0">
                <a:latin typeface="Cambria" panose="02040503050406030204" pitchFamily="18" charset="0"/>
              </a:rPr>
              <a:t> portata materialmente a termine</a:t>
            </a:r>
            <a:r>
              <a:rPr lang="it-IT" sz="2000" dirty="0">
                <a:latin typeface="Cambria" panose="02040503050406030204" pitchFamily="18" charset="0"/>
              </a:rPr>
              <a:t>: quando risultano</a:t>
            </a:r>
            <a:r>
              <a:rPr lang="it-IT" sz="2000" b="1" dirty="0">
                <a:latin typeface="Cambria" panose="02040503050406030204" pitchFamily="18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ancora da realizzare azioni</a:t>
            </a:r>
            <a:r>
              <a:rPr lang="it-IT" sz="2000" dirty="0">
                <a:latin typeface="Cambria" panose="02040503050406030204" pitchFamily="18" charset="0"/>
              </a:rPr>
              <a:t>, oggetto della domanda di contributo,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che incidono sull’utilizzabilità dell’operazione</a:t>
            </a:r>
            <a:r>
              <a:rPr lang="it-IT" sz="2000" dirty="0">
                <a:latin typeface="Cambria" panose="02040503050406030204" pitchFamily="18" charset="0"/>
              </a:rPr>
              <a:t>, impedendone l’uso/utilizzo. Condizione </a:t>
            </a:r>
            <a:r>
              <a:rPr lang="it-IT" sz="2000" b="1" dirty="0">
                <a:latin typeface="Cambria" panose="02040503050406030204" pitchFamily="18" charset="0"/>
              </a:rPr>
              <a:t>asseverata da un tecnico competente</a:t>
            </a:r>
            <a:r>
              <a:rPr lang="it-IT" sz="2000" dirty="0">
                <a:latin typeface="Cambria" panose="02040503050406030204" pitchFamily="18" charset="0"/>
              </a:rPr>
              <a:t>.</a:t>
            </a:r>
          </a:p>
          <a:p>
            <a:pPr lvl="0" algn="l"/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90006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497844"/>
            <a:ext cx="8611755" cy="485828"/>
          </a:xfrm>
        </p:spPr>
        <p:txBody>
          <a:bodyPr/>
          <a:lstStyle/>
          <a:p>
            <a:pPr>
              <a:defRPr sz="1800"/>
            </a:pPr>
            <a:r>
              <a:rPr lang="it-IT" sz="3200" b="1" dirty="0">
                <a:solidFill>
                  <a:srgbClr val="0000FF"/>
                </a:solidFill>
                <a:latin typeface="Century Gothic"/>
              </a:rPr>
              <a:t>AMMISSIBILITA’ SPESE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638174" y="983672"/>
            <a:ext cx="8058151" cy="3309299"/>
          </a:xfrm>
        </p:spPr>
        <p:txBody>
          <a:bodyPr/>
          <a:lstStyle/>
          <a:p>
            <a:pPr algn="l"/>
            <a:endParaRPr lang="it-IT" sz="20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l"/>
            <a:r>
              <a:rPr lang="it-IT" sz="2000" dirty="0">
                <a:solidFill>
                  <a:srgbClr val="FF0000"/>
                </a:solidFill>
                <a:latin typeface="Cambria" panose="02040503050406030204" pitchFamily="18" charset="0"/>
              </a:rPr>
              <a:t>O.I. Regione Emilia Romagna </a:t>
            </a:r>
          </a:p>
          <a:p>
            <a:pPr algn="l"/>
            <a:r>
              <a:rPr lang="it-IT" sz="2000" b="1" i="1" dirty="0">
                <a:latin typeface="Cambria" panose="02040503050406030204" pitchFamily="18" charset="0"/>
              </a:rPr>
              <a:t>Definizione di progetto e di operazione in corso. </a:t>
            </a:r>
          </a:p>
          <a:p>
            <a:pPr algn="l"/>
            <a:endParaRPr lang="it-IT" sz="2000" dirty="0">
              <a:latin typeface="Cambria" panose="02040503050406030204" pitchFamily="18" charset="0"/>
            </a:endParaRP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it-IT" sz="2000" b="1" dirty="0">
                <a:latin typeface="Cambria" panose="02040503050406030204" pitchFamily="18" charset="0"/>
              </a:rPr>
              <a:t>progetto</a:t>
            </a:r>
            <a:r>
              <a:rPr lang="it-IT" sz="2000" dirty="0">
                <a:latin typeface="Cambria" panose="02040503050406030204" pitchFamily="18" charset="0"/>
              </a:rPr>
              <a:t>: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insieme delle operazioni </a:t>
            </a:r>
            <a:r>
              <a:rPr lang="it-IT" sz="2000" dirty="0">
                <a:latin typeface="Cambria" panose="02040503050406030204" pitchFamily="18" charset="0"/>
              </a:rPr>
              <a:t>oggetto della domanda di contributo da ricondurre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agli interventi previsti </a:t>
            </a:r>
            <a:r>
              <a:rPr lang="it-IT" sz="2000" dirty="0">
                <a:latin typeface="Cambria" panose="02040503050406030204" pitchFamily="18" charset="0"/>
              </a:rPr>
              <a:t>nell’Avviso</a:t>
            </a:r>
          </a:p>
          <a:p>
            <a:pPr lvl="0" algn="l" fontAlgn="base"/>
            <a:endParaRPr lang="it-IT" sz="800" dirty="0">
              <a:latin typeface="Cambria" panose="02040503050406030204" pitchFamily="18" charset="0"/>
            </a:endParaRPr>
          </a:p>
          <a:p>
            <a:pPr marL="285750" lvl="0" indent="-285750" algn="l" fontAlgn="base">
              <a:buFont typeface="Arial" panose="020B0604020202020204" pitchFamily="34" charset="0"/>
              <a:buChar char="•"/>
            </a:pPr>
            <a:r>
              <a:rPr lang="it-IT" sz="2000" b="1" dirty="0">
                <a:latin typeface="Cambria" panose="02040503050406030204" pitchFamily="18" charset="0"/>
              </a:rPr>
              <a:t>operazione</a:t>
            </a:r>
            <a:r>
              <a:rPr lang="it-IT" sz="2000" dirty="0">
                <a:latin typeface="Cambria" panose="02040503050406030204" pitchFamily="18" charset="0"/>
              </a:rPr>
              <a:t>: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l’insieme delle azioni </a:t>
            </a:r>
            <a:r>
              <a:rPr lang="it-IT" sz="2000" dirty="0">
                <a:latin typeface="Cambria" panose="02040503050406030204" pitchFamily="18" charset="0"/>
              </a:rPr>
              <a:t>che contribuiscono alla realizzazione dell’operazione medesima.</a:t>
            </a:r>
          </a:p>
          <a:p>
            <a:pPr lvl="0" algn="l"/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500964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558053" y="983673"/>
            <a:ext cx="8451476" cy="3104234"/>
          </a:xfrm>
        </p:spPr>
        <p:txBody>
          <a:bodyPr/>
          <a:lstStyle/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5.69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</a:t>
            </a:r>
            <a:r>
              <a:rPr lang="it-IT" sz="24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</a:rPr>
              <a:t>Trasformazione dei prodotti della pesca e dell’acquacoltura</a:t>
            </a:r>
          </a:p>
          <a:p>
            <a:pPr algn="l"/>
            <a:r>
              <a:rPr lang="it-IT" sz="24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1.43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 Porti, luoghi di sbarco, sale per la vendita all’asta e ripari di pesca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 </a:t>
            </a:r>
            <a:r>
              <a:rPr lang="it-IT" sz="2400" b="1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Beneficiari privati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endParaRPr lang="it-IT" sz="2400" i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2.48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 Investimenti produttivi destinati all’acquacoltura</a:t>
            </a:r>
            <a:endParaRPr lang="it-IT" sz="2000" i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endParaRPr lang="it-IT" sz="2200" b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8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95250" y="9302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95250" y="796031"/>
            <a:ext cx="8924925" cy="3633094"/>
          </a:xfrm>
        </p:spPr>
        <p:txBody>
          <a:bodyPr/>
          <a:lstStyle/>
          <a:p>
            <a:pPr lvl="1" algn="l"/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</a:rPr>
              <a:t>Trasformazione dei prodotti della pesca e dell’acquacoltura</a:t>
            </a:r>
          </a:p>
          <a:p>
            <a:pPr algn="l"/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</a:t>
            </a:r>
            <a:r>
              <a:rPr lang="it-IT" sz="2200" i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Avviso in corso di verifica contabile – amministrativa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Risorse: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5.476.435,00 €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Soggetti ammissibili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 micro, piccole e medie imprese che svolgono l’attività prevalente/primaria di trasformazione 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Termini presentazione domande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circa 60/70 giorni dalla pubblicazione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Congruità delle spese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da documentare sia per le spese da sostenere che già sostenute</a:t>
            </a:r>
          </a:p>
          <a:p>
            <a:pPr algn="l"/>
            <a:endParaRPr lang="it-IT" sz="800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it-IT" sz="22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Progetto: insieme di operazioni riconducibili agli interventi ammissibili</a:t>
            </a:r>
            <a:endParaRPr lang="it-IT" sz="2000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endParaRPr lang="it-IT" sz="2200" b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48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10525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76644" y="726076"/>
            <a:ext cx="8687955" cy="3664389"/>
          </a:xfrm>
        </p:spPr>
        <p:txBody>
          <a:bodyPr/>
          <a:lstStyle/>
          <a:p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Porti, luoghi di sbarco, sale per la vendita all’asta e ripari di pesca</a:t>
            </a:r>
            <a:endParaRPr lang="it-IT" sz="2000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it-IT" sz="2000" i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Avviso in corso di predisposizione</a:t>
            </a:r>
            <a:endParaRPr lang="it-IT" sz="2000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endParaRPr lang="it-IT" sz="800" b="1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Risorse: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648.000,00 €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Soggetti ammissibili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 imprese operanti nel settore della pesca e acquacoltura 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Termini presentazione domande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circa 60/70 giorni dalla pubblicazione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Congruità delle spese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da documentare sia per le spese da sostenere che già sostenute</a:t>
            </a:r>
          </a:p>
          <a:p>
            <a:r>
              <a:rPr lang="it-IT" sz="22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Progetto: insieme di operazioni riconducibili agli interventi ammissibili</a:t>
            </a:r>
            <a:endParaRPr lang="it-IT" sz="2000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endParaRPr lang="it-IT" sz="2200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endParaRPr lang="it-IT" sz="2000" b="1" dirty="0">
              <a:solidFill>
                <a:srgbClr val="3755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it-IT" sz="2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endParaRPr lang="it-IT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7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1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3" y="659822"/>
            <a:ext cx="7847354" cy="3294000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FLAG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Avvisi pubblici emanati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Ammissibilità delle spese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Prossimi Avvisi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Altre Misure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Lavori in corso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A00F9"/>
                </a:solidFill>
                <a:latin typeface="Cambria" panose="02040503050406030204" pitchFamily="18" charset="0"/>
              </a:rPr>
              <a:t>Varie</a:t>
            </a:r>
          </a:p>
        </p:txBody>
      </p:sp>
    </p:spTree>
    <p:extLst>
      <p:ext uri="{BB962C8B-B14F-4D97-AF65-F5344CB8AC3E}">
        <p14:creationId xmlns:p14="http://schemas.microsoft.com/office/powerpoint/2010/main" val="2557260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0" y="983673"/>
            <a:ext cx="9009529" cy="3104234"/>
          </a:xfrm>
        </p:spPr>
        <p:txBody>
          <a:bodyPr/>
          <a:lstStyle/>
          <a:p>
            <a:pPr lvl="1"/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produttivi destinati all’acquacoltura </a:t>
            </a:r>
          </a:p>
          <a:p>
            <a:pPr lvl="1"/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400" i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Avviso in corso di predisposizione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endParaRPr lang="it-IT" sz="2400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SFOP e </a:t>
            </a:r>
            <a:r>
              <a:rPr lang="it-IT" sz="22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FEP</a:t>
            </a:r>
            <a:r>
              <a:rPr lang="it-IT" sz="2200" dirty="0">
                <a:solidFill>
                  <a:schemeClr val="tx1"/>
                </a:solidFill>
                <a:latin typeface="Cambria" panose="02040503050406030204" pitchFamily="18" charset="0"/>
              </a:rPr>
              <a:t> prevedevano </a:t>
            </a: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un’unica misura </a:t>
            </a:r>
            <a:r>
              <a:rPr lang="it-IT" sz="2200" dirty="0">
                <a:solidFill>
                  <a:schemeClr val="tx1"/>
                </a:solidFill>
                <a:latin typeface="Cambria" panose="02040503050406030204" pitchFamily="18" charset="0"/>
              </a:rPr>
              <a:t>comprendente diverse tipologie di interventi e un unico stanziamento di risorse </a:t>
            </a:r>
          </a:p>
          <a:p>
            <a:pPr algn="l"/>
            <a:r>
              <a:rPr lang="it-IT" sz="2200" dirty="0">
                <a:latin typeface="Cambria" panose="02040503050406030204" pitchFamily="18" charset="0"/>
              </a:rPr>
              <a:t>        </a:t>
            </a:r>
            <a:endParaRPr lang="it-IT" sz="2200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200" b="1" dirty="0">
                <a:latin typeface="Cambria" panose="02040503050406030204" pitchFamily="18" charset="0"/>
              </a:rPr>
              <a:t>FEAMP</a:t>
            </a:r>
            <a:r>
              <a:rPr lang="it-IT" sz="2200" dirty="0">
                <a:latin typeface="Cambria" panose="02040503050406030204" pitchFamily="18" charset="0"/>
              </a:rPr>
              <a:t>: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</a:rPr>
              <a:t>le disposizioni cambiano</a:t>
            </a:r>
            <a:endParaRPr lang="it-IT" sz="2400" i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La misura (art. 2.48) si riferisce a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tre obiettivi tematici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 prevede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11 </a:t>
            </a:r>
          </a:p>
          <a:p>
            <a:pPr lvl="1"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</a:t>
            </a:r>
            <a:r>
              <a:rPr lang="it-IT" sz="2000" b="1" dirty="0" err="1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sottomisure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ognuna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con uno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specifico stanziamento</a:t>
            </a:r>
          </a:p>
          <a:p>
            <a:pPr lvl="1" algn="l"/>
            <a:endParaRPr lang="it-IT" sz="2200" b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21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0" y="983673"/>
            <a:ext cx="9009529" cy="3293052"/>
          </a:xfrm>
        </p:spPr>
        <p:txBody>
          <a:bodyPr/>
          <a:lstStyle/>
          <a:p>
            <a:pPr lvl="1" algn="l"/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produttivi destinati all’acquacoltura</a:t>
            </a:r>
          </a:p>
          <a:p>
            <a:pPr lvl="1"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(OT 3 competitività PMI)   </a:t>
            </a:r>
            <a:endParaRPr lang="it-IT" sz="2000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2.48 a)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produttivi    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risorse da rimodulazione: 2.422.772,00 €</a:t>
            </a:r>
          </a:p>
          <a:p>
            <a:pPr lvl="1"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b)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diversificazione della produzione	« 	  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     215.627,00 €</a:t>
            </a:r>
          </a:p>
          <a:p>
            <a:pPr lvl="1"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c)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ammodernamento unità 		«                 :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1.664.396,00 €</a:t>
            </a:r>
            <a:endParaRPr lang="it-IT" sz="2000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d)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connessi alla salute e 	«                 :   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273.822,00 €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</a:t>
            </a:r>
          </a:p>
          <a:p>
            <a:pPr lvl="1"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    al benessere animale</a:t>
            </a:r>
          </a:p>
          <a:p>
            <a:pPr lvl="1"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f)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per migliorare la qualità e	«	  :    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273.822,00€</a:t>
            </a:r>
          </a:p>
          <a:p>
            <a:pPr lvl="1"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     il valore dei prodotti</a:t>
            </a:r>
            <a:endParaRPr lang="it-IT" sz="2000" dirty="0">
              <a:solidFill>
                <a:schemeClr val="tx1"/>
              </a:solidFill>
              <a:highlight>
                <a:srgbClr val="FFFF00"/>
              </a:highlight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h)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diversificazione reddito		«	  :    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447.644,00€</a:t>
            </a:r>
          </a:p>
        </p:txBody>
      </p:sp>
    </p:spTree>
    <p:extLst>
      <p:ext uri="{BB962C8B-B14F-4D97-AF65-F5344CB8AC3E}">
        <p14:creationId xmlns:p14="http://schemas.microsoft.com/office/powerpoint/2010/main" val="693854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0" y="983673"/>
            <a:ext cx="9009529" cy="3104234"/>
          </a:xfrm>
        </p:spPr>
        <p:txBody>
          <a:bodyPr/>
          <a:lstStyle/>
          <a:p>
            <a:pPr lvl="1" algn="l"/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produttivi destinati all’acquacoltura</a:t>
            </a:r>
          </a:p>
          <a:p>
            <a:pPr lvl="1" algn="l"/>
            <a:r>
              <a:rPr lang="it-IT" sz="22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(OT 6 tutela ambiente e promuovere uso efficiente risorse)   </a:t>
            </a:r>
            <a:endParaRPr lang="it-IT" sz="2200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2.48 e) </a:t>
            </a:r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per ridurre impatti sull’ambiente e uso 		       efficace risorse</a:t>
            </a:r>
          </a:p>
          <a:p>
            <a:pPr lvl="1" algn="l"/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it-IT" sz="24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risorse da rimodulazione: 1.529.081,00 €</a:t>
            </a:r>
          </a:p>
          <a:p>
            <a:pPr lvl="1" algn="l"/>
            <a:endParaRPr lang="it-IT" sz="2400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endParaRPr lang="it-IT" sz="2400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	</a:t>
            </a:r>
            <a:endParaRPr lang="it-IT" sz="2400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08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PROSSIMI AVVISI PUBBLICI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0" y="983673"/>
            <a:ext cx="9009529" cy="3104234"/>
          </a:xfrm>
        </p:spPr>
        <p:txBody>
          <a:bodyPr/>
          <a:lstStyle/>
          <a:p>
            <a:pPr lvl="1" algn="l"/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Investimenti produttivi destinati all’acquacoltura</a:t>
            </a:r>
          </a:p>
          <a:p>
            <a:pPr lvl="1" algn="l"/>
            <a:endParaRPr lang="it-IT" sz="800" b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Avviso/i articolati su diverse </a:t>
            </a:r>
            <a:r>
              <a:rPr lang="it-IT" sz="2200" b="1" dirty="0" err="1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sottomisure</a:t>
            </a: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Il progetto </a:t>
            </a:r>
            <a:r>
              <a:rPr lang="it-IT" sz="22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presentato </a:t>
            </a: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suddiviso in interventi riferiti alle diverse misure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Graduatorie diverse.</a:t>
            </a:r>
          </a:p>
          <a:p>
            <a:pPr lvl="1" algn="l"/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1" algn="l"/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(Un richiedente potrebbe entrare in posizione finanziabile per una sottomisura e non per un’altra cioè un intervento finanziato e uno no)</a:t>
            </a:r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it-IT" sz="2400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73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96250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ALTRE MISURE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58114"/>
            <a:ext cx="8687955" cy="3309299"/>
          </a:xfrm>
        </p:spPr>
        <p:txBody>
          <a:bodyPr/>
          <a:lstStyle/>
          <a:p>
            <a:pPr algn="l"/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Sviluppo sostenibile della pesca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si riferisce a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quattro obiettivi tematici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 prevede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8 misure (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oltre ai giovani e ai porti)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ognuna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con uno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specifico stanziamento.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OT 3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(competitività PMI)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it-IT" sz="20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innovazione, diversificazione reddito e salute e sicurezza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OT 6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(tutela ambiente e promuovere uso efficiente risorse)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limitazione dell’impatto della pesca e adeguamento della pesca alle protezione delle specie</a:t>
            </a:r>
          </a:p>
          <a:p>
            <a:pPr algn="l"/>
            <a:endParaRPr lang="it-IT" sz="20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endParaRPr lang="it-IT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05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96250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ALTRE MISURE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58114"/>
            <a:ext cx="8687955" cy="3309299"/>
          </a:xfrm>
        </p:spPr>
        <p:txBody>
          <a:bodyPr/>
          <a:lstStyle/>
          <a:p>
            <a:pPr algn="l"/>
            <a:endParaRPr lang="it-IT" sz="2000" b="1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5.68 Misure a favore della commercializzazione </a:t>
            </a:r>
            <a:r>
              <a:rPr lang="it-IT" sz="200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(OT 3)</a:t>
            </a:r>
          </a:p>
          <a:p>
            <a:pPr algn="l"/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Diverse azioni tra cui: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trovare nuovi mercati e migliorare le condizioni per l’immissione sul mercato  dei prodotti della pesca e acquacoltura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promuovere la qualità e il valore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contribuire alla tracciabilità dei prodotti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realizzare campagne di comunicazione e promozione</a:t>
            </a:r>
            <a:endParaRPr lang="it-IT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36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96250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ALTRE MISURE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58114"/>
            <a:ext cx="8687955" cy="3309299"/>
          </a:xfrm>
        </p:spPr>
        <p:txBody>
          <a:bodyPr/>
          <a:lstStyle/>
          <a:p>
            <a:pPr algn="l"/>
            <a:endParaRPr lang="it-IT" sz="20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OT 8: 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promuovere occupazione sostenibile e di qualità </a:t>
            </a:r>
          </a:p>
          <a:p>
            <a:pPr algn="l"/>
            <a:endParaRPr lang="it-IT" sz="20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1.29 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Promozione capitale umano, creazione di posti di lavoro e del 		           dialogo sociale (pesca)</a:t>
            </a:r>
          </a:p>
          <a:p>
            <a:pPr algn="l"/>
            <a:endParaRPr lang="it-IT" sz="2000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2.50 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Promozione capitale umano e del collegamento in rete 		         (acquacoltura)</a:t>
            </a:r>
          </a:p>
          <a:p>
            <a:pPr algn="l"/>
            <a:endParaRPr lang="it-IT" sz="20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endParaRPr lang="it-IT" sz="20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it-IT" sz="2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endParaRPr lang="it-IT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29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96250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LAVORI IN CORSO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58114"/>
            <a:ext cx="8687955" cy="33092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MANUALE DELLE PROCEDURE E DEI CONTROLLI FEAMP DELLA REGIONE  EMILIA -ROMAGNA</a:t>
            </a:r>
          </a:p>
          <a:p>
            <a:pPr algn="l"/>
            <a:r>
              <a:rPr lang="it-IT" sz="2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Disposizioni procedurali </a:t>
            </a:r>
            <a:r>
              <a:rPr lang="it-IT" sz="2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necessarie per l’attuazione del FEAMP e per la</a:t>
            </a:r>
          </a:p>
          <a:p>
            <a:pPr algn="l"/>
            <a:r>
              <a:rPr lang="it-IT" sz="20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certificazione delle spese </a:t>
            </a:r>
          </a:p>
          <a:p>
            <a:r>
              <a:rPr lang="it-IT" sz="2000" b="1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 corso di elaborazione per la presentazione all’</a:t>
            </a:r>
            <a:r>
              <a:rPr lang="it-IT" sz="2000" b="1" i="1" dirty="0" err="1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AdG</a:t>
            </a:r>
            <a:r>
              <a:rPr lang="it-IT" sz="2000" b="1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per la validazione</a:t>
            </a:r>
          </a:p>
          <a:p>
            <a:endParaRPr lang="it-IT" sz="800" b="1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PIANI FINANZIARI </a:t>
            </a:r>
          </a:p>
          <a:p>
            <a:pPr algn="l"/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Proposta regionale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successiva agli incontri di ottobre/novembre 2016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Proposta di </a:t>
            </a:r>
            <a:r>
              <a:rPr lang="it-IT" sz="2000" b="1" dirty="0" err="1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AdG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(metà maggio 2017) accoglie solo in parte i desiderata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degli O.I. in corso di discussione. </a:t>
            </a:r>
          </a:p>
          <a:p>
            <a:endParaRPr lang="it-IT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56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96250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VARIE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58114"/>
            <a:ext cx="8687955" cy="33092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CONSULTA ITTICA 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Organo consultivo della Giunta </a:t>
            </a:r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(al pari di quella agricola)</a:t>
            </a: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in materia di pesca professionale acquacoltura e attività connesse </a:t>
            </a:r>
            <a:r>
              <a:rPr lang="it-IT" sz="20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istituita ai sensi della L.R. 22/2014</a:t>
            </a:r>
          </a:p>
          <a:p>
            <a:pPr algn="l"/>
            <a:endParaRPr lang="it-IT" sz="800" b="1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it-IT" sz="20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 corso di definizione l’atto che la formalizza</a:t>
            </a:r>
          </a:p>
          <a:p>
            <a:pPr algn="l"/>
            <a:endParaRPr lang="it-IT" sz="2000" b="1" i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800" b="1" dirty="0">
              <a:solidFill>
                <a:schemeClr val="tx1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5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1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2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000" b="1" dirty="0">
                <a:solidFill>
                  <a:srgbClr val="0000FF"/>
                </a:solidFill>
                <a:latin typeface="Century Gothic"/>
              </a:rPr>
              <a:t>FLAG «COSTA DELL’EMILIA-ROMAGNA»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3" y="983672"/>
            <a:ext cx="7847354" cy="3294000"/>
          </a:xfrm>
        </p:spPr>
        <p:txBody>
          <a:bodyPr anchor="ctr"/>
          <a:lstStyle/>
          <a:p>
            <a:pPr marL="457189" indent="-457189" algn="l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ATS composta da 28 soggetti </a:t>
            </a:r>
            <a:r>
              <a:rPr lang="it-IT" sz="2400" dirty="0">
                <a:latin typeface="Cambria" panose="02040503050406030204" pitchFamily="18" charset="0"/>
              </a:rPr>
              <a:t>(10 Comuni, Ente Parchi Delta del Po, Università di Ferrara, rappresentanze settore privato e società civile)</a:t>
            </a:r>
          </a:p>
          <a:p>
            <a:pPr marL="457189" indent="-457189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Capofila DELTA 2000 </a:t>
            </a:r>
            <a:r>
              <a:rPr lang="it-IT" sz="2400" dirty="0" err="1">
                <a:latin typeface="Cambria" panose="02040503050406030204" pitchFamily="18" charset="0"/>
              </a:rPr>
              <a:t>soc</a:t>
            </a:r>
            <a:r>
              <a:rPr lang="it-IT" sz="2400" dirty="0">
                <a:latin typeface="Cambria" panose="02040503050406030204" pitchFamily="18" charset="0"/>
              </a:rPr>
              <a:t>. </a:t>
            </a:r>
            <a:r>
              <a:rPr lang="it-IT" sz="2400" dirty="0" err="1">
                <a:latin typeface="Cambria" panose="02040503050406030204" pitchFamily="18" charset="0"/>
              </a:rPr>
              <a:t>cons</a:t>
            </a:r>
            <a:r>
              <a:rPr lang="it-IT" sz="2400" dirty="0">
                <a:latin typeface="Cambria" panose="02040503050406030204" pitchFamily="18" charset="0"/>
              </a:rPr>
              <a:t> a r.l.</a:t>
            </a:r>
          </a:p>
          <a:p>
            <a:pPr marL="457189" indent="-457189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Area interessata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</a:rPr>
              <a:t>da Goro a Rimini </a:t>
            </a:r>
            <a:r>
              <a:rPr lang="it-IT" sz="2400" dirty="0">
                <a:latin typeface="Cambria" panose="02040503050406030204" pitchFamily="18" charset="0"/>
              </a:rPr>
              <a:t>(escluse piccole parti di costa)</a:t>
            </a:r>
          </a:p>
        </p:txBody>
      </p:sp>
    </p:spTree>
    <p:extLst>
      <p:ext uri="{BB962C8B-B14F-4D97-AF65-F5344CB8AC3E}">
        <p14:creationId xmlns:p14="http://schemas.microsoft.com/office/powerpoint/2010/main" val="410752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1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145349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000" b="1" dirty="0">
                <a:solidFill>
                  <a:srgbClr val="0000FF"/>
                </a:solidFill>
                <a:latin typeface="Century Gothic"/>
              </a:rPr>
              <a:t>FLAG «COSTA DELL’EMILIA-ROMAGNA»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3" y="983672"/>
            <a:ext cx="7847354" cy="3407496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latin typeface="Cambria" panose="02040503050406030204" pitchFamily="18" charset="0"/>
              </a:rPr>
              <a:t>In corso </a:t>
            </a:r>
            <a:r>
              <a:rPr lang="it-IT" sz="2400" dirty="0">
                <a:latin typeface="Cambria" panose="02040503050406030204" pitchFamily="18" charset="0"/>
              </a:rPr>
              <a:t>la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</a:rPr>
              <a:t>fase di negoziazione </a:t>
            </a:r>
            <a:r>
              <a:rPr lang="it-IT" sz="2400" dirty="0">
                <a:latin typeface="Cambria" panose="02040503050406030204" pitchFamily="18" charset="0"/>
              </a:rPr>
              <a:t>sul Piano di Azione Locale per definire cronoprogramma e fabbisogno finanziario</a:t>
            </a:r>
          </a:p>
          <a:p>
            <a:pPr marL="342900" indent="-342900" algn="l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latin typeface="Cambria" panose="02040503050406030204" pitchFamily="18" charset="0"/>
              </a:rPr>
              <a:t>Pronta</a:t>
            </a:r>
            <a:r>
              <a:rPr lang="it-IT" sz="2400" dirty="0">
                <a:latin typeface="Cambria" panose="02040503050406030204" pitchFamily="18" charset="0"/>
              </a:rPr>
              <a:t> la proposta di Schema di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</a:rPr>
              <a:t>convenzione</a:t>
            </a:r>
            <a:r>
              <a:rPr lang="it-IT" sz="2400" dirty="0">
                <a:latin typeface="Cambria" panose="02040503050406030204" pitchFamily="18" charset="0"/>
              </a:rPr>
              <a:t> da sottoporre al FLAG</a:t>
            </a:r>
          </a:p>
          <a:p>
            <a:pPr>
              <a:spcBef>
                <a:spcPts val="1350"/>
              </a:spcBef>
            </a:pPr>
            <a:r>
              <a:rPr lang="it-IT" sz="2400" i="1" dirty="0">
                <a:latin typeface="Cambria" panose="02040503050406030204" pitchFamily="18" charset="0"/>
              </a:rPr>
              <a:t>	</a:t>
            </a:r>
            <a: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Le modifiche rispetto al modello ministeriale</a:t>
            </a:r>
            <a:b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        sono state lungamente dibattute tra Regioni </a:t>
            </a:r>
            <a:b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	e Ministero</a:t>
            </a:r>
            <a:r>
              <a:rPr lang="it-IT" sz="2400" i="1" dirty="0">
                <a:latin typeface="Cambria" panose="02040503050406030204" pitchFamily="18" charset="0"/>
              </a:rPr>
              <a:t> (soglie finanziarie vs 2018</a:t>
            </a:r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406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1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2"/>
            <a:ext cx="8611755" cy="709937"/>
          </a:xfrm>
        </p:spPr>
        <p:txBody>
          <a:bodyPr anchor="t"/>
          <a:lstStyle/>
          <a:p>
            <a:pPr>
              <a:defRPr sz="1800"/>
            </a:pPr>
            <a:r>
              <a:rPr lang="it-IT" sz="3000" b="1" dirty="0">
                <a:solidFill>
                  <a:srgbClr val="0000FF"/>
                </a:solidFill>
                <a:latin typeface="Century Gothic"/>
              </a:rPr>
              <a:t>FLAG «COSTA DELL’EMILIA-ROMAGNA»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3" y="926848"/>
            <a:ext cx="7847354" cy="3587149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>
                <a:latin typeface="Cambria" panose="02040503050406030204" pitchFamily="18" charset="0"/>
              </a:rPr>
              <a:t>Conclusi</a:t>
            </a:r>
            <a:r>
              <a:rPr lang="it-IT" sz="2400" dirty="0">
                <a:latin typeface="Cambria" panose="02040503050406030204" pitchFamily="18" charset="0"/>
              </a:rPr>
              <a:t> i controlli sui requisiti di ammissibilità dei partner del </a:t>
            </a:r>
            <a:r>
              <a:rPr lang="it-IT" sz="2400" dirty="0" err="1">
                <a:latin typeface="Cambria" panose="02040503050406030204" pitchFamily="18" charset="0"/>
              </a:rPr>
              <a:t>Flag</a:t>
            </a:r>
            <a:endParaRPr lang="it-IT" sz="2400" dirty="0">
              <a:latin typeface="Cambria" panose="02040503050406030204" pitchFamily="18" charset="0"/>
            </a:endParaRP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latin typeface="Cambria" panose="02040503050406030204" pitchFamily="18" charset="0"/>
              </a:rPr>
              <a:t>In iter </a:t>
            </a:r>
            <a:r>
              <a:rPr lang="it-IT" sz="2400" dirty="0">
                <a:latin typeface="Cambria" panose="02040503050406030204" pitchFamily="18" charset="0"/>
              </a:rPr>
              <a:t>la concessione del </a:t>
            </a:r>
            <a:r>
              <a:rPr lang="it-IT" sz="2400" dirty="0">
                <a:solidFill>
                  <a:srgbClr val="FF0000"/>
                </a:solidFill>
                <a:latin typeface="Cambria" panose="02040503050406030204" pitchFamily="18" charset="0"/>
              </a:rPr>
              <a:t>sostegno preparatorio</a:t>
            </a:r>
            <a:r>
              <a:rPr lang="it-IT" sz="2400" b="1" dirty="0">
                <a:latin typeface="Cambria" panose="02040503050406030204" pitchFamily="18" charset="0"/>
              </a:rPr>
              <a:t> </a:t>
            </a:r>
            <a:r>
              <a:rPr lang="it-IT" sz="2400" dirty="0">
                <a:latin typeface="Cambria" panose="02040503050406030204" pitchFamily="18" charset="0"/>
              </a:rPr>
              <a:t>alla Strategia presentata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latin typeface="Cambria" panose="02040503050406030204" pitchFamily="18" charset="0"/>
              </a:rPr>
              <a:t>La </a:t>
            </a:r>
            <a:r>
              <a:rPr lang="it-IT" sz="2400" b="1" dirty="0">
                <a:latin typeface="Cambria" panose="02040503050406030204" pitchFamily="18" charset="0"/>
              </a:rPr>
              <a:t>stipula</a:t>
            </a:r>
            <a:r>
              <a:rPr lang="it-IT" sz="2400" dirty="0">
                <a:latin typeface="Cambria" panose="02040503050406030204" pitchFamily="18" charset="0"/>
              </a:rPr>
              <a:t> della convenzione darà il pieno avvio alle attività del </a:t>
            </a:r>
            <a:r>
              <a:rPr lang="it-IT" sz="2400" dirty="0" err="1">
                <a:latin typeface="Cambria" panose="02040503050406030204" pitchFamily="18" charset="0"/>
              </a:rPr>
              <a:t>Flag</a:t>
            </a:r>
            <a:endParaRPr lang="it-IT" sz="2400" dirty="0">
              <a:latin typeface="Cambria" panose="02040503050406030204" pitchFamily="18" charset="0"/>
            </a:endParaRPr>
          </a:p>
          <a:p>
            <a:pPr algn="l">
              <a:spcBef>
                <a:spcPts val="1350"/>
              </a:spcBef>
            </a:pPr>
            <a:r>
              <a:rPr lang="it-IT" sz="2400" i="1" dirty="0">
                <a:latin typeface="Cambria" panose="02040503050406030204" pitchFamily="18" charset="0"/>
              </a:rPr>
              <a:t>	</a:t>
            </a:r>
            <a: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Il 31.12.2018 sarà uno </a:t>
            </a:r>
            <a:r>
              <a:rPr lang="it-IT" sz="24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step</a:t>
            </a:r>
            <a: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 importante per</a:t>
            </a:r>
            <a:b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it-IT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	 la riserva di efficacia e il disimpegno di risorse</a:t>
            </a:r>
            <a:endParaRPr lang="it-IT" sz="2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5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AVVISI PUBBLICI EMANATI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558053" y="983672"/>
            <a:ext cx="8451476" cy="3309299"/>
          </a:xfrm>
        </p:spPr>
        <p:txBody>
          <a:bodyPr/>
          <a:lstStyle/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1.31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</a:rPr>
              <a:t>Sostegno all'avviamento per i giovani pescatori</a:t>
            </a:r>
          </a:p>
          <a:p>
            <a:pPr algn="l"/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Termine presentazione domande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 </a:t>
            </a:r>
            <a:r>
              <a:rPr lang="it-IT" sz="2200" b="1" u="sng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scaduto il 17 maggio 2017</a:t>
            </a:r>
          </a:p>
          <a:p>
            <a:pPr algn="l"/>
            <a:endParaRPr lang="it-IT" sz="2200" b="1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1.43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 Porti, luoghi di sbarco, sale per la vendita all’asta e ripari di pesca –  </a:t>
            </a:r>
            <a:r>
              <a:rPr lang="it-IT" sz="22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beneficiari</a:t>
            </a:r>
            <a:r>
              <a:rPr lang="it-IT" sz="22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200" b="1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Amministrazioni comunali</a:t>
            </a:r>
          </a:p>
          <a:p>
            <a:pPr lvl="1" algn="l"/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</a:t>
            </a:r>
            <a:r>
              <a:rPr lang="it-IT" sz="220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Termine presentazione domande</a:t>
            </a:r>
            <a:r>
              <a:rPr lang="it-IT" sz="22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 </a:t>
            </a:r>
            <a:r>
              <a:rPr lang="it-IT" sz="2200" b="1" u="sng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11 luglio 2017</a:t>
            </a:r>
          </a:p>
        </p:txBody>
      </p:sp>
    </p:spTree>
    <p:extLst>
      <p:ext uri="{BB962C8B-B14F-4D97-AF65-F5344CB8AC3E}">
        <p14:creationId xmlns:p14="http://schemas.microsoft.com/office/powerpoint/2010/main" val="8586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375024" y="983672"/>
            <a:ext cx="8451476" cy="3413516"/>
          </a:xfrm>
        </p:spPr>
        <p:txBody>
          <a:bodyPr/>
          <a:lstStyle/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1.31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</a:t>
            </a:r>
            <a:r>
              <a:rPr lang="it-IT" sz="2000" b="1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Sostegno all'avviamento per i giovani pescatori</a:t>
            </a:r>
          </a:p>
          <a:p>
            <a:pPr algn="l"/>
            <a:r>
              <a:rPr lang="it-IT" sz="2000" dirty="0">
                <a:latin typeface="Cambria" panose="02040503050406030204" pitchFamily="18" charset="0"/>
              </a:rPr>
              <a:t>                spese sostenute </a:t>
            </a:r>
            <a:r>
              <a:rPr lang="it-IT" sz="2000" b="1" dirty="0">
                <a:latin typeface="Cambria" panose="02040503050406030204" pitchFamily="18" charset="0"/>
              </a:rPr>
              <a:t>dal 1 gennaio 2017 </a:t>
            </a:r>
            <a:r>
              <a:rPr lang="it-IT" sz="2000" dirty="0">
                <a:latin typeface="Cambria" panose="02040503050406030204" pitchFamily="18" charset="0"/>
              </a:rPr>
              <a:t>purché riferite ad un  progetto</a:t>
            </a:r>
          </a:p>
          <a:p>
            <a:pPr algn="l"/>
            <a:r>
              <a:rPr lang="it-IT" sz="2000" dirty="0">
                <a:latin typeface="Cambria" panose="02040503050406030204" pitchFamily="18" charset="0"/>
              </a:rPr>
              <a:t>                non ancora concluso </a:t>
            </a:r>
            <a:r>
              <a:rPr lang="it-IT" sz="2000" i="1" dirty="0">
                <a:latin typeface="Cambria" panose="02040503050406030204" pitchFamily="18" charset="0"/>
              </a:rPr>
              <a:t>(imbarcazione non ancora acquistata).</a:t>
            </a:r>
            <a:endParaRPr lang="it-IT" sz="2000" i="1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endParaRPr lang="it-IT" sz="2000" b="1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Misura 1.43 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– Porti, luoghi di sbarco, sale per la vendita all’asta e ripari di pesca – beneficiari </a:t>
            </a:r>
            <a:r>
              <a:rPr lang="it-IT" sz="2000" b="1" i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Amministrazioni comunali</a:t>
            </a:r>
          </a:p>
          <a:p>
            <a:pPr algn="l"/>
            <a:r>
              <a:rPr lang="it-IT" sz="2000" dirty="0">
                <a:latin typeface="Cambria" panose="02040503050406030204" pitchFamily="18" charset="0"/>
              </a:rPr>
              <a:t>	spese sostenute </a:t>
            </a:r>
            <a:r>
              <a:rPr lang="it-IT" sz="2000" b="1" dirty="0">
                <a:latin typeface="Cambria" panose="02040503050406030204" pitchFamily="18" charset="0"/>
              </a:rPr>
              <a:t>dopo il 5 aprile 2017 </a:t>
            </a:r>
            <a:r>
              <a:rPr lang="it-IT" sz="2000" i="1" dirty="0">
                <a:latin typeface="Cambria" panose="02040503050406030204" pitchFamily="18" charset="0"/>
              </a:rPr>
              <a:t>(data di pubblicazione  	dell’Avviso), </a:t>
            </a:r>
            <a:r>
              <a:rPr lang="it-IT" sz="2000" dirty="0">
                <a:latin typeface="Cambria" panose="02040503050406030204" pitchFamily="18" charset="0"/>
              </a:rPr>
              <a:t> </a:t>
            </a:r>
            <a:r>
              <a:rPr lang="it-IT" sz="2000" b="1" dirty="0">
                <a:latin typeface="Cambria" panose="02040503050406030204" pitchFamily="18" charset="0"/>
              </a:rPr>
              <a:t>ammesse spese </a:t>
            </a:r>
            <a:r>
              <a:rPr lang="it-IT" sz="2000" dirty="0">
                <a:latin typeface="Cambria" panose="02040503050406030204" pitchFamily="18" charset="0"/>
              </a:rPr>
              <a:t>riferite a valutazione rischi, analisi 	preliminari,  a decorrere dall</a:t>
            </a:r>
            <a:r>
              <a:rPr lang="it-IT" sz="2000" b="1" dirty="0">
                <a:latin typeface="Cambria" panose="02040503050406030204" pitchFamily="18" charset="0"/>
              </a:rPr>
              <a:t>’ 1 gennaio 2016</a:t>
            </a:r>
            <a:r>
              <a:rPr lang="it-IT" sz="2000" dirty="0">
                <a:latin typeface="Cambria" panose="02040503050406030204" pitchFamily="18" charset="0"/>
              </a:rPr>
              <a:t> se strettamente 	collegate al progetto presentato.</a:t>
            </a:r>
            <a:endParaRPr lang="it-IT" sz="20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9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295835" y="983672"/>
            <a:ext cx="8606865" cy="341351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200" b="1" dirty="0">
                <a:latin typeface="Cambria" panose="02040503050406030204" pitchFamily="18" charset="0"/>
              </a:rPr>
              <a:t>SFOP</a:t>
            </a:r>
            <a:r>
              <a:rPr lang="it-IT" sz="2200" dirty="0">
                <a:latin typeface="Cambria" panose="02040503050406030204" pitchFamily="18" charset="0"/>
              </a:rPr>
              <a:t> (2000/2006) e </a:t>
            </a:r>
            <a:r>
              <a:rPr lang="it-IT" sz="2200" b="1" dirty="0">
                <a:latin typeface="Cambria" panose="02040503050406030204" pitchFamily="18" charset="0"/>
              </a:rPr>
              <a:t>FEP</a:t>
            </a:r>
            <a:r>
              <a:rPr lang="it-IT" sz="2200" dirty="0">
                <a:latin typeface="Cambria" panose="02040503050406030204" pitchFamily="18" charset="0"/>
              </a:rPr>
              <a:t> (2007/2013): </a:t>
            </a:r>
          </a:p>
          <a:p>
            <a:pPr algn="l"/>
            <a:r>
              <a:rPr lang="it-IT" sz="2200" dirty="0">
                <a:solidFill>
                  <a:srgbClr val="FF0000"/>
                </a:solidFill>
                <a:latin typeface="Cambria" panose="02040503050406030204" pitchFamily="18" charset="0"/>
              </a:rPr>
              <a:t>	spese </a:t>
            </a:r>
            <a:r>
              <a:rPr lang="it-IT" sz="2200" dirty="0">
                <a:latin typeface="Cambria" panose="02040503050406030204" pitchFamily="18" charset="0"/>
              </a:rPr>
              <a:t>sostenute dai beneficiari </a:t>
            </a:r>
            <a:r>
              <a:rPr lang="it-IT" sz="2200" dirty="0">
                <a:solidFill>
                  <a:srgbClr val="FF0000"/>
                </a:solidFill>
                <a:latin typeface="Cambria" panose="02040503050406030204" pitchFamily="18" charset="0"/>
              </a:rPr>
              <a:t>ammissibili dal 1°gennaio del 	primo anno di programmazione</a:t>
            </a:r>
            <a:r>
              <a:rPr lang="it-IT" sz="2200" dirty="0">
                <a:latin typeface="Cambria" panose="02040503050406030204" pitchFamily="18" charset="0"/>
              </a:rPr>
              <a:t>. </a:t>
            </a:r>
          </a:p>
          <a:p>
            <a:pPr algn="l"/>
            <a:r>
              <a:rPr lang="it-IT" sz="2200" dirty="0">
                <a:latin typeface="Cambria" panose="02040503050406030204" pitchFamily="18" charset="0"/>
              </a:rPr>
              <a:t>	i regolamenti </a:t>
            </a:r>
            <a:r>
              <a:rPr lang="it-IT" sz="2200" b="1" dirty="0">
                <a:latin typeface="Cambria" panose="02040503050406030204" pitchFamily="18" charset="0"/>
              </a:rPr>
              <a:t>non fornivano in merito nessun’altra 	specificazione.</a:t>
            </a:r>
          </a:p>
          <a:p>
            <a:pPr algn="l"/>
            <a:endParaRPr lang="it-IT" sz="2200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200" b="1" dirty="0">
                <a:latin typeface="Cambria" panose="02040503050406030204" pitchFamily="18" charset="0"/>
              </a:rPr>
              <a:t>FEAMP </a:t>
            </a:r>
            <a:r>
              <a:rPr lang="it-IT" sz="2200" dirty="0">
                <a:latin typeface="Cambria" panose="02040503050406030204" pitchFamily="18" charset="0"/>
              </a:rPr>
              <a:t>(2014/2020): </a:t>
            </a:r>
            <a:r>
              <a:rPr lang="it-IT" sz="2200" b="1" dirty="0">
                <a:solidFill>
                  <a:srgbClr val="FF0000"/>
                </a:solidFill>
                <a:latin typeface="Cambria" panose="02040503050406030204" pitchFamily="18" charset="0"/>
              </a:rPr>
              <a:t>le disposizioni cambiano.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7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AMMISSIBILITA’ DELLE SPESE</a:t>
            </a:r>
          </a:p>
        </p:txBody>
      </p:sp>
      <p:sp>
        <p:nvSpPr>
          <p:cNvPr id="9" name="Sottotitolo 7"/>
          <p:cNvSpPr>
            <a:spLocks noGrp="1"/>
          </p:cNvSpPr>
          <p:nvPr>
            <p:ph type="subTitle" idx="1"/>
          </p:nvPr>
        </p:nvSpPr>
        <p:spPr>
          <a:xfrm>
            <a:off x="375024" y="983672"/>
            <a:ext cx="8451476" cy="341351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>
              <a:latin typeface="Cambria" panose="02040503050406030204" pitchFamily="18" charset="0"/>
            </a:endParaRPr>
          </a:p>
          <a:p>
            <a:pPr lvl="1" algn="l">
              <a:lnSpc>
                <a:spcPct val="150000"/>
              </a:lnSpc>
            </a:pPr>
            <a:r>
              <a:rPr lang="it-IT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Settembre 2013</a:t>
            </a:r>
            <a:r>
              <a:rPr lang="it-IT" sz="2000" dirty="0">
                <a:latin typeface="Cambria" panose="02040503050406030204" pitchFamily="18" charset="0"/>
              </a:rPr>
              <a:t>:</a:t>
            </a:r>
          </a:p>
          <a:p>
            <a:pPr lvl="1" algn="l"/>
            <a:r>
              <a:rPr lang="it-IT" sz="2000" dirty="0">
                <a:latin typeface="Cambria" panose="02040503050406030204" pitchFamily="18" charset="0"/>
              </a:rPr>
              <a:t>la Corte dei conti europea a seguito di Audit, anche in questa Regione, su interventi in materia di acquacoltura, rileva che: </a:t>
            </a:r>
          </a:p>
          <a:p>
            <a:pPr lvl="1" algn="l"/>
            <a:endParaRPr lang="it-IT" sz="2000" dirty="0">
              <a:latin typeface="Cambria" panose="02040503050406030204" pitchFamily="18" charset="0"/>
            </a:endParaRPr>
          </a:p>
          <a:p>
            <a:pPr lvl="1" algn="l"/>
            <a:r>
              <a:rPr lang="it-IT" sz="2000" b="1" dirty="0">
                <a:latin typeface="Cambria" panose="02040503050406030204" pitchFamily="18" charset="0"/>
              </a:rPr>
              <a:t>l’assenza di incentivi</a:t>
            </a:r>
            <a:r>
              <a:rPr lang="it-IT" sz="2000" dirty="0">
                <a:latin typeface="Cambria" panose="02040503050406030204" pitchFamily="18" charset="0"/>
              </a:rPr>
              <a:t> all’avvio di nuove attività in acquacoltura, </a:t>
            </a:r>
            <a:r>
              <a:rPr lang="it-IT" sz="2000" b="1" dirty="0">
                <a:latin typeface="Cambria" panose="02040503050406030204" pitchFamily="18" charset="0"/>
              </a:rPr>
              <a:t>quali gli investimenti già completati</a:t>
            </a:r>
            <a:r>
              <a:rPr lang="it-IT" sz="2000" dirty="0">
                <a:latin typeface="Cambria" panose="02040503050406030204" pitchFamily="18" charset="0"/>
              </a:rPr>
              <a:t> prima del bando, </a:t>
            </a:r>
            <a:r>
              <a:rPr lang="it-IT" sz="2000" b="1" dirty="0">
                <a:latin typeface="Cambria" panose="02040503050406030204" pitchFamily="18" charset="0"/>
              </a:rPr>
              <a:t>limita il sostegno allo sviluppo ed all’innovazione.</a:t>
            </a:r>
          </a:p>
          <a:p>
            <a:pPr lvl="1" algn="l"/>
            <a:endParaRPr lang="it-IT" sz="1600" b="1" u="sng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465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BBE0E3"/>
          </a:solidFill>
          <a:prstDash val="solid"/>
          <a:bevel/>
        </a:ln>
        <a:effectLst>
          <a:outerShdw blurRad="76200" dist="381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BBE0E3"/>
          </a:solidFill>
          <a:prstDash val="solid"/>
          <a:bevel/>
        </a:ln>
        <a:effectLst>
          <a:outerShdw blurRad="76200" dist="381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7207</TotalTime>
  <Words>1423</Words>
  <Application>Microsoft Office PowerPoint</Application>
  <PresentationFormat>Presentazione su schermo (16:9)</PresentationFormat>
  <Paragraphs>204</Paragraphs>
  <Slides>28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  <vt:variant>
        <vt:lpstr>Presentazioni personalizzate</vt:lpstr>
      </vt:variant>
      <vt:variant>
        <vt:i4>1</vt:i4>
      </vt:variant>
    </vt:vector>
  </HeadingPairs>
  <TitlesOfParts>
    <vt:vector size="41" baseType="lpstr">
      <vt:lpstr>SimSun</vt:lpstr>
      <vt:lpstr>Arial</vt:lpstr>
      <vt:lpstr>Cambria</vt:lpstr>
      <vt:lpstr>Century Gothic</vt:lpstr>
      <vt:lpstr>Courier New</vt:lpstr>
      <vt:lpstr>Helvetica</vt:lpstr>
      <vt:lpstr>Helvetica Neue</vt:lpstr>
      <vt:lpstr>Lucida Sans Regular</vt:lpstr>
      <vt:lpstr>Mangal</vt:lpstr>
      <vt:lpstr>Times New Roman</vt:lpstr>
      <vt:lpstr>Wingdings</vt:lpstr>
      <vt:lpstr>Default</vt:lpstr>
      <vt:lpstr>Presentazione standard di PowerPoint</vt:lpstr>
      <vt:lpstr>Presentazione standard di PowerPoint</vt:lpstr>
      <vt:lpstr>FLAG «COSTA DELL’EMILIA-ROMAGNA»</vt:lpstr>
      <vt:lpstr>FLAG «COSTA DELL’EMILIA-ROMAGNA»</vt:lpstr>
      <vt:lpstr>FLAG «COSTA DELL’EMILIA-ROMAGNA»</vt:lpstr>
      <vt:lpstr>AVVISI PUBBLICI EMANATI</vt:lpstr>
      <vt:lpstr>AMMISSIBILITA’ DELLE SPESE</vt:lpstr>
      <vt:lpstr>AMMISSIBILITA’ DELLE SPESE</vt:lpstr>
      <vt:lpstr>AMMISSIBILITA’ DELLE SPESE</vt:lpstr>
      <vt:lpstr>AMMISSIBILITA’ DELLE SPESE</vt:lpstr>
      <vt:lpstr>AMMISSIBILITA’ DELLE SPESE</vt:lpstr>
      <vt:lpstr>AMMISSIBILITA’ DELLE SPESE</vt:lpstr>
      <vt:lpstr>AMMISSIBILITA’ DELLE SPESE</vt:lpstr>
      <vt:lpstr>AMMISSIBILITA’ DELLE SPESE</vt:lpstr>
      <vt:lpstr>AMMISSIBILITA’ SPESE</vt:lpstr>
      <vt:lpstr>AMMISSIBILITA’ SPESE</vt:lpstr>
      <vt:lpstr>PROSSIMI AVVISI PUBBLICI</vt:lpstr>
      <vt:lpstr>PROSSIMI AVVISI PUBBLICI</vt:lpstr>
      <vt:lpstr>PROSSIMI AVVISI PUBBLICI</vt:lpstr>
      <vt:lpstr>PROSSIMI AVVISI PUBBLICI</vt:lpstr>
      <vt:lpstr>PROSSIMI AVVISI PUBBLICI</vt:lpstr>
      <vt:lpstr>PROSSIMI AVVISI PUBBLICI</vt:lpstr>
      <vt:lpstr>PROSSIMI AVVISI PUBBLICI</vt:lpstr>
      <vt:lpstr>ALTRE MISURE</vt:lpstr>
      <vt:lpstr>ALTRE MISURE</vt:lpstr>
      <vt:lpstr>ALTRE MISURE</vt:lpstr>
      <vt:lpstr>LAVORI IN CORSO</vt:lpstr>
      <vt:lpstr>VARIE</vt:lpstr>
      <vt:lpstr>Presentazione personalizzata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Lorenzo  Pizzuti</dc:creator>
  <cp:lastModifiedBy>Secchieri Paolo</cp:lastModifiedBy>
  <cp:revision>538</cp:revision>
  <cp:lastPrinted>2017-06-08T14:22:37Z</cp:lastPrinted>
  <dcterms:modified xsi:type="dcterms:W3CDTF">2017-06-08T14:33:30Z</dcterms:modified>
</cp:coreProperties>
</file>